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3.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34" r:id="rId4"/>
    <p:sldMasterId id="2147484700" r:id="rId5"/>
    <p:sldMasterId id="2147484718" r:id="rId6"/>
    <p:sldMasterId id="2147484779" r:id="rId7"/>
  </p:sldMasterIdLst>
  <p:notesMasterIdLst>
    <p:notesMasterId r:id="rId68"/>
  </p:notesMasterIdLst>
  <p:handoutMasterIdLst>
    <p:handoutMasterId r:id="rId69"/>
  </p:handoutMasterIdLst>
  <p:sldIdLst>
    <p:sldId id="2134805021" r:id="rId8"/>
    <p:sldId id="2134804977" r:id="rId9"/>
    <p:sldId id="2147470745" r:id="rId10"/>
    <p:sldId id="2147470328" r:id="rId11"/>
    <p:sldId id="2147470747" r:id="rId12"/>
    <p:sldId id="2147470752" r:id="rId13"/>
    <p:sldId id="2147470746" r:id="rId14"/>
    <p:sldId id="2147470748" r:id="rId15"/>
    <p:sldId id="2147470749" r:id="rId16"/>
    <p:sldId id="2147470751" r:id="rId17"/>
    <p:sldId id="1713" r:id="rId18"/>
    <p:sldId id="2147470735" r:id="rId19"/>
    <p:sldId id="2147470744" r:id="rId20"/>
    <p:sldId id="2147470750" r:id="rId21"/>
    <p:sldId id="2147470738" r:id="rId22"/>
    <p:sldId id="2134805036" r:id="rId23"/>
    <p:sldId id="2147470753" r:id="rId24"/>
    <p:sldId id="10093" r:id="rId25"/>
    <p:sldId id="2147470326" r:id="rId26"/>
    <p:sldId id="2147470327" r:id="rId27"/>
    <p:sldId id="257" r:id="rId28"/>
    <p:sldId id="2147470756" r:id="rId29"/>
    <p:sldId id="2147470757" r:id="rId30"/>
    <p:sldId id="2147470758" r:id="rId31"/>
    <p:sldId id="2147470318" r:id="rId32"/>
    <p:sldId id="2147470319" r:id="rId33"/>
    <p:sldId id="2147470320" r:id="rId34"/>
    <p:sldId id="5010" r:id="rId35"/>
    <p:sldId id="2134805003" r:id="rId36"/>
    <p:sldId id="2134804980" r:id="rId37"/>
    <p:sldId id="260" r:id="rId38"/>
    <p:sldId id="2134805034" r:id="rId39"/>
    <p:sldId id="262" r:id="rId40"/>
    <p:sldId id="2134805005" r:id="rId41"/>
    <p:sldId id="2134805006" r:id="rId42"/>
    <p:sldId id="2134805007" r:id="rId43"/>
    <p:sldId id="2134805008" r:id="rId44"/>
    <p:sldId id="2147470323" r:id="rId45"/>
    <p:sldId id="2147478028" r:id="rId46"/>
    <p:sldId id="2147470324" r:id="rId47"/>
    <p:sldId id="2147470325" r:id="rId48"/>
    <p:sldId id="2134805015" r:id="rId49"/>
    <p:sldId id="2147468690" r:id="rId50"/>
    <p:sldId id="2134805035" r:id="rId51"/>
    <p:sldId id="2134805025" r:id="rId52"/>
    <p:sldId id="2134805019" r:id="rId53"/>
    <p:sldId id="2134805033" r:id="rId54"/>
    <p:sldId id="2134805026" r:id="rId55"/>
    <p:sldId id="10088" r:id="rId56"/>
    <p:sldId id="2134805031" r:id="rId57"/>
    <p:sldId id="275" r:id="rId58"/>
    <p:sldId id="8285" r:id="rId59"/>
    <p:sldId id="8291" r:id="rId60"/>
    <p:sldId id="8292" r:id="rId61"/>
    <p:sldId id="5029" r:id="rId62"/>
    <p:sldId id="1900" r:id="rId63"/>
    <p:sldId id="5035" r:id="rId64"/>
    <p:sldId id="1702" r:id="rId65"/>
    <p:sldId id="1698" r:id="rId66"/>
    <p:sldId id="207613730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1" orient="horz" pos="2160" userDrawn="1">
          <p15:clr>
            <a:srgbClr val="A4A3A4"/>
          </p15:clr>
        </p15:guide>
        <p15:guide id="2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99FF"/>
    <a:srgbClr val="27A7FD"/>
    <a:srgbClr val="414241"/>
    <a:srgbClr val="B4009E"/>
    <a:srgbClr val="0478D7"/>
    <a:srgbClr val="0359A0"/>
    <a:srgbClr val="95CFFF"/>
    <a:srgbClr val="797979"/>
    <a:srgbClr val="94D0FF"/>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3AE4A8-4FE8-41EF-BCDD-D520B3A50DB8}" v="4" dt="2023-02-16T23:58:12.6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8882" autoAdjust="0"/>
  </p:normalViewPr>
  <p:slideViewPr>
    <p:cSldViewPr snapToGrid="0">
      <p:cViewPr varScale="1">
        <p:scale>
          <a:sx n="87" d="100"/>
          <a:sy n="87" d="100"/>
        </p:scale>
        <p:origin x="1674" y="84"/>
      </p:cViewPr>
      <p:guideLst>
        <p:guide orient="horz" pos="2160"/>
        <p:guide pos="384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8DB5E-E157-4997-8896-9538C8DD74D7}"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en-US"/>
        </a:p>
      </dgm:t>
    </dgm:pt>
    <dgm:pt modelId="{1AFF496E-D330-497C-8CA6-F046886140BB}">
      <dgm:prSet phldrT="[Text]" custT="1"/>
      <dgm:spPr/>
      <dgm:t>
        <a:bodyPr/>
        <a:lstStyle/>
        <a:p>
          <a:r>
            <a:rPr lang="en-US" sz="1050">
              <a:latin typeface="+mj-lt"/>
              <a:cs typeface="Segoe UI Semilight" panose="020B0402040204020203" pitchFamily="34" charset="0"/>
              <a:sym typeface="Wingdings" panose="05000000000000000000" pitchFamily="2" charset="2"/>
            </a:rPr>
            <a:t>Comprehensive Strength</a:t>
          </a:r>
          <a:endParaRPr lang="en-US" sz="1050"/>
        </a:p>
      </dgm:t>
    </dgm:pt>
    <dgm:pt modelId="{32051C7E-929F-440F-B7FF-EC01CB837F27}" type="parTrans" cxnId="{CD2EED2F-5881-4547-960A-D75DE64A0388}">
      <dgm:prSet/>
      <dgm:spPr/>
      <dgm:t>
        <a:bodyPr/>
        <a:lstStyle/>
        <a:p>
          <a:endParaRPr lang="en-US"/>
        </a:p>
      </dgm:t>
    </dgm:pt>
    <dgm:pt modelId="{D20677E0-5749-4FF5-BE52-A3DDFDC680F7}" type="sibTrans" cxnId="{CD2EED2F-5881-4547-960A-D75DE64A0388}">
      <dgm:prSet/>
      <dgm:spPr/>
      <dgm:t>
        <a:bodyPr/>
        <a:lstStyle/>
        <a:p>
          <a:endParaRPr lang="en-US"/>
        </a:p>
      </dgm:t>
    </dgm:pt>
    <dgm:pt modelId="{4C2DD11E-633D-43C7-9963-24AC1097A244}">
      <dgm:prSet phldrT="[Text]" custT="1"/>
      <dgm:spPr/>
      <dgm:t>
        <a:bodyPr/>
        <a:lstStyle/>
        <a:p>
          <a:r>
            <a:rPr lang="en-US" sz="1050">
              <a:latin typeface="Segoe UI Light" charset="0"/>
              <a:ea typeface="Segoe UI Light" charset="0"/>
              <a:cs typeface="Segoe UI Light" charset="0"/>
            </a:rPr>
            <a:t>Analytics Query language</a:t>
          </a:r>
          <a:endParaRPr lang="en-US" sz="1050"/>
        </a:p>
      </dgm:t>
    </dgm:pt>
    <dgm:pt modelId="{51EEFCB3-72C0-4A1F-B86F-53A428BCDCEB}" type="parTrans" cxnId="{0B80AD26-CAF7-474D-B850-954EDAF274BF}">
      <dgm:prSet/>
      <dgm:spPr/>
      <dgm:t>
        <a:bodyPr/>
        <a:lstStyle/>
        <a:p>
          <a:endParaRPr lang="en-US"/>
        </a:p>
      </dgm:t>
    </dgm:pt>
    <dgm:pt modelId="{AC54A1AF-4CF0-43BD-95B5-597EBFC389C0}" type="sibTrans" cxnId="{0B80AD26-CAF7-474D-B850-954EDAF274BF}">
      <dgm:prSet/>
      <dgm:spPr/>
      <dgm:t>
        <a:bodyPr/>
        <a:lstStyle/>
        <a:p>
          <a:endParaRPr lang="en-US"/>
        </a:p>
      </dgm:t>
    </dgm:pt>
    <dgm:pt modelId="{2FEA24A5-1FD2-4D84-866C-BB3FA4E45698}">
      <dgm:prSet phldrT="[Tex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Simple and powerful </a:t>
          </a:r>
        </a:p>
      </dgm:t>
    </dgm:pt>
    <dgm:pt modelId="{EA959C55-7231-46C2-AC77-61254A91DBA1}" type="parTrans" cxnId="{228B84FB-0059-442B-87B1-51D823F88415}">
      <dgm:prSet/>
      <dgm:spPr/>
      <dgm:t>
        <a:bodyPr/>
        <a:lstStyle/>
        <a:p>
          <a:endParaRPr lang="en-US"/>
        </a:p>
      </dgm:t>
    </dgm:pt>
    <dgm:pt modelId="{BA038021-6023-454B-A463-CB420834F9A2}" type="sibTrans" cxnId="{228B84FB-0059-442B-87B1-51D823F88415}">
      <dgm:prSet/>
      <dgm:spPr/>
      <dgm:t>
        <a:bodyPr/>
        <a:lstStyle/>
        <a:p>
          <a:endParaRPr lang="en-US"/>
        </a:p>
      </dgm:t>
    </dgm:pt>
    <dgm:pt modelId="{2F6238C4-35AC-4EAC-AA4B-21730D6D7589}">
      <dgm:prSet phldrT="[Text]" custT="1"/>
      <dgm:spPr/>
      <dgm:t>
        <a:bodyPr/>
        <a:lstStyle/>
        <a:p>
          <a:r>
            <a:rPr lang="en-US" sz="1050">
              <a:latin typeface="Segoe UI Light" charset="0"/>
              <a:ea typeface="Segoe UI Light" charset="0"/>
              <a:cs typeface="Segoe UI Light" charset="0"/>
            </a:rPr>
            <a:t>High performance over large data sets</a:t>
          </a:r>
          <a:endParaRPr lang="en-US" sz="1050"/>
        </a:p>
      </dgm:t>
    </dgm:pt>
    <dgm:pt modelId="{139C7CA4-EAA8-4819-8481-C384B1FD7F32}" type="parTrans" cxnId="{204389F7-5A15-43CC-92B1-43B88A0B6B43}">
      <dgm:prSet/>
      <dgm:spPr/>
      <dgm:t>
        <a:bodyPr/>
        <a:lstStyle/>
        <a:p>
          <a:endParaRPr lang="en-US"/>
        </a:p>
      </dgm:t>
    </dgm:pt>
    <dgm:pt modelId="{441C46E9-E098-4923-948D-20A558358172}" type="sibTrans" cxnId="{204389F7-5A15-43CC-92B1-43B88A0B6B43}">
      <dgm:prSet/>
      <dgm:spPr/>
      <dgm:t>
        <a:bodyPr/>
        <a:lstStyle/>
        <a:p>
          <a:endParaRPr lang="en-US"/>
        </a:p>
      </dgm:t>
    </dgm:pt>
    <dgm:pt modelId="{6D32D61C-A342-4768-B972-5C57EB9B4D71}">
      <dgm:prSet phldrT="[Tex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Granular resource utilization Control</a:t>
          </a:r>
        </a:p>
      </dgm:t>
    </dgm:pt>
    <dgm:pt modelId="{65797A42-48C0-4766-A880-8C1209E84953}" type="parTrans" cxnId="{69AA62C7-DB3F-4909-A474-8B39AF637BE9}">
      <dgm:prSet/>
      <dgm:spPr/>
      <dgm:t>
        <a:bodyPr/>
        <a:lstStyle/>
        <a:p>
          <a:endParaRPr lang="en-US"/>
        </a:p>
      </dgm:t>
    </dgm:pt>
    <dgm:pt modelId="{8E8DA8B1-99EE-4FBE-93B6-E8D22645DEB4}" type="sibTrans" cxnId="{69AA62C7-DB3F-4909-A474-8B39AF637BE9}">
      <dgm:prSet/>
      <dgm:spPr/>
      <dgm:t>
        <a:bodyPr/>
        <a:lstStyle/>
        <a:p>
          <a:endParaRPr lang="en-US"/>
        </a:p>
      </dgm:t>
    </dgm:pt>
    <dgm:pt modelId="{8F0DA776-E5ED-4C48-88BC-7899E0BF1BE1}">
      <dgm:prSet custT="1"/>
      <dgm:spPr>
        <a:solidFill>
          <a:schemeClr val="bg1">
            <a:alpha val="90000"/>
          </a:schemeClr>
        </a:solidFill>
        <a:ln>
          <a:solidFill>
            <a:schemeClr val="accent1"/>
          </a:solidFill>
        </a:ln>
      </dgm:spPr>
      <dgm:t>
        <a:bodyPr/>
        <a:lstStyle/>
        <a:p>
          <a:r>
            <a:rPr lang="en-US" sz="1200">
              <a:solidFill>
                <a:schemeClr val="tx1"/>
              </a:solidFill>
              <a:latin typeface="Segoe UI Semilight" panose="020B0402040204020203" pitchFamily="34" charset="0"/>
              <a:cs typeface="Segoe UI Semilight" panose="020B0402040204020203" pitchFamily="34" charset="0"/>
            </a:rPr>
            <a:t>Metrics and time-series data</a:t>
          </a:r>
        </a:p>
      </dgm:t>
    </dgm:pt>
    <dgm:pt modelId="{BE70CE33-3887-4D71-A6AD-748080BB12E5}" type="parTrans" cxnId="{DFC119D0-A966-4C90-80EA-5ADFEB23638B}">
      <dgm:prSet/>
      <dgm:spPr/>
      <dgm:t>
        <a:bodyPr/>
        <a:lstStyle/>
        <a:p>
          <a:endParaRPr lang="en-US"/>
        </a:p>
      </dgm:t>
    </dgm:pt>
    <dgm:pt modelId="{9CF5BF50-0C08-4412-83C8-18A5F206D5EA}" type="sibTrans" cxnId="{DFC119D0-A966-4C90-80EA-5ADFEB23638B}">
      <dgm:prSet/>
      <dgm:spPr/>
      <dgm:t>
        <a:bodyPr/>
        <a:lstStyle/>
        <a:p>
          <a:endParaRPr lang="en-US"/>
        </a:p>
      </dgm:t>
    </dgm:pt>
    <dgm:pt modelId="{35480E10-E1EE-48E5-8980-C3A90BAD6F56}">
      <dgm:prSet custT="1"/>
      <dgm:spPr>
        <a:solidFill>
          <a:schemeClr val="bg1">
            <a:alpha val="90000"/>
          </a:schemeClr>
        </a:solidFill>
        <a:ln>
          <a:solidFill>
            <a:schemeClr val="accent1"/>
          </a:solidFill>
        </a:ln>
      </dgm:spPr>
      <dgm:t>
        <a:bodyPr/>
        <a:lstStyle/>
        <a:p>
          <a:r>
            <a:rPr lang="en-US" sz="1200">
              <a:solidFill>
                <a:schemeClr val="tx1"/>
              </a:solidFill>
              <a:latin typeface="Segoe UI Semilight" panose="020B0402040204020203" pitchFamily="34" charset="0"/>
              <a:cs typeface="Segoe UI Semilight" panose="020B0402040204020203" pitchFamily="34" charset="0"/>
            </a:rPr>
            <a:t>Text search and text analytics</a:t>
          </a:r>
        </a:p>
      </dgm:t>
    </dgm:pt>
    <dgm:pt modelId="{466E8CA6-9E03-4A78-AEE6-68AB189F9463}" type="parTrans" cxnId="{C9CAE86C-52C5-40AC-B5FA-8C1E64712DCD}">
      <dgm:prSet/>
      <dgm:spPr/>
      <dgm:t>
        <a:bodyPr/>
        <a:lstStyle/>
        <a:p>
          <a:endParaRPr lang="en-US"/>
        </a:p>
      </dgm:t>
    </dgm:pt>
    <dgm:pt modelId="{4CAA29E5-E735-47E3-986E-B46E41E729FE}" type="sibTrans" cxnId="{C9CAE86C-52C5-40AC-B5FA-8C1E64712DCD}">
      <dgm:prSet/>
      <dgm:spPr/>
      <dgm:t>
        <a:bodyPr/>
        <a:lstStyle/>
        <a:p>
          <a:endParaRPr lang="en-US"/>
        </a:p>
      </dgm:t>
    </dgm:pt>
    <dgm:pt modelId="{8A8D596D-9A6F-4E6D-A14C-507E9FECDC0E}">
      <dgm:prSet custT="1"/>
      <dgm:spPr>
        <a:solidFill>
          <a:schemeClr val="bg1">
            <a:alpha val="90000"/>
          </a:schemeClr>
        </a:solidFill>
        <a:ln>
          <a:solidFill>
            <a:schemeClr val="accent1"/>
          </a:solidFill>
        </a:ln>
      </dgm:spPr>
      <dgm:t>
        <a:bodyPr/>
        <a:lstStyle/>
        <a:p>
          <a:r>
            <a:rPr lang="en-US" sz="1200">
              <a:solidFill>
                <a:schemeClr val="tx1"/>
              </a:solidFill>
              <a:latin typeface="Segoe UI Semilight" panose="020B0402040204020203" pitchFamily="34" charset="0"/>
              <a:cs typeface="Segoe UI Semilight" panose="020B0402040204020203" pitchFamily="34" charset="0"/>
            </a:rPr>
            <a:t>Multi-dimensional/relational analysis</a:t>
          </a:r>
        </a:p>
      </dgm:t>
    </dgm:pt>
    <dgm:pt modelId="{9021E59C-555C-4552-8FC0-902F4B05110D}" type="parTrans" cxnId="{485F1467-D5B2-4430-8983-2953DA0ECEEE}">
      <dgm:prSet/>
      <dgm:spPr/>
      <dgm:t>
        <a:bodyPr/>
        <a:lstStyle/>
        <a:p>
          <a:endParaRPr lang="en-US"/>
        </a:p>
      </dgm:t>
    </dgm:pt>
    <dgm:pt modelId="{512B9781-6B2A-4C83-B555-A23AFDCB6947}" type="sibTrans" cxnId="{485F1467-D5B2-4430-8983-2953DA0ECEEE}">
      <dgm:prSet/>
      <dgm:spPr/>
      <dgm:t>
        <a:bodyPr/>
        <a:lstStyle/>
        <a:p>
          <a:endParaRPr lang="en-US"/>
        </a:p>
      </dgm:t>
    </dgm:pt>
    <dgm:pt modelId="{2BF4DA08-D254-4F17-AEB1-0FC6FFF11038}">
      <dgm:prSet phldrT="[Tex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Publicly available</a:t>
          </a:r>
        </a:p>
      </dgm:t>
    </dgm:pt>
    <dgm:pt modelId="{D692F81F-A5BE-46E3-94F3-A861B89F9D55}" type="parTrans" cxnId="{42EF91EC-E0A2-41C1-B6D7-C999A7340B43}">
      <dgm:prSet/>
      <dgm:spPr/>
      <dgm:t>
        <a:bodyPr/>
        <a:lstStyle/>
        <a:p>
          <a:endParaRPr lang="en-US"/>
        </a:p>
      </dgm:t>
    </dgm:pt>
    <dgm:pt modelId="{35688C79-EA96-410A-8A08-D8A8D1096757}" type="sibTrans" cxnId="{42EF91EC-E0A2-41C1-B6D7-C999A7340B43}">
      <dgm:prSet/>
      <dgm:spPr/>
      <dgm:t>
        <a:bodyPr/>
        <a:lstStyle/>
        <a:p>
          <a:endParaRPr lang="en-US"/>
        </a:p>
      </dgm:t>
    </dgm:pt>
    <dgm:pt modelId="{267CC366-7E7C-46EB-9C9F-3FF327C707A2}">
      <dgm:prSet phldrT="[Tex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Data Exploration </a:t>
          </a:r>
        </a:p>
      </dgm:t>
    </dgm:pt>
    <dgm:pt modelId="{A37D4206-A1A5-4236-8426-04D09792304E}" type="parTrans" cxnId="{31FEDFD8-B432-43C3-864F-BD3416741A9B}">
      <dgm:prSet/>
      <dgm:spPr/>
      <dgm:t>
        <a:bodyPr/>
        <a:lstStyle/>
        <a:p>
          <a:endParaRPr lang="en-US"/>
        </a:p>
      </dgm:t>
    </dgm:pt>
    <dgm:pt modelId="{BEFD5FDA-2CBD-431D-B185-27A95D30206C}" type="sibTrans" cxnId="{31FEDFD8-B432-43C3-864F-BD3416741A9B}">
      <dgm:prSet/>
      <dgm:spPr/>
      <dgm:t>
        <a:bodyPr/>
        <a:lstStyle/>
        <a:p>
          <a:endParaRPr lang="en-US"/>
        </a:p>
      </dgm:t>
    </dgm:pt>
    <dgm:pt modelId="{3DD572F7-1AE2-46A3-A599-5D29BE2C3B7C}">
      <dgm:prSe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Scale out in hardware</a:t>
          </a:r>
        </a:p>
      </dgm:t>
    </dgm:pt>
    <dgm:pt modelId="{E41E01C6-02B0-4D24-AB12-47E52D4DDE32}" type="parTrans" cxnId="{5BD3AF23-C45C-4D18-A09C-F27E9321F619}">
      <dgm:prSet/>
      <dgm:spPr/>
      <dgm:t>
        <a:bodyPr/>
        <a:lstStyle/>
        <a:p>
          <a:endParaRPr lang="en-US"/>
        </a:p>
      </dgm:t>
    </dgm:pt>
    <dgm:pt modelId="{E416BE4B-5676-4215-9027-D1F3582F6E07}" type="sibTrans" cxnId="{5BD3AF23-C45C-4D18-A09C-F27E9321F619}">
      <dgm:prSet/>
      <dgm:spPr/>
      <dgm:t>
        <a:bodyPr/>
        <a:lstStyle/>
        <a:p>
          <a:endParaRPr lang="en-US"/>
        </a:p>
      </dgm:t>
    </dgm:pt>
    <dgm:pt modelId="{ADB12C5D-EC4A-48C0-B967-150EC50122AA}">
      <dgm:prSe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Scale out across geos</a:t>
          </a:r>
        </a:p>
      </dgm:t>
    </dgm:pt>
    <dgm:pt modelId="{99A79978-D97F-404A-B053-3689E9E129C6}" type="parTrans" cxnId="{DD947221-03B5-41FC-8EDB-5D96188176C9}">
      <dgm:prSet/>
      <dgm:spPr/>
      <dgm:t>
        <a:bodyPr/>
        <a:lstStyle/>
        <a:p>
          <a:endParaRPr lang="en-US"/>
        </a:p>
      </dgm:t>
    </dgm:pt>
    <dgm:pt modelId="{FB953BE4-4FB8-4FF0-9040-54E485826F4B}" type="sibTrans" cxnId="{DD947221-03B5-41FC-8EDB-5D96188176C9}">
      <dgm:prSet/>
      <dgm:spPr/>
      <dgm:t>
        <a:bodyPr/>
        <a:lstStyle/>
        <a:p>
          <a:endParaRPr lang="en-US"/>
        </a:p>
      </dgm:t>
    </dgm:pt>
    <dgm:pt modelId="{834D36A5-5C35-4EE5-A73B-A31A99567291}">
      <dgm:prSet phldrT="[Tex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Rich relational query language</a:t>
          </a:r>
        </a:p>
      </dgm:t>
    </dgm:pt>
    <dgm:pt modelId="{360EC039-78B8-4D77-8EEE-981A84E32D7A}" type="parTrans" cxnId="{C65DBBE0-D612-49D5-A30A-BBBAADAF5A10}">
      <dgm:prSet/>
      <dgm:spPr/>
      <dgm:t>
        <a:bodyPr/>
        <a:lstStyle/>
        <a:p>
          <a:endParaRPr lang="en-US"/>
        </a:p>
      </dgm:t>
    </dgm:pt>
    <dgm:pt modelId="{B81A462C-E8C6-403E-9C18-84AAF95F19FD}" type="sibTrans" cxnId="{C65DBBE0-D612-49D5-A30A-BBBAADAF5A10}">
      <dgm:prSet/>
      <dgm:spPr/>
      <dgm:t>
        <a:bodyPr/>
        <a:lstStyle/>
        <a:p>
          <a:endParaRPr lang="en-US"/>
        </a:p>
      </dgm:t>
    </dgm:pt>
    <dgm:pt modelId="{43D5969B-8C29-465A-91B8-9DAD6E24AE75}">
      <dgm:prSe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Full text Search</a:t>
          </a:r>
        </a:p>
      </dgm:t>
    </dgm:pt>
    <dgm:pt modelId="{D613A3C0-3753-4185-A704-E71281F1E591}" type="parTrans" cxnId="{5D658FF0-1E7A-47B6-B1A4-38BF2D757BCB}">
      <dgm:prSet/>
      <dgm:spPr/>
      <dgm:t>
        <a:bodyPr/>
        <a:lstStyle/>
        <a:p>
          <a:endParaRPr lang="en-US"/>
        </a:p>
      </dgm:t>
    </dgm:pt>
    <dgm:pt modelId="{A4B0F930-F826-47A4-8112-277ABC1D20F8}" type="sibTrans" cxnId="{5D658FF0-1E7A-47B6-B1A4-38BF2D757BCB}">
      <dgm:prSet/>
      <dgm:spPr/>
      <dgm:t>
        <a:bodyPr/>
        <a:lstStyle/>
        <a:p>
          <a:endParaRPr lang="en-US"/>
        </a:p>
      </dgm:t>
    </dgm:pt>
    <dgm:pt modelId="{95F1D234-6337-41EE-B469-4A39542A7A16}">
      <dgm:prSe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ML Extensibility</a:t>
          </a:r>
        </a:p>
      </dgm:t>
    </dgm:pt>
    <dgm:pt modelId="{A648D16E-7B32-4BB5-B13C-71E41D18CF04}" type="parTrans" cxnId="{C62439E6-0F74-48B3-88AB-9BCA4697A3AD}">
      <dgm:prSet/>
      <dgm:spPr/>
      <dgm:t>
        <a:bodyPr/>
        <a:lstStyle/>
        <a:p>
          <a:endParaRPr lang="en-US"/>
        </a:p>
      </dgm:t>
    </dgm:pt>
    <dgm:pt modelId="{A1E26CD2-B051-4501-85B1-A49EE14CB6B0}" type="sibTrans" cxnId="{C62439E6-0F74-48B3-88AB-9BCA4697A3AD}">
      <dgm:prSet/>
      <dgm:spPr/>
      <dgm:t>
        <a:bodyPr/>
        <a:lstStyle/>
        <a:p>
          <a:endParaRPr lang="en-US"/>
        </a:p>
      </dgm:t>
    </dgm:pt>
    <dgm:pt modelId="{74DFE5B5-3EBB-4BBB-993E-011A0656190E}">
      <dgm:prSet custT="1"/>
      <dgm:spPr/>
      <dgm:t>
        <a:bodyPr/>
        <a:lstStyle/>
        <a:p>
          <a:r>
            <a:rPr lang="en-US" sz="1050">
              <a:latin typeface="Segoe UI Light" charset="0"/>
              <a:ea typeface="Segoe UI Light" charset="0"/>
              <a:cs typeface="Segoe UI Light" charset="0"/>
            </a:rPr>
            <a:t>Data Ingestion and Management</a:t>
          </a:r>
          <a:endParaRPr lang="en-US" sz="1050">
            <a:latin typeface="Segoe UI Semilight" panose="020B0402040204020203" pitchFamily="34" charset="0"/>
            <a:cs typeface="Segoe UI Semilight" panose="020B0402040204020203" pitchFamily="34" charset="0"/>
          </a:endParaRPr>
        </a:p>
      </dgm:t>
    </dgm:pt>
    <dgm:pt modelId="{13C1FBA9-B4ED-4587-BD40-620ED7E0064F}" type="parTrans" cxnId="{CB3D7394-669A-4842-A57C-C50BD00493A0}">
      <dgm:prSet/>
      <dgm:spPr/>
      <dgm:t>
        <a:bodyPr/>
        <a:lstStyle/>
        <a:p>
          <a:endParaRPr lang="en-US"/>
        </a:p>
      </dgm:t>
    </dgm:pt>
    <dgm:pt modelId="{180F3806-409C-47DF-A8A6-9C72B95B3E14}" type="sibTrans" cxnId="{CB3D7394-669A-4842-A57C-C50BD00493A0}">
      <dgm:prSet/>
      <dgm:spPr/>
      <dgm:t>
        <a:bodyPr/>
        <a:lstStyle/>
        <a:p>
          <a:endParaRPr lang="en-US"/>
        </a:p>
      </dgm:t>
    </dgm:pt>
    <dgm:pt modelId="{A0D19928-813F-4A04-86D1-89C1C60F885F}">
      <dgm:prSe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Low Latency ingestion </a:t>
          </a:r>
        </a:p>
      </dgm:t>
    </dgm:pt>
    <dgm:pt modelId="{6B537D79-66B9-4116-867B-B0F161ED2CFE}" type="parTrans" cxnId="{D83F9AA9-D9F7-4084-AE7A-90462775967D}">
      <dgm:prSet/>
      <dgm:spPr/>
      <dgm:t>
        <a:bodyPr/>
        <a:lstStyle/>
        <a:p>
          <a:endParaRPr lang="en-US"/>
        </a:p>
      </dgm:t>
    </dgm:pt>
    <dgm:pt modelId="{DE1ACE19-49BF-487E-913C-5D7BBE0C9D42}" type="sibTrans" cxnId="{D83F9AA9-D9F7-4084-AE7A-90462775967D}">
      <dgm:prSet/>
      <dgm:spPr/>
      <dgm:t>
        <a:bodyPr/>
        <a:lstStyle/>
        <a:p>
          <a:endParaRPr lang="en-US"/>
        </a:p>
      </dgm:t>
    </dgm:pt>
    <dgm:pt modelId="{F5E656F5-D472-4086-8E0A-D04E8D2F47F9}">
      <dgm:prSe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cs typeface="Segoe UI Semilight" panose="020B0402040204020203" pitchFamily="34" charset="0"/>
            </a:rPr>
            <a:t>Schema management</a:t>
          </a:r>
        </a:p>
      </dgm:t>
    </dgm:pt>
    <dgm:pt modelId="{A62CE4B4-A6A7-4F33-9367-AEBA0D096FAC}" type="parTrans" cxnId="{01EDF6BF-CBED-4CC8-8E7B-FA9FA90B6ABF}">
      <dgm:prSet/>
      <dgm:spPr/>
      <dgm:t>
        <a:bodyPr/>
        <a:lstStyle/>
        <a:p>
          <a:endParaRPr lang="en-US"/>
        </a:p>
      </dgm:t>
    </dgm:pt>
    <dgm:pt modelId="{16056F0E-720D-4818-9861-254BEBBB313D}" type="sibTrans" cxnId="{01EDF6BF-CBED-4CC8-8E7B-FA9FA90B6ABF}">
      <dgm:prSet/>
      <dgm:spPr/>
      <dgm:t>
        <a:bodyPr/>
        <a:lstStyle/>
        <a:p>
          <a:endParaRPr lang="en-US"/>
        </a:p>
      </dgm:t>
    </dgm:pt>
    <dgm:pt modelId="{A4FDAA00-E828-4398-9338-87F8171E8315}">
      <dgm:prSe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cs typeface="Segoe UI Semilight" panose="020B0402040204020203" pitchFamily="34" charset="0"/>
            </a:rPr>
            <a:t>Compression and indexing </a:t>
          </a:r>
        </a:p>
      </dgm:t>
    </dgm:pt>
    <dgm:pt modelId="{86F3FFD2-F2C8-4A03-B18F-D0305CB03ABA}" type="parTrans" cxnId="{26BDB14D-8B71-4739-B316-D0E9EFCA78ED}">
      <dgm:prSet/>
      <dgm:spPr/>
      <dgm:t>
        <a:bodyPr/>
        <a:lstStyle/>
        <a:p>
          <a:endParaRPr lang="en-US"/>
        </a:p>
      </dgm:t>
    </dgm:pt>
    <dgm:pt modelId="{63D66D97-12E8-43B4-8F7E-53E9F85E036F}" type="sibTrans" cxnId="{26BDB14D-8B71-4739-B316-D0E9EFCA78ED}">
      <dgm:prSet/>
      <dgm:spPr/>
      <dgm:t>
        <a:bodyPr/>
        <a:lstStyle/>
        <a:p>
          <a:endParaRPr lang="en-US"/>
        </a:p>
      </dgm:t>
    </dgm:pt>
    <dgm:pt modelId="{787B3838-C37E-4638-9575-0B3EE8EB3340}">
      <dgm:prSe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Retention</a:t>
          </a:r>
          <a:endParaRPr lang="en-US" sz="1200" kern="1200">
            <a:solidFill>
              <a:schemeClr val="tx1"/>
            </a:solidFill>
            <a:latin typeface="Segoe UI Semilight" panose="020B0402040204020203" pitchFamily="34" charset="0"/>
            <a:cs typeface="Segoe UI Semilight" panose="020B0402040204020203" pitchFamily="34" charset="0"/>
          </a:endParaRPr>
        </a:p>
      </dgm:t>
    </dgm:pt>
    <dgm:pt modelId="{B9BD1DCB-58B4-44D5-864F-4BF47976B2B3}" type="parTrans" cxnId="{DBE280A1-7178-4F4E-BF2C-B949DD1F4099}">
      <dgm:prSet/>
      <dgm:spPr/>
      <dgm:t>
        <a:bodyPr/>
        <a:lstStyle/>
        <a:p>
          <a:endParaRPr lang="en-US"/>
        </a:p>
      </dgm:t>
    </dgm:pt>
    <dgm:pt modelId="{3761C4D6-2D6B-48BB-A982-3A505D845A93}" type="sibTrans" cxnId="{DBE280A1-7178-4F4E-BF2C-B949DD1F4099}">
      <dgm:prSet/>
      <dgm:spPr/>
      <dgm:t>
        <a:bodyPr/>
        <a:lstStyle/>
        <a:p>
          <a:endParaRPr lang="en-US"/>
        </a:p>
      </dgm:t>
    </dgm:pt>
    <dgm:pt modelId="{95D1BEDF-F6FB-4BFF-B17E-5E9FD4D16690}">
      <dgm:prSe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Hot/cold resource allocation</a:t>
          </a:r>
        </a:p>
      </dgm:t>
    </dgm:pt>
    <dgm:pt modelId="{3988297C-1B59-461C-AFEF-F95DC5CD2BE4}" type="parTrans" cxnId="{70EB127D-9B06-41B2-90C7-7B3FAD54E1FB}">
      <dgm:prSet/>
      <dgm:spPr/>
      <dgm:t>
        <a:bodyPr/>
        <a:lstStyle/>
        <a:p>
          <a:endParaRPr lang="en-US"/>
        </a:p>
      </dgm:t>
    </dgm:pt>
    <dgm:pt modelId="{7FE87C4A-9EE1-4E6B-9802-53EAE5D29D7E}" type="sibTrans" cxnId="{70EB127D-9B06-41B2-90C7-7B3FAD54E1FB}">
      <dgm:prSet/>
      <dgm:spPr/>
      <dgm:t>
        <a:bodyPr/>
        <a:lstStyle/>
        <a:p>
          <a:endParaRPr lang="en-US"/>
        </a:p>
      </dgm:t>
    </dgm:pt>
    <dgm:pt modelId="{782ABEC8-D61D-4F28-A50D-D8573D9AD192}">
      <dgm:prSet phldrT="[Text]" custT="1"/>
      <dgm:spPr>
        <a:solidFill>
          <a:schemeClr val="bg1">
            <a:alpha val="90000"/>
          </a:schemeClr>
        </a:solidFill>
        <a:ln>
          <a:solidFill>
            <a:schemeClr val="accent1"/>
          </a:solidFill>
        </a:ln>
      </dgm:spPr>
      <dgm:t>
        <a:bodyPr/>
        <a:lstStyle/>
        <a:p>
          <a:r>
            <a:rPr lang="en-US" sz="1200" kern="1200">
              <a:solidFill>
                <a:schemeClr val="tx1"/>
              </a:solidFill>
              <a:latin typeface="Segoe UI Semilight" panose="020B0402040204020203" pitchFamily="34" charset="0"/>
              <a:ea typeface="+mn-ea"/>
              <a:cs typeface="Segoe UI Semilight" panose="020B0402040204020203" pitchFamily="34" charset="0"/>
            </a:rPr>
            <a:t>Cross geo queries </a:t>
          </a:r>
        </a:p>
      </dgm:t>
    </dgm:pt>
    <dgm:pt modelId="{9229AE31-4D8E-4B18-A6DB-3634E536A269}" type="parTrans" cxnId="{1F127D84-08CF-464E-873E-03D3400992FF}">
      <dgm:prSet/>
      <dgm:spPr/>
      <dgm:t>
        <a:bodyPr/>
        <a:lstStyle/>
        <a:p>
          <a:endParaRPr lang="en-US"/>
        </a:p>
      </dgm:t>
    </dgm:pt>
    <dgm:pt modelId="{F8B07718-93B8-4D48-A604-ACFDEE51D2B5}" type="sibTrans" cxnId="{1F127D84-08CF-464E-873E-03D3400992FF}">
      <dgm:prSet/>
      <dgm:spPr/>
      <dgm:t>
        <a:bodyPr/>
        <a:lstStyle/>
        <a:p>
          <a:endParaRPr lang="en-US"/>
        </a:p>
      </dgm:t>
    </dgm:pt>
    <dgm:pt modelId="{DE5FB06A-FD51-48CB-BA7C-0604F421B17F}" type="pres">
      <dgm:prSet presAssocID="{6DB8DB5E-E157-4997-8896-9538C8DD74D7}" presName="linear" presStyleCnt="0">
        <dgm:presLayoutVars>
          <dgm:dir/>
          <dgm:animLvl val="lvl"/>
          <dgm:resizeHandles val="exact"/>
        </dgm:presLayoutVars>
      </dgm:prSet>
      <dgm:spPr/>
    </dgm:pt>
    <dgm:pt modelId="{A4111A52-5825-4F56-9A9A-B40735181769}" type="pres">
      <dgm:prSet presAssocID="{1AFF496E-D330-497C-8CA6-F046886140BB}" presName="parentLin" presStyleCnt="0"/>
      <dgm:spPr/>
    </dgm:pt>
    <dgm:pt modelId="{A1DFE6E5-BF7B-4604-B8B8-7ED1912AA443}" type="pres">
      <dgm:prSet presAssocID="{1AFF496E-D330-497C-8CA6-F046886140BB}" presName="parentLeftMargin" presStyleLbl="node1" presStyleIdx="0" presStyleCnt="4"/>
      <dgm:spPr/>
    </dgm:pt>
    <dgm:pt modelId="{8C7D0527-9DFA-4030-8F20-AC69CAE3EA65}" type="pres">
      <dgm:prSet presAssocID="{1AFF496E-D330-497C-8CA6-F046886140BB}" presName="parentText" presStyleLbl="node1" presStyleIdx="0" presStyleCnt="4" custScaleY="52799">
        <dgm:presLayoutVars>
          <dgm:chMax val="0"/>
          <dgm:bulletEnabled val="1"/>
        </dgm:presLayoutVars>
      </dgm:prSet>
      <dgm:spPr>
        <a:prstGeom prst="rect">
          <a:avLst/>
        </a:prstGeom>
      </dgm:spPr>
    </dgm:pt>
    <dgm:pt modelId="{6A5BC78B-AB6B-44C2-A575-4C27C6401BE9}" type="pres">
      <dgm:prSet presAssocID="{1AFF496E-D330-497C-8CA6-F046886140BB}" presName="negativeSpace" presStyleCnt="0"/>
      <dgm:spPr/>
    </dgm:pt>
    <dgm:pt modelId="{F9FB154B-98DD-42A7-B81E-218784766C0C}" type="pres">
      <dgm:prSet presAssocID="{1AFF496E-D330-497C-8CA6-F046886140BB}" presName="childText" presStyleLbl="conFgAcc1" presStyleIdx="0" presStyleCnt="4">
        <dgm:presLayoutVars>
          <dgm:bulletEnabled val="1"/>
        </dgm:presLayoutVars>
      </dgm:prSet>
      <dgm:spPr/>
    </dgm:pt>
    <dgm:pt modelId="{4EC2C217-1F7A-4BD8-82D8-BF3840B66012}" type="pres">
      <dgm:prSet presAssocID="{D20677E0-5749-4FF5-BE52-A3DDFDC680F7}" presName="spaceBetweenRectangles" presStyleCnt="0"/>
      <dgm:spPr/>
    </dgm:pt>
    <dgm:pt modelId="{C68B8A02-54C1-4124-A759-C70DFFAD9CCE}" type="pres">
      <dgm:prSet presAssocID="{4C2DD11E-633D-43C7-9963-24AC1097A244}" presName="parentLin" presStyleCnt="0"/>
      <dgm:spPr/>
    </dgm:pt>
    <dgm:pt modelId="{734852B2-B48D-4F3C-8AE5-EB362A3DD43D}" type="pres">
      <dgm:prSet presAssocID="{4C2DD11E-633D-43C7-9963-24AC1097A244}" presName="parentLeftMargin" presStyleLbl="node1" presStyleIdx="0" presStyleCnt="4"/>
      <dgm:spPr/>
    </dgm:pt>
    <dgm:pt modelId="{41FBC649-F6E9-4A22-90EA-023A4930533F}" type="pres">
      <dgm:prSet presAssocID="{4C2DD11E-633D-43C7-9963-24AC1097A244}" presName="parentText" presStyleLbl="node1" presStyleIdx="1" presStyleCnt="4" custScaleY="52799">
        <dgm:presLayoutVars>
          <dgm:chMax val="0"/>
          <dgm:bulletEnabled val="1"/>
        </dgm:presLayoutVars>
      </dgm:prSet>
      <dgm:spPr>
        <a:prstGeom prst="rect">
          <a:avLst/>
        </a:prstGeom>
      </dgm:spPr>
    </dgm:pt>
    <dgm:pt modelId="{A5E48751-BEBF-44F7-ACD1-5913ED187900}" type="pres">
      <dgm:prSet presAssocID="{4C2DD11E-633D-43C7-9963-24AC1097A244}" presName="negativeSpace" presStyleCnt="0"/>
      <dgm:spPr/>
    </dgm:pt>
    <dgm:pt modelId="{0BD9AFA1-5351-4448-A96C-3664B5EF1520}" type="pres">
      <dgm:prSet presAssocID="{4C2DD11E-633D-43C7-9963-24AC1097A244}" presName="childText" presStyleLbl="conFgAcc1" presStyleIdx="1" presStyleCnt="4">
        <dgm:presLayoutVars>
          <dgm:bulletEnabled val="1"/>
        </dgm:presLayoutVars>
      </dgm:prSet>
      <dgm:spPr/>
    </dgm:pt>
    <dgm:pt modelId="{06C05588-F576-4F28-9A20-7CF169A1238C}" type="pres">
      <dgm:prSet presAssocID="{AC54A1AF-4CF0-43BD-95B5-597EBFC389C0}" presName="spaceBetweenRectangles" presStyleCnt="0"/>
      <dgm:spPr/>
    </dgm:pt>
    <dgm:pt modelId="{8B7A5908-25FA-4B9E-B7EE-CFAD47456EBB}" type="pres">
      <dgm:prSet presAssocID="{2F6238C4-35AC-4EAC-AA4B-21730D6D7589}" presName="parentLin" presStyleCnt="0"/>
      <dgm:spPr/>
    </dgm:pt>
    <dgm:pt modelId="{A0829DA8-4143-4992-8DF2-5D401454E8E9}" type="pres">
      <dgm:prSet presAssocID="{2F6238C4-35AC-4EAC-AA4B-21730D6D7589}" presName="parentLeftMargin" presStyleLbl="node1" presStyleIdx="1" presStyleCnt="4"/>
      <dgm:spPr/>
    </dgm:pt>
    <dgm:pt modelId="{3984D3A6-3500-4DD2-804F-2F6540655973}" type="pres">
      <dgm:prSet presAssocID="{2F6238C4-35AC-4EAC-AA4B-21730D6D7589}" presName="parentText" presStyleLbl="node1" presStyleIdx="2" presStyleCnt="4" custScaleY="52799">
        <dgm:presLayoutVars>
          <dgm:chMax val="0"/>
          <dgm:bulletEnabled val="1"/>
        </dgm:presLayoutVars>
      </dgm:prSet>
      <dgm:spPr>
        <a:prstGeom prst="rect">
          <a:avLst/>
        </a:prstGeom>
      </dgm:spPr>
    </dgm:pt>
    <dgm:pt modelId="{DB2C178D-B7B6-4767-8D41-AE55ED365CE4}" type="pres">
      <dgm:prSet presAssocID="{2F6238C4-35AC-4EAC-AA4B-21730D6D7589}" presName="negativeSpace" presStyleCnt="0"/>
      <dgm:spPr/>
    </dgm:pt>
    <dgm:pt modelId="{36661A75-781A-417A-85C0-62E14E757D89}" type="pres">
      <dgm:prSet presAssocID="{2F6238C4-35AC-4EAC-AA4B-21730D6D7589}" presName="childText" presStyleLbl="conFgAcc1" presStyleIdx="2" presStyleCnt="4">
        <dgm:presLayoutVars>
          <dgm:bulletEnabled val="1"/>
        </dgm:presLayoutVars>
      </dgm:prSet>
      <dgm:spPr/>
    </dgm:pt>
    <dgm:pt modelId="{6E0FC82A-C906-4E5A-BB44-BB325E6078C9}" type="pres">
      <dgm:prSet presAssocID="{441C46E9-E098-4923-948D-20A558358172}" presName="spaceBetweenRectangles" presStyleCnt="0"/>
      <dgm:spPr/>
    </dgm:pt>
    <dgm:pt modelId="{E7788500-8C96-4669-83FE-7E92FB8D68ED}" type="pres">
      <dgm:prSet presAssocID="{74DFE5B5-3EBB-4BBB-993E-011A0656190E}" presName="parentLin" presStyleCnt="0"/>
      <dgm:spPr/>
    </dgm:pt>
    <dgm:pt modelId="{2147D20B-F792-493B-B378-FC6BE48AD87F}" type="pres">
      <dgm:prSet presAssocID="{74DFE5B5-3EBB-4BBB-993E-011A0656190E}" presName="parentLeftMargin" presStyleLbl="node1" presStyleIdx="2" presStyleCnt="4"/>
      <dgm:spPr/>
    </dgm:pt>
    <dgm:pt modelId="{098F6E14-F146-4551-8936-99D5BD46181D}" type="pres">
      <dgm:prSet presAssocID="{74DFE5B5-3EBB-4BBB-993E-011A0656190E}" presName="parentText" presStyleLbl="node1" presStyleIdx="3" presStyleCnt="4" custScaleY="52799">
        <dgm:presLayoutVars>
          <dgm:chMax val="0"/>
          <dgm:bulletEnabled val="1"/>
        </dgm:presLayoutVars>
      </dgm:prSet>
      <dgm:spPr>
        <a:prstGeom prst="rect">
          <a:avLst/>
        </a:prstGeom>
      </dgm:spPr>
    </dgm:pt>
    <dgm:pt modelId="{D88F7341-1909-453E-984D-C65DF1817CDA}" type="pres">
      <dgm:prSet presAssocID="{74DFE5B5-3EBB-4BBB-993E-011A0656190E}" presName="negativeSpace" presStyleCnt="0"/>
      <dgm:spPr/>
    </dgm:pt>
    <dgm:pt modelId="{0980A6AD-8ED8-4288-B826-4E803406AD1A}" type="pres">
      <dgm:prSet presAssocID="{74DFE5B5-3EBB-4BBB-993E-011A0656190E}" presName="childText" presStyleLbl="conFgAcc1" presStyleIdx="3" presStyleCnt="4">
        <dgm:presLayoutVars>
          <dgm:bulletEnabled val="1"/>
        </dgm:presLayoutVars>
      </dgm:prSet>
      <dgm:spPr/>
    </dgm:pt>
  </dgm:ptLst>
  <dgm:cxnLst>
    <dgm:cxn modelId="{31DD5F05-6918-4AB3-8A96-2A8989DA0776}" type="presOf" srcId="{74DFE5B5-3EBB-4BBB-993E-011A0656190E}" destId="{098F6E14-F146-4551-8936-99D5BD46181D}" srcOrd="1" destOrd="0" presId="urn:microsoft.com/office/officeart/2005/8/layout/list1"/>
    <dgm:cxn modelId="{A2BC7A06-7FCC-4A19-A858-EAE5A3A9F4F0}" type="presOf" srcId="{787B3838-C37E-4638-9575-0B3EE8EB3340}" destId="{0980A6AD-8ED8-4288-B826-4E803406AD1A}" srcOrd="0" destOrd="3" presId="urn:microsoft.com/office/officeart/2005/8/layout/list1"/>
    <dgm:cxn modelId="{DD947221-03B5-41FC-8EDB-5D96188176C9}" srcId="{2F6238C4-35AC-4EAC-AA4B-21730D6D7589}" destId="{ADB12C5D-EC4A-48C0-B967-150EC50122AA}" srcOrd="1" destOrd="0" parTransId="{99A79978-D97F-404A-B053-3689E9E129C6}" sibTransId="{FB953BE4-4FB8-4FF0-9040-54E485826F4B}"/>
    <dgm:cxn modelId="{4DFDCD22-68DE-419B-AE35-30D25C6C7650}" type="presOf" srcId="{1AFF496E-D330-497C-8CA6-F046886140BB}" destId="{8C7D0527-9DFA-4030-8F20-AC69CAE3EA65}" srcOrd="1" destOrd="0" presId="urn:microsoft.com/office/officeart/2005/8/layout/list1"/>
    <dgm:cxn modelId="{5BD3AF23-C45C-4D18-A09C-F27E9321F619}" srcId="{2F6238C4-35AC-4EAC-AA4B-21730D6D7589}" destId="{3DD572F7-1AE2-46A3-A599-5D29BE2C3B7C}" srcOrd="0" destOrd="0" parTransId="{E41E01C6-02B0-4D24-AB12-47E52D4DDE32}" sibTransId="{E416BE4B-5676-4215-9027-D1F3582F6E07}"/>
    <dgm:cxn modelId="{0B80AD26-CAF7-474D-B850-954EDAF274BF}" srcId="{6DB8DB5E-E157-4997-8896-9538C8DD74D7}" destId="{4C2DD11E-633D-43C7-9963-24AC1097A244}" srcOrd="1" destOrd="0" parTransId="{51EEFCB3-72C0-4A1F-B86F-53A428BCDCEB}" sibTransId="{AC54A1AF-4CF0-43BD-95B5-597EBFC389C0}"/>
    <dgm:cxn modelId="{CD2EED2F-5881-4547-960A-D75DE64A0388}" srcId="{6DB8DB5E-E157-4997-8896-9538C8DD74D7}" destId="{1AFF496E-D330-497C-8CA6-F046886140BB}" srcOrd="0" destOrd="0" parTransId="{32051C7E-929F-440F-B7FF-EC01CB837F27}" sibTransId="{D20677E0-5749-4FF5-BE52-A3DDFDC680F7}"/>
    <dgm:cxn modelId="{82D9D15C-F01D-4A2E-92BE-EE5CAB49CD08}" type="presOf" srcId="{2F6238C4-35AC-4EAC-AA4B-21730D6D7589}" destId="{3984D3A6-3500-4DD2-804F-2F6540655973}" srcOrd="1" destOrd="0" presId="urn:microsoft.com/office/officeart/2005/8/layout/list1"/>
    <dgm:cxn modelId="{485F1467-D5B2-4430-8983-2953DA0ECEEE}" srcId="{1AFF496E-D330-497C-8CA6-F046886140BB}" destId="{8A8D596D-9A6F-4E6D-A14C-507E9FECDC0E}" srcOrd="2" destOrd="0" parTransId="{9021E59C-555C-4552-8FC0-902F4B05110D}" sibTransId="{512B9781-6B2A-4C83-B555-A23AFDCB6947}"/>
    <dgm:cxn modelId="{1D3F8B47-A3DA-4600-9F80-DD76CAD09D1C}" type="presOf" srcId="{4C2DD11E-633D-43C7-9963-24AC1097A244}" destId="{734852B2-B48D-4F3C-8AE5-EB362A3DD43D}" srcOrd="0" destOrd="0" presId="urn:microsoft.com/office/officeart/2005/8/layout/list1"/>
    <dgm:cxn modelId="{FB99FB6A-58B4-4829-9A25-83EA7574A837}" type="presOf" srcId="{A0D19928-813F-4A04-86D1-89C1C60F885F}" destId="{0980A6AD-8ED8-4288-B826-4E803406AD1A}" srcOrd="0" destOrd="0" presId="urn:microsoft.com/office/officeart/2005/8/layout/list1"/>
    <dgm:cxn modelId="{C9CAE86C-52C5-40AC-B5FA-8C1E64712DCD}" srcId="{1AFF496E-D330-497C-8CA6-F046886140BB}" destId="{35480E10-E1EE-48E5-8980-C3A90BAD6F56}" srcOrd="1" destOrd="0" parTransId="{466E8CA6-9E03-4A78-AEE6-68AB189F9463}" sibTransId="{4CAA29E5-E735-47E3-986E-B46E41E729FE}"/>
    <dgm:cxn modelId="{26BDB14D-8B71-4739-B316-D0E9EFCA78ED}" srcId="{74DFE5B5-3EBB-4BBB-993E-011A0656190E}" destId="{A4FDAA00-E828-4398-9338-87F8171E8315}" srcOrd="2" destOrd="0" parTransId="{86F3FFD2-F2C8-4A03-B18F-D0305CB03ABA}" sibTransId="{63D66D97-12E8-43B4-8F7E-53E9F85E036F}"/>
    <dgm:cxn modelId="{35D97178-21BC-4E54-AE39-7AABD401E822}" type="presOf" srcId="{43D5969B-8C29-465A-91B8-9DAD6E24AE75}" destId="{0BD9AFA1-5351-4448-A96C-3664B5EF1520}" srcOrd="0" destOrd="4" presId="urn:microsoft.com/office/officeart/2005/8/layout/list1"/>
    <dgm:cxn modelId="{70EB127D-9B06-41B2-90C7-7B3FAD54E1FB}" srcId="{74DFE5B5-3EBB-4BBB-993E-011A0656190E}" destId="{95D1BEDF-F6FB-4BFF-B17E-5E9FD4D16690}" srcOrd="4" destOrd="0" parTransId="{3988297C-1B59-461C-AFEF-F95DC5CD2BE4}" sibTransId="{7FE87C4A-9EE1-4E6B-9802-53EAE5D29D7E}"/>
    <dgm:cxn modelId="{5E3D297E-4FC1-4F66-8368-20AEA21ABE34}" type="presOf" srcId="{834D36A5-5C35-4EE5-A73B-A31A99567291}" destId="{0BD9AFA1-5351-4448-A96C-3664B5EF1520}" srcOrd="0" destOrd="3" presId="urn:microsoft.com/office/officeart/2005/8/layout/list1"/>
    <dgm:cxn modelId="{92526683-384D-4F91-8696-DA0BBD269F06}" type="presOf" srcId="{267CC366-7E7C-46EB-9C9F-3FF327C707A2}" destId="{0BD9AFA1-5351-4448-A96C-3664B5EF1520}" srcOrd="0" destOrd="2" presId="urn:microsoft.com/office/officeart/2005/8/layout/list1"/>
    <dgm:cxn modelId="{A267A983-A6C1-4FA0-AB8F-5C09F040AE06}" type="presOf" srcId="{ADB12C5D-EC4A-48C0-B967-150EC50122AA}" destId="{36661A75-781A-417A-85C0-62E14E757D89}" srcOrd="0" destOrd="1" presId="urn:microsoft.com/office/officeart/2005/8/layout/list1"/>
    <dgm:cxn modelId="{1F127D84-08CF-464E-873E-03D3400992FF}" srcId="{2F6238C4-35AC-4EAC-AA4B-21730D6D7589}" destId="{782ABEC8-D61D-4F28-A50D-D8573D9AD192}" srcOrd="3" destOrd="0" parTransId="{9229AE31-4D8E-4B18-A6DB-3634E536A269}" sibTransId="{F8B07718-93B8-4D48-A604-ACFDEE51D2B5}"/>
    <dgm:cxn modelId="{DB1B7A86-A435-4E22-B0E7-FC73E672C115}" type="presOf" srcId="{95F1D234-6337-41EE-B469-4A39542A7A16}" destId="{0BD9AFA1-5351-4448-A96C-3664B5EF1520}" srcOrd="0" destOrd="5" presId="urn:microsoft.com/office/officeart/2005/8/layout/list1"/>
    <dgm:cxn modelId="{CB3D7394-669A-4842-A57C-C50BD00493A0}" srcId="{6DB8DB5E-E157-4997-8896-9538C8DD74D7}" destId="{74DFE5B5-3EBB-4BBB-993E-011A0656190E}" srcOrd="3" destOrd="0" parTransId="{13C1FBA9-B4ED-4587-BD40-620ED7E0064F}" sibTransId="{180F3806-409C-47DF-A8A6-9C72B95B3E14}"/>
    <dgm:cxn modelId="{C2E2F398-A7D0-46BA-88CB-FEB67A1272F5}" type="presOf" srcId="{6DB8DB5E-E157-4997-8896-9538C8DD74D7}" destId="{DE5FB06A-FD51-48CB-BA7C-0604F421B17F}" srcOrd="0" destOrd="0" presId="urn:microsoft.com/office/officeart/2005/8/layout/list1"/>
    <dgm:cxn modelId="{BF7F19A1-D894-48CF-805A-C8A23DC8D6ED}" type="presOf" srcId="{6D32D61C-A342-4768-B972-5C57EB9B4D71}" destId="{36661A75-781A-417A-85C0-62E14E757D89}" srcOrd="0" destOrd="2" presId="urn:microsoft.com/office/officeart/2005/8/layout/list1"/>
    <dgm:cxn modelId="{DBE280A1-7178-4F4E-BF2C-B949DD1F4099}" srcId="{74DFE5B5-3EBB-4BBB-993E-011A0656190E}" destId="{787B3838-C37E-4638-9575-0B3EE8EB3340}" srcOrd="3" destOrd="0" parTransId="{B9BD1DCB-58B4-44D5-864F-4BF47976B2B3}" sibTransId="{3761C4D6-2D6B-48BB-A982-3A505D845A93}"/>
    <dgm:cxn modelId="{6097EFA1-08EA-433F-8247-E83CA020C958}" type="presOf" srcId="{2F6238C4-35AC-4EAC-AA4B-21730D6D7589}" destId="{A0829DA8-4143-4992-8DF2-5D401454E8E9}" srcOrd="0" destOrd="0" presId="urn:microsoft.com/office/officeart/2005/8/layout/list1"/>
    <dgm:cxn modelId="{C9C219A2-8574-4EEB-960A-13D5F436D06E}" type="presOf" srcId="{4C2DD11E-633D-43C7-9963-24AC1097A244}" destId="{41FBC649-F6E9-4A22-90EA-023A4930533F}" srcOrd="1" destOrd="0" presId="urn:microsoft.com/office/officeart/2005/8/layout/list1"/>
    <dgm:cxn modelId="{D83F9AA9-D9F7-4084-AE7A-90462775967D}" srcId="{74DFE5B5-3EBB-4BBB-993E-011A0656190E}" destId="{A0D19928-813F-4A04-86D1-89C1C60F885F}" srcOrd="0" destOrd="0" parTransId="{6B537D79-66B9-4116-867B-B0F161ED2CFE}" sibTransId="{DE1ACE19-49BF-487E-913C-5D7BBE0C9D42}"/>
    <dgm:cxn modelId="{06614DB6-7222-4D47-95DE-A2FF1D6BD717}" type="presOf" srcId="{F5E656F5-D472-4086-8E0A-D04E8D2F47F9}" destId="{0980A6AD-8ED8-4288-B826-4E803406AD1A}" srcOrd="0" destOrd="1" presId="urn:microsoft.com/office/officeart/2005/8/layout/list1"/>
    <dgm:cxn modelId="{88F45DBB-BE7F-4736-AFE3-201B230ACB8D}" type="presOf" srcId="{95D1BEDF-F6FB-4BFF-B17E-5E9FD4D16690}" destId="{0980A6AD-8ED8-4288-B826-4E803406AD1A}" srcOrd="0" destOrd="4" presId="urn:microsoft.com/office/officeart/2005/8/layout/list1"/>
    <dgm:cxn modelId="{01EDF6BF-CBED-4CC8-8E7B-FA9FA90B6ABF}" srcId="{74DFE5B5-3EBB-4BBB-993E-011A0656190E}" destId="{F5E656F5-D472-4086-8E0A-D04E8D2F47F9}" srcOrd="1" destOrd="0" parTransId="{A62CE4B4-A6A7-4F33-9367-AEBA0D096FAC}" sibTransId="{16056F0E-720D-4818-9861-254BEBBB313D}"/>
    <dgm:cxn modelId="{69AA62C7-DB3F-4909-A474-8B39AF637BE9}" srcId="{2F6238C4-35AC-4EAC-AA4B-21730D6D7589}" destId="{6D32D61C-A342-4768-B972-5C57EB9B4D71}" srcOrd="2" destOrd="0" parTransId="{65797A42-48C0-4766-A880-8C1209E84953}" sibTransId="{8E8DA8B1-99EE-4FBE-93B6-E8D22645DEB4}"/>
    <dgm:cxn modelId="{1F1A0ACC-811C-4C5F-BE88-FDD4A8EDA57B}" type="presOf" srcId="{2FEA24A5-1FD2-4D84-866C-BB3FA4E45698}" destId="{0BD9AFA1-5351-4448-A96C-3664B5EF1520}" srcOrd="0" destOrd="0" presId="urn:microsoft.com/office/officeart/2005/8/layout/list1"/>
    <dgm:cxn modelId="{DFC119D0-A966-4C90-80EA-5ADFEB23638B}" srcId="{1AFF496E-D330-497C-8CA6-F046886140BB}" destId="{8F0DA776-E5ED-4C48-88BC-7899E0BF1BE1}" srcOrd="0" destOrd="0" parTransId="{BE70CE33-3887-4D71-A6AD-748080BB12E5}" sibTransId="{9CF5BF50-0C08-4412-83C8-18A5F206D5EA}"/>
    <dgm:cxn modelId="{68F3E6D4-02E7-4DD0-9547-4D27CBF922D7}" type="presOf" srcId="{74DFE5B5-3EBB-4BBB-993E-011A0656190E}" destId="{2147D20B-F792-493B-B378-FC6BE48AD87F}" srcOrd="0" destOrd="0" presId="urn:microsoft.com/office/officeart/2005/8/layout/list1"/>
    <dgm:cxn modelId="{31FEDFD8-B432-43C3-864F-BD3416741A9B}" srcId="{4C2DD11E-633D-43C7-9963-24AC1097A244}" destId="{267CC366-7E7C-46EB-9C9F-3FF327C707A2}" srcOrd="2" destOrd="0" parTransId="{A37D4206-A1A5-4236-8426-04D09792304E}" sibTransId="{BEFD5FDA-2CBD-431D-B185-27A95D30206C}"/>
    <dgm:cxn modelId="{9C0C21DB-42A1-4830-908B-AA48D7FD60FB}" type="presOf" srcId="{8A8D596D-9A6F-4E6D-A14C-507E9FECDC0E}" destId="{F9FB154B-98DD-42A7-B81E-218784766C0C}" srcOrd="0" destOrd="2" presId="urn:microsoft.com/office/officeart/2005/8/layout/list1"/>
    <dgm:cxn modelId="{1A4C96DB-7BAB-458B-8886-CB6445C35D92}" type="presOf" srcId="{2BF4DA08-D254-4F17-AEB1-0FC6FFF11038}" destId="{0BD9AFA1-5351-4448-A96C-3664B5EF1520}" srcOrd="0" destOrd="1" presId="urn:microsoft.com/office/officeart/2005/8/layout/list1"/>
    <dgm:cxn modelId="{5D29E1DD-6175-4DE0-B60E-527A266FDE60}" type="presOf" srcId="{35480E10-E1EE-48E5-8980-C3A90BAD6F56}" destId="{F9FB154B-98DD-42A7-B81E-218784766C0C}" srcOrd="0" destOrd="1" presId="urn:microsoft.com/office/officeart/2005/8/layout/list1"/>
    <dgm:cxn modelId="{C65DBBE0-D612-49D5-A30A-BBBAADAF5A10}" srcId="{4C2DD11E-633D-43C7-9963-24AC1097A244}" destId="{834D36A5-5C35-4EE5-A73B-A31A99567291}" srcOrd="3" destOrd="0" parTransId="{360EC039-78B8-4D77-8EEE-981A84E32D7A}" sibTransId="{B81A462C-E8C6-403E-9C18-84AAF95F19FD}"/>
    <dgm:cxn modelId="{2C2618E3-0DD1-4DC8-86CD-CD14F9830951}" type="presOf" srcId="{1AFF496E-D330-497C-8CA6-F046886140BB}" destId="{A1DFE6E5-BF7B-4604-B8B8-7ED1912AA443}" srcOrd="0" destOrd="0" presId="urn:microsoft.com/office/officeart/2005/8/layout/list1"/>
    <dgm:cxn modelId="{C62439E6-0F74-48B3-88AB-9BCA4697A3AD}" srcId="{4C2DD11E-633D-43C7-9963-24AC1097A244}" destId="{95F1D234-6337-41EE-B469-4A39542A7A16}" srcOrd="5" destOrd="0" parTransId="{A648D16E-7B32-4BB5-B13C-71E41D18CF04}" sibTransId="{A1E26CD2-B051-4501-85B1-A49EE14CB6B0}"/>
    <dgm:cxn modelId="{470C50E6-B702-479A-852F-5383A8798B6A}" type="presOf" srcId="{3DD572F7-1AE2-46A3-A599-5D29BE2C3B7C}" destId="{36661A75-781A-417A-85C0-62E14E757D89}" srcOrd="0" destOrd="0" presId="urn:microsoft.com/office/officeart/2005/8/layout/list1"/>
    <dgm:cxn modelId="{6BBB44EA-EA6B-4810-83E7-86103FCF1C32}" type="presOf" srcId="{A4FDAA00-E828-4398-9338-87F8171E8315}" destId="{0980A6AD-8ED8-4288-B826-4E803406AD1A}" srcOrd="0" destOrd="2" presId="urn:microsoft.com/office/officeart/2005/8/layout/list1"/>
    <dgm:cxn modelId="{42EF91EC-E0A2-41C1-B6D7-C999A7340B43}" srcId="{4C2DD11E-633D-43C7-9963-24AC1097A244}" destId="{2BF4DA08-D254-4F17-AEB1-0FC6FFF11038}" srcOrd="1" destOrd="0" parTransId="{D692F81F-A5BE-46E3-94F3-A861B89F9D55}" sibTransId="{35688C79-EA96-410A-8A08-D8A8D1096757}"/>
    <dgm:cxn modelId="{CCADA9EE-4EF0-461E-A121-6EEEEFBAF688}" type="presOf" srcId="{8F0DA776-E5ED-4C48-88BC-7899E0BF1BE1}" destId="{F9FB154B-98DD-42A7-B81E-218784766C0C}" srcOrd="0" destOrd="0" presId="urn:microsoft.com/office/officeart/2005/8/layout/list1"/>
    <dgm:cxn modelId="{5D658FF0-1E7A-47B6-B1A4-38BF2D757BCB}" srcId="{4C2DD11E-633D-43C7-9963-24AC1097A244}" destId="{43D5969B-8C29-465A-91B8-9DAD6E24AE75}" srcOrd="4" destOrd="0" parTransId="{D613A3C0-3753-4185-A704-E71281F1E591}" sibTransId="{A4B0F930-F826-47A4-8112-277ABC1D20F8}"/>
    <dgm:cxn modelId="{204389F7-5A15-43CC-92B1-43B88A0B6B43}" srcId="{6DB8DB5E-E157-4997-8896-9538C8DD74D7}" destId="{2F6238C4-35AC-4EAC-AA4B-21730D6D7589}" srcOrd="2" destOrd="0" parTransId="{139C7CA4-EAA8-4819-8481-C384B1FD7F32}" sibTransId="{441C46E9-E098-4923-948D-20A558358172}"/>
    <dgm:cxn modelId="{228B84FB-0059-442B-87B1-51D823F88415}" srcId="{4C2DD11E-633D-43C7-9963-24AC1097A244}" destId="{2FEA24A5-1FD2-4D84-866C-BB3FA4E45698}" srcOrd="0" destOrd="0" parTransId="{EA959C55-7231-46C2-AC77-61254A91DBA1}" sibTransId="{BA038021-6023-454B-A463-CB420834F9A2}"/>
    <dgm:cxn modelId="{EAC436FD-45F7-4C87-95ED-5789EE3D3578}" type="presOf" srcId="{782ABEC8-D61D-4F28-A50D-D8573D9AD192}" destId="{36661A75-781A-417A-85C0-62E14E757D89}" srcOrd="0" destOrd="3" presId="urn:microsoft.com/office/officeart/2005/8/layout/list1"/>
    <dgm:cxn modelId="{3CBED86B-B975-4CB1-9916-2CB005486A05}" type="presParOf" srcId="{DE5FB06A-FD51-48CB-BA7C-0604F421B17F}" destId="{A4111A52-5825-4F56-9A9A-B40735181769}" srcOrd="0" destOrd="0" presId="urn:microsoft.com/office/officeart/2005/8/layout/list1"/>
    <dgm:cxn modelId="{946C501A-C806-42FC-B840-D7B697E22CFE}" type="presParOf" srcId="{A4111A52-5825-4F56-9A9A-B40735181769}" destId="{A1DFE6E5-BF7B-4604-B8B8-7ED1912AA443}" srcOrd="0" destOrd="0" presId="urn:microsoft.com/office/officeart/2005/8/layout/list1"/>
    <dgm:cxn modelId="{44C2CA20-3DC4-449D-B05E-BD4E6FEF8727}" type="presParOf" srcId="{A4111A52-5825-4F56-9A9A-B40735181769}" destId="{8C7D0527-9DFA-4030-8F20-AC69CAE3EA65}" srcOrd="1" destOrd="0" presId="urn:microsoft.com/office/officeart/2005/8/layout/list1"/>
    <dgm:cxn modelId="{650BE824-D290-48B4-8435-64A5FCC473DB}" type="presParOf" srcId="{DE5FB06A-FD51-48CB-BA7C-0604F421B17F}" destId="{6A5BC78B-AB6B-44C2-A575-4C27C6401BE9}" srcOrd="1" destOrd="0" presId="urn:microsoft.com/office/officeart/2005/8/layout/list1"/>
    <dgm:cxn modelId="{3D163751-C5E3-4ECC-9C6B-A65245BD4D04}" type="presParOf" srcId="{DE5FB06A-FD51-48CB-BA7C-0604F421B17F}" destId="{F9FB154B-98DD-42A7-B81E-218784766C0C}" srcOrd="2" destOrd="0" presId="urn:microsoft.com/office/officeart/2005/8/layout/list1"/>
    <dgm:cxn modelId="{D804A7EF-D4D1-419D-A8A9-DE7D38B9F772}" type="presParOf" srcId="{DE5FB06A-FD51-48CB-BA7C-0604F421B17F}" destId="{4EC2C217-1F7A-4BD8-82D8-BF3840B66012}" srcOrd="3" destOrd="0" presId="urn:microsoft.com/office/officeart/2005/8/layout/list1"/>
    <dgm:cxn modelId="{C2DE2F11-26C5-4005-854E-F1AAC78B5CC6}" type="presParOf" srcId="{DE5FB06A-FD51-48CB-BA7C-0604F421B17F}" destId="{C68B8A02-54C1-4124-A759-C70DFFAD9CCE}" srcOrd="4" destOrd="0" presId="urn:microsoft.com/office/officeart/2005/8/layout/list1"/>
    <dgm:cxn modelId="{48945128-56A7-4FE3-9641-D0F646943FFC}" type="presParOf" srcId="{C68B8A02-54C1-4124-A759-C70DFFAD9CCE}" destId="{734852B2-B48D-4F3C-8AE5-EB362A3DD43D}" srcOrd="0" destOrd="0" presId="urn:microsoft.com/office/officeart/2005/8/layout/list1"/>
    <dgm:cxn modelId="{D3BA9998-C688-4917-AFC3-7529EEEA9D01}" type="presParOf" srcId="{C68B8A02-54C1-4124-A759-C70DFFAD9CCE}" destId="{41FBC649-F6E9-4A22-90EA-023A4930533F}" srcOrd="1" destOrd="0" presId="urn:microsoft.com/office/officeart/2005/8/layout/list1"/>
    <dgm:cxn modelId="{1A46CBCE-BA3B-4F8B-B6E9-250DFB59C9C7}" type="presParOf" srcId="{DE5FB06A-FD51-48CB-BA7C-0604F421B17F}" destId="{A5E48751-BEBF-44F7-ACD1-5913ED187900}" srcOrd="5" destOrd="0" presId="urn:microsoft.com/office/officeart/2005/8/layout/list1"/>
    <dgm:cxn modelId="{D6E7042C-0917-43C0-BEF1-295C22D938F6}" type="presParOf" srcId="{DE5FB06A-FD51-48CB-BA7C-0604F421B17F}" destId="{0BD9AFA1-5351-4448-A96C-3664B5EF1520}" srcOrd="6" destOrd="0" presId="urn:microsoft.com/office/officeart/2005/8/layout/list1"/>
    <dgm:cxn modelId="{B91259F5-7D1F-44C6-9300-2C4E754F5107}" type="presParOf" srcId="{DE5FB06A-FD51-48CB-BA7C-0604F421B17F}" destId="{06C05588-F576-4F28-9A20-7CF169A1238C}" srcOrd="7" destOrd="0" presId="urn:microsoft.com/office/officeart/2005/8/layout/list1"/>
    <dgm:cxn modelId="{02E63495-57FA-4EF4-A4DA-475A51989FC0}" type="presParOf" srcId="{DE5FB06A-FD51-48CB-BA7C-0604F421B17F}" destId="{8B7A5908-25FA-4B9E-B7EE-CFAD47456EBB}" srcOrd="8" destOrd="0" presId="urn:microsoft.com/office/officeart/2005/8/layout/list1"/>
    <dgm:cxn modelId="{B71FF6F1-67CC-4E61-B69C-CE9EE472C82F}" type="presParOf" srcId="{8B7A5908-25FA-4B9E-B7EE-CFAD47456EBB}" destId="{A0829DA8-4143-4992-8DF2-5D401454E8E9}" srcOrd="0" destOrd="0" presId="urn:microsoft.com/office/officeart/2005/8/layout/list1"/>
    <dgm:cxn modelId="{A8EBD823-8ACC-467C-A3BE-5B485F7A1B9A}" type="presParOf" srcId="{8B7A5908-25FA-4B9E-B7EE-CFAD47456EBB}" destId="{3984D3A6-3500-4DD2-804F-2F6540655973}" srcOrd="1" destOrd="0" presId="urn:microsoft.com/office/officeart/2005/8/layout/list1"/>
    <dgm:cxn modelId="{0E4BEAC0-74CB-4973-A493-8FF2D5DECA63}" type="presParOf" srcId="{DE5FB06A-FD51-48CB-BA7C-0604F421B17F}" destId="{DB2C178D-B7B6-4767-8D41-AE55ED365CE4}" srcOrd="9" destOrd="0" presId="urn:microsoft.com/office/officeart/2005/8/layout/list1"/>
    <dgm:cxn modelId="{6167493F-5500-458D-8D1E-1EEEFF48831C}" type="presParOf" srcId="{DE5FB06A-FD51-48CB-BA7C-0604F421B17F}" destId="{36661A75-781A-417A-85C0-62E14E757D89}" srcOrd="10" destOrd="0" presId="urn:microsoft.com/office/officeart/2005/8/layout/list1"/>
    <dgm:cxn modelId="{B842377E-66EA-431E-9B5F-24A73C035DF0}" type="presParOf" srcId="{DE5FB06A-FD51-48CB-BA7C-0604F421B17F}" destId="{6E0FC82A-C906-4E5A-BB44-BB325E6078C9}" srcOrd="11" destOrd="0" presId="urn:microsoft.com/office/officeart/2005/8/layout/list1"/>
    <dgm:cxn modelId="{16BB138E-D1C8-446B-9778-BC92934CF2E3}" type="presParOf" srcId="{DE5FB06A-FD51-48CB-BA7C-0604F421B17F}" destId="{E7788500-8C96-4669-83FE-7E92FB8D68ED}" srcOrd="12" destOrd="0" presId="urn:microsoft.com/office/officeart/2005/8/layout/list1"/>
    <dgm:cxn modelId="{A1D54AFB-5811-4F22-83AE-8A8BD62556A7}" type="presParOf" srcId="{E7788500-8C96-4669-83FE-7E92FB8D68ED}" destId="{2147D20B-F792-493B-B378-FC6BE48AD87F}" srcOrd="0" destOrd="0" presId="urn:microsoft.com/office/officeart/2005/8/layout/list1"/>
    <dgm:cxn modelId="{D22D53FB-C19F-49A5-8AFE-4D7DFB93B20C}" type="presParOf" srcId="{E7788500-8C96-4669-83FE-7E92FB8D68ED}" destId="{098F6E14-F146-4551-8936-99D5BD46181D}" srcOrd="1" destOrd="0" presId="urn:microsoft.com/office/officeart/2005/8/layout/list1"/>
    <dgm:cxn modelId="{98E683C1-D0E0-47B7-95A0-D210326765CD}" type="presParOf" srcId="{DE5FB06A-FD51-48CB-BA7C-0604F421B17F}" destId="{D88F7341-1909-453E-984D-C65DF1817CDA}" srcOrd="13" destOrd="0" presId="urn:microsoft.com/office/officeart/2005/8/layout/list1"/>
    <dgm:cxn modelId="{D8AB49B7-C041-4FCA-BA29-F43DDC7098C2}" type="presParOf" srcId="{DE5FB06A-FD51-48CB-BA7C-0604F421B17F}" destId="{0980A6AD-8ED8-4288-B826-4E803406AD1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34338E-8BE3-419C-833D-0CABAD6F5562}"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3DA08EB-4848-44C7-B714-1907C7CA25E3}">
      <dgm:prSet phldrT="[Text]" custT="1"/>
      <dgm:spPr>
        <a:solidFill>
          <a:srgbClr val="59B4D9"/>
        </a:solidFill>
      </dgm:spPr>
      <dgm:t>
        <a:bodyPr/>
        <a:lstStyle/>
        <a:p>
          <a:pPr algn="r"/>
          <a:r>
            <a:rPr lang="en-US" sz="4400"/>
            <a:t>Hot</a:t>
          </a:r>
        </a:p>
      </dgm:t>
    </dgm:pt>
    <dgm:pt modelId="{853943C3-7A29-4742-B1EB-2005B363E7A0}" type="parTrans" cxnId="{3C44139A-39AD-43FB-A47A-DBE6CE1DA1F3}">
      <dgm:prSet/>
      <dgm:spPr/>
      <dgm:t>
        <a:bodyPr/>
        <a:lstStyle/>
        <a:p>
          <a:endParaRPr lang="en-US"/>
        </a:p>
      </dgm:t>
    </dgm:pt>
    <dgm:pt modelId="{D5E331E5-F104-4639-95CF-9DDD7248C5E2}" type="sibTrans" cxnId="{3C44139A-39AD-43FB-A47A-DBE6CE1DA1F3}">
      <dgm:prSet/>
      <dgm:spPr/>
      <dgm:t>
        <a:bodyPr/>
        <a:lstStyle/>
        <a:p>
          <a:endParaRPr lang="en-US"/>
        </a:p>
      </dgm:t>
    </dgm:pt>
    <dgm:pt modelId="{F83732F3-3C2B-4D34-8E6B-D1F58D46362E}">
      <dgm:prSet phldrT="[Text]"/>
      <dgm:spPr/>
      <dgm:t>
        <a:bodyPr/>
        <a:lstStyle/>
        <a:p>
          <a:r>
            <a:rPr lang="en-US"/>
            <a:t>seconds freshness, days retention</a:t>
          </a:r>
        </a:p>
      </dgm:t>
    </dgm:pt>
    <dgm:pt modelId="{2A01859F-DA31-40AD-B0AE-092D86335CF8}" type="parTrans" cxnId="{EBB11F5A-F43D-48C1-8E4B-42A435006F69}">
      <dgm:prSet/>
      <dgm:spPr/>
      <dgm:t>
        <a:bodyPr/>
        <a:lstStyle/>
        <a:p>
          <a:endParaRPr lang="en-US"/>
        </a:p>
      </dgm:t>
    </dgm:pt>
    <dgm:pt modelId="{1EAEB5B5-2A13-406B-9E5B-21EEC2786A83}" type="sibTrans" cxnId="{EBB11F5A-F43D-48C1-8E4B-42A435006F69}">
      <dgm:prSet/>
      <dgm:spPr/>
      <dgm:t>
        <a:bodyPr/>
        <a:lstStyle/>
        <a:p>
          <a:endParaRPr lang="en-US"/>
        </a:p>
      </dgm:t>
    </dgm:pt>
    <dgm:pt modelId="{EA9C44DD-A1F0-4044-913B-7CD69A7CBF55}">
      <dgm:prSet phldrT="[Text]"/>
      <dgm:spPr/>
      <dgm:t>
        <a:bodyPr/>
        <a:lstStyle/>
        <a:p>
          <a:r>
            <a:rPr lang="en-US" dirty="0"/>
            <a:t>pre-defined standing queries</a:t>
          </a:r>
        </a:p>
      </dgm:t>
    </dgm:pt>
    <dgm:pt modelId="{D3740897-20DC-49AA-88D8-C262B64233B4}" type="parTrans" cxnId="{142C249B-05DB-41EA-A124-028093553231}">
      <dgm:prSet/>
      <dgm:spPr/>
      <dgm:t>
        <a:bodyPr/>
        <a:lstStyle/>
        <a:p>
          <a:endParaRPr lang="en-US"/>
        </a:p>
      </dgm:t>
    </dgm:pt>
    <dgm:pt modelId="{82DC6196-E592-4B7E-911D-12E2D6FF348B}" type="sibTrans" cxnId="{142C249B-05DB-41EA-A124-028093553231}">
      <dgm:prSet/>
      <dgm:spPr/>
      <dgm:t>
        <a:bodyPr/>
        <a:lstStyle/>
        <a:p>
          <a:endParaRPr lang="en-US"/>
        </a:p>
      </dgm:t>
    </dgm:pt>
    <dgm:pt modelId="{F6C5F0D2-9A03-4DBB-85D5-14B6CCEEFD7E}">
      <dgm:prSet phldrT="[Text]" custT="1"/>
      <dgm:spPr/>
      <dgm:t>
        <a:bodyPr/>
        <a:lstStyle/>
        <a:p>
          <a:pPr algn="r"/>
          <a:r>
            <a:rPr lang="en-US" sz="4400"/>
            <a:t>Warm</a:t>
          </a:r>
        </a:p>
      </dgm:t>
    </dgm:pt>
    <dgm:pt modelId="{B28BBB12-D817-4170-90D0-CCC06C639612}" type="parTrans" cxnId="{D42B76B0-3BB3-482A-A4E8-D21AFB6FEE19}">
      <dgm:prSet/>
      <dgm:spPr/>
      <dgm:t>
        <a:bodyPr/>
        <a:lstStyle/>
        <a:p>
          <a:endParaRPr lang="en-US"/>
        </a:p>
      </dgm:t>
    </dgm:pt>
    <dgm:pt modelId="{104CB1B4-2415-4514-9F22-C65E49740181}" type="sibTrans" cxnId="{D42B76B0-3BB3-482A-A4E8-D21AFB6FEE19}">
      <dgm:prSet/>
      <dgm:spPr/>
      <dgm:t>
        <a:bodyPr/>
        <a:lstStyle/>
        <a:p>
          <a:endParaRPr lang="en-US"/>
        </a:p>
      </dgm:t>
    </dgm:pt>
    <dgm:pt modelId="{8F5CA268-7362-4D77-835C-8B07F82C6A1D}">
      <dgm:prSet phldrT="[Text]"/>
      <dgm:spPr/>
      <dgm:t>
        <a:bodyPr/>
        <a:lstStyle/>
        <a:p>
          <a:r>
            <a:rPr lang="en-US"/>
            <a:t>minutes freshness, months retention</a:t>
          </a:r>
        </a:p>
      </dgm:t>
    </dgm:pt>
    <dgm:pt modelId="{02B1EE3B-644D-4465-993A-89C918D0679A}" type="parTrans" cxnId="{EB2EBFFA-E47A-4152-8B62-53D1FBBE48A0}">
      <dgm:prSet/>
      <dgm:spPr/>
      <dgm:t>
        <a:bodyPr/>
        <a:lstStyle/>
        <a:p>
          <a:endParaRPr lang="en-US"/>
        </a:p>
      </dgm:t>
    </dgm:pt>
    <dgm:pt modelId="{956F4017-BF76-42F9-A09A-B7FC8E8EB745}" type="sibTrans" cxnId="{EB2EBFFA-E47A-4152-8B62-53D1FBBE48A0}">
      <dgm:prSet/>
      <dgm:spPr/>
      <dgm:t>
        <a:bodyPr/>
        <a:lstStyle/>
        <a:p>
          <a:endParaRPr lang="en-US"/>
        </a:p>
      </dgm:t>
    </dgm:pt>
    <dgm:pt modelId="{52A384F2-6E50-4674-AEB0-0A1BFE63BC01}">
      <dgm:prSet phldrT="[Text]" custT="1"/>
      <dgm:spPr>
        <a:solidFill>
          <a:srgbClr val="243A5E"/>
        </a:solidFill>
      </dgm:spPr>
      <dgm:t>
        <a:bodyPr/>
        <a:lstStyle/>
        <a:p>
          <a:pPr algn="r"/>
          <a:r>
            <a:rPr lang="en-US" sz="4400"/>
            <a:t>Cold</a:t>
          </a:r>
        </a:p>
      </dgm:t>
    </dgm:pt>
    <dgm:pt modelId="{3015E95E-8621-4F1A-B84B-62D6EBCDD427}" type="parTrans" cxnId="{B6BDAC54-D888-4EA1-98B2-FA2C47111DA1}">
      <dgm:prSet/>
      <dgm:spPr/>
      <dgm:t>
        <a:bodyPr/>
        <a:lstStyle/>
        <a:p>
          <a:endParaRPr lang="en-US"/>
        </a:p>
      </dgm:t>
    </dgm:pt>
    <dgm:pt modelId="{9C79D779-1D30-46A8-A59C-E406060C3B86}" type="sibTrans" cxnId="{B6BDAC54-D888-4EA1-98B2-FA2C47111DA1}">
      <dgm:prSet/>
      <dgm:spPr/>
      <dgm:t>
        <a:bodyPr/>
        <a:lstStyle/>
        <a:p>
          <a:endParaRPr lang="en-US"/>
        </a:p>
      </dgm:t>
    </dgm:pt>
    <dgm:pt modelId="{AFB69126-B68E-493E-8A36-8F07B4E18D64}">
      <dgm:prSet phldrT="[Text]"/>
      <dgm:spPr/>
      <dgm:t>
        <a:bodyPr/>
        <a:lstStyle/>
        <a:p>
          <a:r>
            <a:rPr lang="en-US"/>
            <a:t>hours freshness, years retention</a:t>
          </a:r>
        </a:p>
      </dgm:t>
    </dgm:pt>
    <dgm:pt modelId="{9A6A2015-4D05-47A5-8993-6AFA6DCFE308}" type="parTrans" cxnId="{4C48F4A4-C455-4CA3-926E-B7D52E678AC9}">
      <dgm:prSet/>
      <dgm:spPr/>
      <dgm:t>
        <a:bodyPr/>
        <a:lstStyle/>
        <a:p>
          <a:endParaRPr lang="en-US"/>
        </a:p>
      </dgm:t>
    </dgm:pt>
    <dgm:pt modelId="{BD93AF01-643F-408E-9617-B89D9041F3C3}" type="sibTrans" cxnId="{4C48F4A4-C455-4CA3-926E-B7D52E678AC9}">
      <dgm:prSet/>
      <dgm:spPr/>
      <dgm:t>
        <a:bodyPr/>
        <a:lstStyle/>
        <a:p>
          <a:endParaRPr lang="en-US"/>
        </a:p>
      </dgm:t>
    </dgm:pt>
    <dgm:pt modelId="{3367159B-908B-4CBF-BB06-A4B67B4928E9}">
      <dgm:prSet phldrT="[Text]"/>
      <dgm:spPr/>
      <dgm:t>
        <a:bodyPr/>
        <a:lstStyle/>
        <a:p>
          <a:r>
            <a:rPr lang="en-US"/>
            <a:t>data viewing</a:t>
          </a:r>
        </a:p>
      </dgm:t>
    </dgm:pt>
    <dgm:pt modelId="{78FD4004-0B79-4B0E-A835-4186D6322A6D}" type="parTrans" cxnId="{6408E692-F55E-48EC-8393-D7A7FD6D27DD}">
      <dgm:prSet/>
      <dgm:spPr/>
      <dgm:t>
        <a:bodyPr/>
        <a:lstStyle/>
        <a:p>
          <a:endParaRPr lang="en-US"/>
        </a:p>
      </dgm:t>
    </dgm:pt>
    <dgm:pt modelId="{0BE4BAA2-CA88-4833-B097-7513AB1023CA}" type="sibTrans" cxnId="{6408E692-F55E-48EC-8393-D7A7FD6D27DD}">
      <dgm:prSet/>
      <dgm:spPr/>
      <dgm:t>
        <a:bodyPr/>
        <a:lstStyle/>
        <a:p>
          <a:endParaRPr lang="en-US"/>
        </a:p>
      </dgm:t>
    </dgm:pt>
    <dgm:pt modelId="{9F22F9E9-C83C-4F32-876A-DDDE27204253}">
      <dgm:prSet phldrT="[Text]"/>
      <dgm:spPr/>
      <dgm:t>
        <a:bodyPr/>
        <a:lstStyle/>
        <a:p>
          <a:r>
            <a:rPr lang="en-US"/>
            <a:t>in-mem aggregated data</a:t>
          </a:r>
        </a:p>
      </dgm:t>
    </dgm:pt>
    <dgm:pt modelId="{3403957C-1A81-4E5B-A0DB-B17CDF451B02}" type="parTrans" cxnId="{A40DC163-89AC-4545-8D7C-8213DA0A9657}">
      <dgm:prSet/>
      <dgm:spPr/>
      <dgm:t>
        <a:bodyPr/>
        <a:lstStyle/>
        <a:p>
          <a:endParaRPr lang="en-US"/>
        </a:p>
      </dgm:t>
    </dgm:pt>
    <dgm:pt modelId="{EAA91764-9675-4E36-8E14-49823A206D50}" type="sibTrans" cxnId="{A40DC163-89AC-4545-8D7C-8213DA0A9657}">
      <dgm:prSet/>
      <dgm:spPr/>
      <dgm:t>
        <a:bodyPr/>
        <a:lstStyle/>
        <a:p>
          <a:endParaRPr lang="en-US"/>
        </a:p>
      </dgm:t>
    </dgm:pt>
    <dgm:pt modelId="{D10831E5-BF34-4647-AEB8-50BA8E69C28C}">
      <dgm:prSet/>
      <dgm:spPr/>
      <dgm:t>
        <a:bodyPr/>
        <a:lstStyle/>
        <a:p>
          <a:r>
            <a:rPr lang="en-US"/>
            <a:t>raw data</a:t>
          </a:r>
        </a:p>
      </dgm:t>
    </dgm:pt>
    <dgm:pt modelId="{C5744B96-765F-4D77-B302-66E0EC2047E8}" type="parTrans" cxnId="{78B5D38B-14AF-458B-B96F-956786F2277D}">
      <dgm:prSet/>
      <dgm:spPr/>
      <dgm:t>
        <a:bodyPr/>
        <a:lstStyle/>
        <a:p>
          <a:endParaRPr lang="en-US"/>
        </a:p>
      </dgm:t>
    </dgm:pt>
    <dgm:pt modelId="{D652D37E-8598-4324-BDE2-BCF2456E366F}" type="sibTrans" cxnId="{78B5D38B-14AF-458B-B96F-956786F2277D}">
      <dgm:prSet/>
      <dgm:spPr/>
      <dgm:t>
        <a:bodyPr/>
        <a:lstStyle/>
        <a:p>
          <a:endParaRPr lang="en-US"/>
        </a:p>
      </dgm:t>
    </dgm:pt>
    <dgm:pt modelId="{7A406871-64A7-405B-8751-04332E7108B5}">
      <dgm:prSet/>
      <dgm:spPr/>
      <dgm:t>
        <a:bodyPr/>
        <a:lstStyle/>
        <a:p>
          <a:r>
            <a:rPr lang="en-US"/>
            <a:t>ad-hoc queries</a:t>
          </a:r>
        </a:p>
      </dgm:t>
    </dgm:pt>
    <dgm:pt modelId="{4C3A8E01-4FA4-4017-B8DB-8C458B063442}" type="parTrans" cxnId="{BBD2E89B-F2EB-4A3F-B4B1-55D6874997F9}">
      <dgm:prSet/>
      <dgm:spPr/>
      <dgm:t>
        <a:bodyPr/>
        <a:lstStyle/>
        <a:p>
          <a:endParaRPr lang="en-US"/>
        </a:p>
      </dgm:t>
    </dgm:pt>
    <dgm:pt modelId="{E5F66033-F4FF-4583-9022-5AB4BD09D620}" type="sibTrans" cxnId="{BBD2E89B-F2EB-4A3F-B4B1-55D6874997F9}">
      <dgm:prSet/>
      <dgm:spPr/>
      <dgm:t>
        <a:bodyPr/>
        <a:lstStyle/>
        <a:p>
          <a:endParaRPr lang="en-US"/>
        </a:p>
      </dgm:t>
    </dgm:pt>
    <dgm:pt modelId="{90C18872-2F86-44F1-8261-EBC7EC1AA885}">
      <dgm:prSet/>
      <dgm:spPr/>
      <dgm:t>
        <a:bodyPr/>
        <a:lstStyle/>
        <a:p>
          <a:r>
            <a:rPr lang="en-US"/>
            <a:t>data exploration</a:t>
          </a:r>
        </a:p>
      </dgm:t>
    </dgm:pt>
    <dgm:pt modelId="{AE47E5FC-EBF9-4007-B30B-FF09E4FF94CA}" type="parTrans" cxnId="{4B7574C2-D5D2-4978-A515-F041194C8D41}">
      <dgm:prSet/>
      <dgm:spPr/>
      <dgm:t>
        <a:bodyPr/>
        <a:lstStyle/>
        <a:p>
          <a:endParaRPr lang="en-US"/>
        </a:p>
      </dgm:t>
    </dgm:pt>
    <dgm:pt modelId="{FC2B1E86-2E1E-445E-BE2E-4A30748D415D}" type="sibTrans" cxnId="{4B7574C2-D5D2-4978-A515-F041194C8D41}">
      <dgm:prSet/>
      <dgm:spPr/>
      <dgm:t>
        <a:bodyPr/>
        <a:lstStyle/>
        <a:p>
          <a:endParaRPr lang="en-US"/>
        </a:p>
      </dgm:t>
    </dgm:pt>
    <dgm:pt modelId="{42D1C490-2C04-4C91-AE9E-A930A4046293}">
      <dgm:prSet/>
      <dgm:spPr/>
      <dgm:t>
        <a:bodyPr/>
        <a:lstStyle/>
        <a:p>
          <a:r>
            <a:rPr lang="en-US"/>
            <a:t>raw data</a:t>
          </a:r>
        </a:p>
      </dgm:t>
    </dgm:pt>
    <dgm:pt modelId="{9FE01992-3FCD-4235-889F-CE24F985F23C}" type="parTrans" cxnId="{CFC2BD99-42EF-4722-A260-3CA4A832AD12}">
      <dgm:prSet/>
      <dgm:spPr/>
      <dgm:t>
        <a:bodyPr/>
        <a:lstStyle/>
        <a:p>
          <a:endParaRPr lang="en-US"/>
        </a:p>
      </dgm:t>
    </dgm:pt>
    <dgm:pt modelId="{290B544D-30D9-4343-940E-85EAF9239DA6}" type="sibTrans" cxnId="{CFC2BD99-42EF-4722-A260-3CA4A832AD12}">
      <dgm:prSet/>
      <dgm:spPr/>
      <dgm:t>
        <a:bodyPr/>
        <a:lstStyle/>
        <a:p>
          <a:endParaRPr lang="en-US"/>
        </a:p>
      </dgm:t>
    </dgm:pt>
    <dgm:pt modelId="{91D09927-65B8-4771-A307-2AF52A7995EF}">
      <dgm:prSet/>
      <dgm:spPr/>
      <dgm:t>
        <a:bodyPr/>
        <a:lstStyle/>
        <a:p>
          <a:r>
            <a:rPr lang="en-US"/>
            <a:t>programmatic batch processing</a:t>
          </a:r>
        </a:p>
      </dgm:t>
    </dgm:pt>
    <dgm:pt modelId="{BB5C13BE-18A6-48E6-9610-132102562682}" type="parTrans" cxnId="{992D9B68-226F-4F7A-BDF5-44B14517B7CA}">
      <dgm:prSet/>
      <dgm:spPr/>
      <dgm:t>
        <a:bodyPr/>
        <a:lstStyle/>
        <a:p>
          <a:endParaRPr lang="en-US"/>
        </a:p>
      </dgm:t>
    </dgm:pt>
    <dgm:pt modelId="{E22BB84D-B08F-4331-8F9B-36F9DE5D478A}" type="sibTrans" cxnId="{992D9B68-226F-4F7A-BDF5-44B14517B7CA}">
      <dgm:prSet/>
      <dgm:spPr/>
      <dgm:t>
        <a:bodyPr/>
        <a:lstStyle/>
        <a:p>
          <a:endParaRPr lang="en-US"/>
        </a:p>
      </dgm:t>
    </dgm:pt>
    <dgm:pt modelId="{3287BE4D-6EC3-449D-8DB9-7E589BA77017}">
      <dgm:prSet/>
      <dgm:spPr/>
      <dgm:t>
        <a:bodyPr/>
        <a:lstStyle/>
        <a:p>
          <a:r>
            <a:rPr lang="en-US"/>
            <a:t>data manipulation</a:t>
          </a:r>
        </a:p>
      </dgm:t>
    </dgm:pt>
    <dgm:pt modelId="{277B2E1C-1951-40B6-A03E-62EB9A21075D}" type="parTrans" cxnId="{CA307A0A-081C-4B66-860E-36900F546CCE}">
      <dgm:prSet/>
      <dgm:spPr/>
      <dgm:t>
        <a:bodyPr/>
        <a:lstStyle/>
        <a:p>
          <a:endParaRPr lang="en-US"/>
        </a:p>
      </dgm:t>
    </dgm:pt>
    <dgm:pt modelId="{5FD517BD-CEF8-433B-A2FB-F605CCBA628F}" type="sibTrans" cxnId="{CA307A0A-081C-4B66-860E-36900F546CCE}">
      <dgm:prSet/>
      <dgm:spPr/>
      <dgm:t>
        <a:bodyPr/>
        <a:lstStyle/>
        <a:p>
          <a:endParaRPr lang="en-US"/>
        </a:p>
      </dgm:t>
    </dgm:pt>
    <dgm:pt modelId="{7EE27281-ED09-4C44-8726-1971136DF8CD}">
      <dgm:prSet phldrT="[Text]"/>
      <dgm:spPr/>
      <dgm:t>
        <a:bodyPr/>
        <a:lstStyle/>
        <a:p>
          <a:r>
            <a:rPr lang="en-US"/>
            <a:t>split-seconds query performance</a:t>
          </a:r>
        </a:p>
      </dgm:t>
    </dgm:pt>
    <dgm:pt modelId="{70703E38-9995-4D63-BE20-DC33ACA21822}" type="parTrans" cxnId="{D5CA0372-5C37-4802-93AD-22EA19BE84AD}">
      <dgm:prSet/>
      <dgm:spPr/>
      <dgm:t>
        <a:bodyPr/>
        <a:lstStyle/>
        <a:p>
          <a:endParaRPr lang="en-US"/>
        </a:p>
      </dgm:t>
    </dgm:pt>
    <dgm:pt modelId="{23347075-1178-48C9-802C-8B50341B6F33}" type="sibTrans" cxnId="{D5CA0372-5C37-4802-93AD-22EA19BE84AD}">
      <dgm:prSet/>
      <dgm:spPr/>
      <dgm:t>
        <a:bodyPr/>
        <a:lstStyle/>
        <a:p>
          <a:endParaRPr lang="en-US"/>
        </a:p>
      </dgm:t>
    </dgm:pt>
    <dgm:pt modelId="{B5894C3C-560C-4DA4-9808-3F8DE3781339}">
      <dgm:prSet/>
      <dgm:spPr/>
      <dgm:t>
        <a:bodyPr/>
        <a:lstStyle/>
        <a:p>
          <a:r>
            <a:rPr lang="en-US"/>
            <a:t>seconds-minutes query perf</a:t>
          </a:r>
        </a:p>
      </dgm:t>
    </dgm:pt>
    <dgm:pt modelId="{7E19C364-2C8C-4F2C-A7D8-8CB23C7796A7}" type="parTrans" cxnId="{E43A3035-470F-4A75-86DA-F45A0BF15E3F}">
      <dgm:prSet/>
      <dgm:spPr/>
      <dgm:t>
        <a:bodyPr/>
        <a:lstStyle/>
        <a:p>
          <a:endParaRPr lang="en-US"/>
        </a:p>
      </dgm:t>
    </dgm:pt>
    <dgm:pt modelId="{FD4A90EB-7D73-450A-AB92-D6739EA8B949}" type="sibTrans" cxnId="{E43A3035-470F-4A75-86DA-F45A0BF15E3F}">
      <dgm:prSet/>
      <dgm:spPr/>
      <dgm:t>
        <a:bodyPr/>
        <a:lstStyle/>
        <a:p>
          <a:endParaRPr lang="en-US"/>
        </a:p>
      </dgm:t>
    </dgm:pt>
    <dgm:pt modelId="{B16A7D06-5069-46F5-8900-5AE3C71F1A92}">
      <dgm:prSet/>
      <dgm:spPr/>
      <dgm:t>
        <a:bodyPr/>
        <a:lstStyle/>
        <a:p>
          <a:r>
            <a:rPr lang="en-US"/>
            <a:t>minutes-hours query perf</a:t>
          </a:r>
        </a:p>
      </dgm:t>
    </dgm:pt>
    <dgm:pt modelId="{3226E68F-E51E-4DFA-A1B0-7BA6FB8C6E3A}" type="parTrans" cxnId="{7D1E6B0D-A1BB-4579-AE31-8CDA88878462}">
      <dgm:prSet/>
      <dgm:spPr/>
      <dgm:t>
        <a:bodyPr/>
        <a:lstStyle/>
        <a:p>
          <a:endParaRPr lang="en-US"/>
        </a:p>
      </dgm:t>
    </dgm:pt>
    <dgm:pt modelId="{F760ED70-5A51-4A22-B5B9-DF46D9A84B3F}" type="sibTrans" cxnId="{7D1E6B0D-A1BB-4579-AE31-8CDA88878462}">
      <dgm:prSet/>
      <dgm:spPr/>
      <dgm:t>
        <a:bodyPr/>
        <a:lstStyle/>
        <a:p>
          <a:endParaRPr lang="en-US"/>
        </a:p>
      </dgm:t>
    </dgm:pt>
    <dgm:pt modelId="{911619B9-80E0-44E4-948E-39CCEC269827}" type="pres">
      <dgm:prSet presAssocID="{CB34338E-8BE3-419C-833D-0CABAD6F5562}" presName="Name0" presStyleCnt="0">
        <dgm:presLayoutVars>
          <dgm:dir/>
          <dgm:animLvl val="lvl"/>
          <dgm:resizeHandles/>
        </dgm:presLayoutVars>
      </dgm:prSet>
      <dgm:spPr/>
    </dgm:pt>
    <dgm:pt modelId="{A72BF80F-4407-4026-B489-3F821AA972FC}" type="pres">
      <dgm:prSet presAssocID="{03DA08EB-4848-44C7-B714-1907C7CA25E3}" presName="linNode" presStyleCnt="0"/>
      <dgm:spPr/>
    </dgm:pt>
    <dgm:pt modelId="{25C175B5-84DE-467F-B04D-8BD53488E89F}" type="pres">
      <dgm:prSet presAssocID="{03DA08EB-4848-44C7-B714-1907C7CA25E3}" presName="parentShp" presStyleLbl="node1" presStyleIdx="0" presStyleCnt="3">
        <dgm:presLayoutVars>
          <dgm:bulletEnabled val="1"/>
        </dgm:presLayoutVars>
      </dgm:prSet>
      <dgm:spPr/>
    </dgm:pt>
    <dgm:pt modelId="{A428196A-E337-4BDD-A1D2-8B771E499A7B}" type="pres">
      <dgm:prSet presAssocID="{03DA08EB-4848-44C7-B714-1907C7CA25E3}" presName="childShp" presStyleLbl="bgAccFollowNode1" presStyleIdx="0" presStyleCnt="3">
        <dgm:presLayoutVars>
          <dgm:bulletEnabled val="1"/>
        </dgm:presLayoutVars>
      </dgm:prSet>
      <dgm:spPr/>
    </dgm:pt>
    <dgm:pt modelId="{0DC0862A-5FBD-443A-A5E1-D02D40D698FA}" type="pres">
      <dgm:prSet presAssocID="{D5E331E5-F104-4639-95CF-9DDD7248C5E2}" presName="spacing" presStyleCnt="0"/>
      <dgm:spPr/>
    </dgm:pt>
    <dgm:pt modelId="{4FE8A4BD-5E3F-4BBD-BC67-9AE15AFCF6A1}" type="pres">
      <dgm:prSet presAssocID="{F6C5F0D2-9A03-4DBB-85D5-14B6CCEEFD7E}" presName="linNode" presStyleCnt="0"/>
      <dgm:spPr/>
    </dgm:pt>
    <dgm:pt modelId="{04308971-562D-4C2A-BD8E-40350BD0B354}" type="pres">
      <dgm:prSet presAssocID="{F6C5F0D2-9A03-4DBB-85D5-14B6CCEEFD7E}" presName="parentShp" presStyleLbl="node1" presStyleIdx="1" presStyleCnt="3">
        <dgm:presLayoutVars>
          <dgm:bulletEnabled val="1"/>
        </dgm:presLayoutVars>
      </dgm:prSet>
      <dgm:spPr/>
    </dgm:pt>
    <dgm:pt modelId="{DF429327-7794-4C34-8CC7-43126438056A}" type="pres">
      <dgm:prSet presAssocID="{F6C5F0D2-9A03-4DBB-85D5-14B6CCEEFD7E}" presName="childShp" presStyleLbl="bgAccFollowNode1" presStyleIdx="1" presStyleCnt="3">
        <dgm:presLayoutVars>
          <dgm:bulletEnabled val="1"/>
        </dgm:presLayoutVars>
      </dgm:prSet>
      <dgm:spPr/>
    </dgm:pt>
    <dgm:pt modelId="{732AB311-59AB-49C8-8B55-4B46A1C776F5}" type="pres">
      <dgm:prSet presAssocID="{104CB1B4-2415-4514-9F22-C65E49740181}" presName="spacing" presStyleCnt="0"/>
      <dgm:spPr/>
    </dgm:pt>
    <dgm:pt modelId="{D9A42C5B-6D2F-43CE-8B61-D71B9D22CFCA}" type="pres">
      <dgm:prSet presAssocID="{52A384F2-6E50-4674-AEB0-0A1BFE63BC01}" presName="linNode" presStyleCnt="0"/>
      <dgm:spPr/>
    </dgm:pt>
    <dgm:pt modelId="{5339D56B-9E17-4877-B7EC-F1E3A4AE5580}" type="pres">
      <dgm:prSet presAssocID="{52A384F2-6E50-4674-AEB0-0A1BFE63BC01}" presName="parentShp" presStyleLbl="node1" presStyleIdx="2" presStyleCnt="3">
        <dgm:presLayoutVars>
          <dgm:bulletEnabled val="1"/>
        </dgm:presLayoutVars>
      </dgm:prSet>
      <dgm:spPr/>
    </dgm:pt>
    <dgm:pt modelId="{DF02514E-2673-4748-B6D7-9CBF14935E4A}" type="pres">
      <dgm:prSet presAssocID="{52A384F2-6E50-4674-AEB0-0A1BFE63BC01}" presName="childShp" presStyleLbl="bgAccFollowNode1" presStyleIdx="2" presStyleCnt="3">
        <dgm:presLayoutVars>
          <dgm:bulletEnabled val="1"/>
        </dgm:presLayoutVars>
      </dgm:prSet>
      <dgm:spPr/>
    </dgm:pt>
  </dgm:ptLst>
  <dgm:cxnLst>
    <dgm:cxn modelId="{61A30509-3CD1-48CE-A496-40CBA3746BAE}" type="presOf" srcId="{AFB69126-B68E-493E-8A36-8F07B4E18D64}" destId="{DF02514E-2673-4748-B6D7-9CBF14935E4A}" srcOrd="0" destOrd="0" presId="urn:microsoft.com/office/officeart/2005/8/layout/vList6"/>
    <dgm:cxn modelId="{CA307A0A-081C-4B66-860E-36900F546CCE}" srcId="{52A384F2-6E50-4674-AEB0-0A1BFE63BC01}" destId="{3287BE4D-6EC3-449D-8DB9-7E589BA77017}" srcOrd="4" destOrd="0" parTransId="{277B2E1C-1951-40B6-A03E-62EB9A21075D}" sibTransId="{5FD517BD-CEF8-433B-A2FB-F605CCBA628F}"/>
    <dgm:cxn modelId="{7D1E6B0D-A1BB-4579-AE31-8CDA88878462}" srcId="{52A384F2-6E50-4674-AEB0-0A1BFE63BC01}" destId="{B16A7D06-5069-46F5-8900-5AE3C71F1A92}" srcOrd="3" destOrd="0" parTransId="{3226E68F-E51E-4DFA-A1B0-7BA6FB8C6E3A}" sibTransId="{F760ED70-5A51-4A22-B5B9-DF46D9A84B3F}"/>
    <dgm:cxn modelId="{2E3ADA10-3E68-4C94-ADD7-B2DA426FECCF}" type="presOf" srcId="{03DA08EB-4848-44C7-B714-1907C7CA25E3}" destId="{25C175B5-84DE-467F-B04D-8BD53488E89F}" srcOrd="0" destOrd="0" presId="urn:microsoft.com/office/officeart/2005/8/layout/vList6"/>
    <dgm:cxn modelId="{E3C55E1A-5A83-482B-913B-76EC5EE55127}" type="presOf" srcId="{42D1C490-2C04-4C91-AE9E-A930A4046293}" destId="{DF02514E-2673-4748-B6D7-9CBF14935E4A}" srcOrd="0" destOrd="1" presId="urn:microsoft.com/office/officeart/2005/8/layout/vList6"/>
    <dgm:cxn modelId="{A0D2DF1D-0FBD-467F-9080-5B424E6A2110}" type="presOf" srcId="{3367159B-908B-4CBF-BB06-A4B67B4928E9}" destId="{A428196A-E337-4BDD-A1D2-8B771E499A7B}" srcOrd="0" destOrd="4" presId="urn:microsoft.com/office/officeart/2005/8/layout/vList6"/>
    <dgm:cxn modelId="{BA82AA1E-879C-43EF-A8C4-515DFD8A4D9D}" type="presOf" srcId="{3287BE4D-6EC3-449D-8DB9-7E589BA77017}" destId="{DF02514E-2673-4748-B6D7-9CBF14935E4A}" srcOrd="0" destOrd="4" presId="urn:microsoft.com/office/officeart/2005/8/layout/vList6"/>
    <dgm:cxn modelId="{4115522B-C6B8-41B2-9C32-12F741C4DAAB}" type="presOf" srcId="{B16A7D06-5069-46F5-8900-5AE3C71F1A92}" destId="{DF02514E-2673-4748-B6D7-9CBF14935E4A}" srcOrd="0" destOrd="3" presId="urn:microsoft.com/office/officeart/2005/8/layout/vList6"/>
    <dgm:cxn modelId="{AF8E3B2C-AF90-419F-804C-ADA155A6C670}" type="presOf" srcId="{F83732F3-3C2B-4D34-8E6B-D1F58D46362E}" destId="{A428196A-E337-4BDD-A1D2-8B771E499A7B}" srcOrd="0" destOrd="0" presId="urn:microsoft.com/office/officeart/2005/8/layout/vList6"/>
    <dgm:cxn modelId="{E43A3035-470F-4A75-86DA-F45A0BF15E3F}" srcId="{F6C5F0D2-9A03-4DBB-85D5-14B6CCEEFD7E}" destId="{B5894C3C-560C-4DA4-9808-3F8DE3781339}" srcOrd="3" destOrd="0" parTransId="{7E19C364-2C8C-4F2C-A7D8-8CB23C7796A7}" sibTransId="{FD4A90EB-7D73-450A-AB92-D6739EA8B949}"/>
    <dgm:cxn modelId="{A40DC163-89AC-4545-8D7C-8213DA0A9657}" srcId="{03DA08EB-4848-44C7-B714-1907C7CA25E3}" destId="{9F22F9E9-C83C-4F32-876A-DDDE27204253}" srcOrd="1" destOrd="0" parTransId="{3403957C-1A81-4E5B-A0DB-B17CDF451B02}" sibTransId="{EAA91764-9675-4E36-8E14-49823A206D50}"/>
    <dgm:cxn modelId="{119C8246-7AE1-420E-A6B4-D24BF6579802}" type="presOf" srcId="{F6C5F0D2-9A03-4DBB-85D5-14B6CCEEFD7E}" destId="{04308971-562D-4C2A-BD8E-40350BD0B354}" srcOrd="0" destOrd="0" presId="urn:microsoft.com/office/officeart/2005/8/layout/vList6"/>
    <dgm:cxn modelId="{CB674948-2E5D-4A05-8DC8-6B42AD60A770}" type="presOf" srcId="{EA9C44DD-A1F0-4044-913B-7CD69A7CBF55}" destId="{A428196A-E337-4BDD-A1D2-8B771E499A7B}" srcOrd="0" destOrd="2" presId="urn:microsoft.com/office/officeart/2005/8/layout/vList6"/>
    <dgm:cxn modelId="{992D9B68-226F-4F7A-BDF5-44B14517B7CA}" srcId="{52A384F2-6E50-4674-AEB0-0A1BFE63BC01}" destId="{91D09927-65B8-4771-A307-2AF52A7995EF}" srcOrd="2" destOrd="0" parTransId="{BB5C13BE-18A6-48E6-9610-132102562682}" sibTransId="{E22BB84D-B08F-4331-8F9B-36F9DE5D478A}"/>
    <dgm:cxn modelId="{A862C949-6F7A-469B-B149-4645DFBB6A90}" type="presOf" srcId="{CB34338E-8BE3-419C-833D-0CABAD6F5562}" destId="{911619B9-80E0-44E4-948E-39CCEC269827}" srcOrd="0" destOrd="0" presId="urn:microsoft.com/office/officeart/2005/8/layout/vList6"/>
    <dgm:cxn modelId="{1CA1C66D-9601-4452-919A-3328061543AE}" type="presOf" srcId="{7A406871-64A7-405B-8751-04332E7108B5}" destId="{DF429327-7794-4C34-8CC7-43126438056A}" srcOrd="0" destOrd="2" presId="urn:microsoft.com/office/officeart/2005/8/layout/vList6"/>
    <dgm:cxn modelId="{D5CA0372-5C37-4802-93AD-22EA19BE84AD}" srcId="{03DA08EB-4848-44C7-B714-1907C7CA25E3}" destId="{7EE27281-ED09-4C44-8726-1971136DF8CD}" srcOrd="3" destOrd="0" parTransId="{70703E38-9995-4D63-BE20-DC33ACA21822}" sibTransId="{23347075-1178-48C9-802C-8B50341B6F33}"/>
    <dgm:cxn modelId="{B6BDAC54-D888-4EA1-98B2-FA2C47111DA1}" srcId="{CB34338E-8BE3-419C-833D-0CABAD6F5562}" destId="{52A384F2-6E50-4674-AEB0-0A1BFE63BC01}" srcOrd="2" destOrd="0" parTransId="{3015E95E-8621-4F1A-B84B-62D6EBCDD427}" sibTransId="{9C79D779-1D30-46A8-A59C-E406060C3B86}"/>
    <dgm:cxn modelId="{6AC8F156-E706-4C75-BE02-2F032B0CD460}" type="presOf" srcId="{7EE27281-ED09-4C44-8726-1971136DF8CD}" destId="{A428196A-E337-4BDD-A1D2-8B771E499A7B}" srcOrd="0" destOrd="3" presId="urn:microsoft.com/office/officeart/2005/8/layout/vList6"/>
    <dgm:cxn modelId="{EBB11F5A-F43D-48C1-8E4B-42A435006F69}" srcId="{03DA08EB-4848-44C7-B714-1907C7CA25E3}" destId="{F83732F3-3C2B-4D34-8E6B-D1F58D46362E}" srcOrd="0" destOrd="0" parTransId="{2A01859F-DA31-40AD-B0AE-092D86335CF8}" sibTransId="{1EAEB5B5-2A13-406B-9E5B-21EEC2786A83}"/>
    <dgm:cxn modelId="{81F62883-1901-4802-B0C6-2CAD9FD69B49}" type="presOf" srcId="{B5894C3C-560C-4DA4-9808-3F8DE3781339}" destId="{DF429327-7794-4C34-8CC7-43126438056A}" srcOrd="0" destOrd="3" presId="urn:microsoft.com/office/officeart/2005/8/layout/vList6"/>
    <dgm:cxn modelId="{09FEA588-765C-4B87-8D7B-EF9C250DDE45}" type="presOf" srcId="{D10831E5-BF34-4647-AEB8-50BA8E69C28C}" destId="{DF429327-7794-4C34-8CC7-43126438056A}" srcOrd="0" destOrd="1" presId="urn:microsoft.com/office/officeart/2005/8/layout/vList6"/>
    <dgm:cxn modelId="{78B5D38B-14AF-458B-B96F-956786F2277D}" srcId="{F6C5F0D2-9A03-4DBB-85D5-14B6CCEEFD7E}" destId="{D10831E5-BF34-4647-AEB8-50BA8E69C28C}" srcOrd="1" destOrd="0" parTransId="{C5744B96-765F-4D77-B302-66E0EC2047E8}" sibTransId="{D652D37E-8598-4324-BDE2-BCF2456E366F}"/>
    <dgm:cxn modelId="{FA02DA8F-BE7E-415F-8B1F-9B49258ABD85}" type="presOf" srcId="{90C18872-2F86-44F1-8261-EBC7EC1AA885}" destId="{DF429327-7794-4C34-8CC7-43126438056A}" srcOrd="0" destOrd="4" presId="urn:microsoft.com/office/officeart/2005/8/layout/vList6"/>
    <dgm:cxn modelId="{17267690-03C8-470F-A980-FB7BDAF7C4CA}" type="presOf" srcId="{52A384F2-6E50-4674-AEB0-0A1BFE63BC01}" destId="{5339D56B-9E17-4877-B7EC-F1E3A4AE5580}" srcOrd="0" destOrd="0" presId="urn:microsoft.com/office/officeart/2005/8/layout/vList6"/>
    <dgm:cxn modelId="{6408E692-F55E-48EC-8393-D7A7FD6D27DD}" srcId="{03DA08EB-4848-44C7-B714-1907C7CA25E3}" destId="{3367159B-908B-4CBF-BB06-A4B67B4928E9}" srcOrd="4" destOrd="0" parTransId="{78FD4004-0B79-4B0E-A835-4186D6322A6D}" sibTransId="{0BE4BAA2-CA88-4833-B097-7513AB1023CA}"/>
    <dgm:cxn modelId="{CFC2BD99-42EF-4722-A260-3CA4A832AD12}" srcId="{52A384F2-6E50-4674-AEB0-0A1BFE63BC01}" destId="{42D1C490-2C04-4C91-AE9E-A930A4046293}" srcOrd="1" destOrd="0" parTransId="{9FE01992-3FCD-4235-889F-CE24F985F23C}" sibTransId="{290B544D-30D9-4343-940E-85EAF9239DA6}"/>
    <dgm:cxn modelId="{3C44139A-39AD-43FB-A47A-DBE6CE1DA1F3}" srcId="{CB34338E-8BE3-419C-833D-0CABAD6F5562}" destId="{03DA08EB-4848-44C7-B714-1907C7CA25E3}" srcOrd="0" destOrd="0" parTransId="{853943C3-7A29-4742-B1EB-2005B363E7A0}" sibTransId="{D5E331E5-F104-4639-95CF-9DDD7248C5E2}"/>
    <dgm:cxn modelId="{142C249B-05DB-41EA-A124-028093553231}" srcId="{03DA08EB-4848-44C7-B714-1907C7CA25E3}" destId="{EA9C44DD-A1F0-4044-913B-7CD69A7CBF55}" srcOrd="2" destOrd="0" parTransId="{D3740897-20DC-49AA-88D8-C262B64233B4}" sibTransId="{82DC6196-E592-4B7E-911D-12E2D6FF348B}"/>
    <dgm:cxn modelId="{BBD2E89B-F2EB-4A3F-B4B1-55D6874997F9}" srcId="{F6C5F0D2-9A03-4DBB-85D5-14B6CCEEFD7E}" destId="{7A406871-64A7-405B-8751-04332E7108B5}" srcOrd="2" destOrd="0" parTransId="{4C3A8E01-4FA4-4017-B8DB-8C458B063442}" sibTransId="{E5F66033-F4FF-4583-9022-5AB4BD09D620}"/>
    <dgm:cxn modelId="{9AE052A0-78EA-426A-9F09-595C14CD5A31}" type="presOf" srcId="{8F5CA268-7362-4D77-835C-8B07F82C6A1D}" destId="{DF429327-7794-4C34-8CC7-43126438056A}" srcOrd="0" destOrd="0" presId="urn:microsoft.com/office/officeart/2005/8/layout/vList6"/>
    <dgm:cxn modelId="{4C48F4A4-C455-4CA3-926E-B7D52E678AC9}" srcId="{52A384F2-6E50-4674-AEB0-0A1BFE63BC01}" destId="{AFB69126-B68E-493E-8A36-8F07B4E18D64}" srcOrd="0" destOrd="0" parTransId="{9A6A2015-4D05-47A5-8993-6AFA6DCFE308}" sibTransId="{BD93AF01-643F-408E-9617-B89D9041F3C3}"/>
    <dgm:cxn modelId="{D42B76B0-3BB3-482A-A4E8-D21AFB6FEE19}" srcId="{CB34338E-8BE3-419C-833D-0CABAD6F5562}" destId="{F6C5F0D2-9A03-4DBB-85D5-14B6CCEEFD7E}" srcOrd="1" destOrd="0" parTransId="{B28BBB12-D817-4170-90D0-CCC06C639612}" sibTransId="{104CB1B4-2415-4514-9F22-C65E49740181}"/>
    <dgm:cxn modelId="{4B7574C2-D5D2-4978-A515-F041194C8D41}" srcId="{F6C5F0D2-9A03-4DBB-85D5-14B6CCEEFD7E}" destId="{90C18872-2F86-44F1-8261-EBC7EC1AA885}" srcOrd="4" destOrd="0" parTransId="{AE47E5FC-EBF9-4007-B30B-FF09E4FF94CA}" sibTransId="{FC2B1E86-2E1E-445E-BE2E-4A30748D415D}"/>
    <dgm:cxn modelId="{B266D8CA-EE61-46FB-9AEC-A0196A94AD87}" type="presOf" srcId="{91D09927-65B8-4771-A307-2AF52A7995EF}" destId="{DF02514E-2673-4748-B6D7-9CBF14935E4A}" srcOrd="0" destOrd="2" presId="urn:microsoft.com/office/officeart/2005/8/layout/vList6"/>
    <dgm:cxn modelId="{182222EE-9AE8-4E18-B702-FCE84A1F2838}" type="presOf" srcId="{9F22F9E9-C83C-4F32-876A-DDDE27204253}" destId="{A428196A-E337-4BDD-A1D2-8B771E499A7B}" srcOrd="0" destOrd="1" presId="urn:microsoft.com/office/officeart/2005/8/layout/vList6"/>
    <dgm:cxn modelId="{EB2EBFFA-E47A-4152-8B62-53D1FBBE48A0}" srcId="{F6C5F0D2-9A03-4DBB-85D5-14B6CCEEFD7E}" destId="{8F5CA268-7362-4D77-835C-8B07F82C6A1D}" srcOrd="0" destOrd="0" parTransId="{02B1EE3B-644D-4465-993A-89C918D0679A}" sibTransId="{956F4017-BF76-42F9-A09A-B7FC8E8EB745}"/>
    <dgm:cxn modelId="{2E9F22EB-C8CF-4A71-A915-82B280A18911}" type="presParOf" srcId="{911619B9-80E0-44E4-948E-39CCEC269827}" destId="{A72BF80F-4407-4026-B489-3F821AA972FC}" srcOrd="0" destOrd="0" presId="urn:microsoft.com/office/officeart/2005/8/layout/vList6"/>
    <dgm:cxn modelId="{CE724990-2F88-4918-AD89-5B5D48D84A84}" type="presParOf" srcId="{A72BF80F-4407-4026-B489-3F821AA972FC}" destId="{25C175B5-84DE-467F-B04D-8BD53488E89F}" srcOrd="0" destOrd="0" presId="urn:microsoft.com/office/officeart/2005/8/layout/vList6"/>
    <dgm:cxn modelId="{3220BD0D-C28E-4D00-89F5-B3B5E6815156}" type="presParOf" srcId="{A72BF80F-4407-4026-B489-3F821AA972FC}" destId="{A428196A-E337-4BDD-A1D2-8B771E499A7B}" srcOrd="1" destOrd="0" presId="urn:microsoft.com/office/officeart/2005/8/layout/vList6"/>
    <dgm:cxn modelId="{403B259E-B355-44ED-8132-46E7C7EC9366}" type="presParOf" srcId="{911619B9-80E0-44E4-948E-39CCEC269827}" destId="{0DC0862A-5FBD-443A-A5E1-D02D40D698FA}" srcOrd="1" destOrd="0" presId="urn:microsoft.com/office/officeart/2005/8/layout/vList6"/>
    <dgm:cxn modelId="{B79F66AA-6E10-47A9-AABA-7EA959525FB0}" type="presParOf" srcId="{911619B9-80E0-44E4-948E-39CCEC269827}" destId="{4FE8A4BD-5E3F-4BBD-BC67-9AE15AFCF6A1}" srcOrd="2" destOrd="0" presId="urn:microsoft.com/office/officeart/2005/8/layout/vList6"/>
    <dgm:cxn modelId="{ABF008CC-1BEF-4919-AAEB-B557ABB3BCA6}" type="presParOf" srcId="{4FE8A4BD-5E3F-4BBD-BC67-9AE15AFCF6A1}" destId="{04308971-562D-4C2A-BD8E-40350BD0B354}" srcOrd="0" destOrd="0" presId="urn:microsoft.com/office/officeart/2005/8/layout/vList6"/>
    <dgm:cxn modelId="{6DD376FA-0FFC-430F-BA68-747D17D97D04}" type="presParOf" srcId="{4FE8A4BD-5E3F-4BBD-BC67-9AE15AFCF6A1}" destId="{DF429327-7794-4C34-8CC7-43126438056A}" srcOrd="1" destOrd="0" presId="urn:microsoft.com/office/officeart/2005/8/layout/vList6"/>
    <dgm:cxn modelId="{D297839C-B19E-46D1-AC53-5D15B3C66F7A}" type="presParOf" srcId="{911619B9-80E0-44E4-948E-39CCEC269827}" destId="{732AB311-59AB-49C8-8B55-4B46A1C776F5}" srcOrd="3" destOrd="0" presId="urn:microsoft.com/office/officeart/2005/8/layout/vList6"/>
    <dgm:cxn modelId="{F96D088A-C2AF-444D-B56F-48A80978CA69}" type="presParOf" srcId="{911619B9-80E0-44E4-948E-39CCEC269827}" destId="{D9A42C5B-6D2F-43CE-8B61-D71B9D22CFCA}" srcOrd="4" destOrd="0" presId="urn:microsoft.com/office/officeart/2005/8/layout/vList6"/>
    <dgm:cxn modelId="{A4361CE5-C7E2-4F03-A054-2E9338F569A8}" type="presParOf" srcId="{D9A42C5B-6D2F-43CE-8B61-D71B9D22CFCA}" destId="{5339D56B-9E17-4877-B7EC-F1E3A4AE5580}" srcOrd="0" destOrd="0" presId="urn:microsoft.com/office/officeart/2005/8/layout/vList6"/>
    <dgm:cxn modelId="{60F2D604-20B6-44B6-B2E0-754408717EC0}" type="presParOf" srcId="{D9A42C5B-6D2F-43CE-8B61-D71B9D22CFCA}" destId="{DF02514E-2673-4748-B6D7-9CBF14935E4A}"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154B-98DD-42A7-B81E-218784766C0C}">
      <dsp:nvSpPr>
        <dsp:cNvPr id="0" name=""/>
        <dsp:cNvSpPr/>
      </dsp:nvSpPr>
      <dsp:spPr>
        <a:xfrm>
          <a:off x="0" y="26334"/>
          <a:ext cx="3391647" cy="1157625"/>
        </a:xfrm>
        <a:prstGeom prst="rect">
          <a:avLst/>
        </a:prstGeom>
        <a:solidFill>
          <a:schemeClr val="bg1">
            <a:alpha val="90000"/>
          </a:schemeClr>
        </a:solidFill>
        <a:ln w="10795"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cs typeface="Segoe UI Semilight" panose="020B0402040204020203" pitchFamily="34" charset="0"/>
            </a:rPr>
            <a:t>Metrics and time-series data</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cs typeface="Segoe UI Semilight" panose="020B0402040204020203" pitchFamily="34" charset="0"/>
            </a:rPr>
            <a:t>Text search and text analytics</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cs typeface="Segoe UI Semilight" panose="020B0402040204020203" pitchFamily="34" charset="0"/>
            </a:rPr>
            <a:t>Multi-dimensional/relational analysis</a:t>
          </a:r>
        </a:p>
      </dsp:txBody>
      <dsp:txXfrm>
        <a:off x="0" y="26334"/>
        <a:ext cx="3391647" cy="1157625"/>
      </dsp:txXfrm>
    </dsp:sp>
    <dsp:sp modelId="{8C7D0527-9DFA-4030-8F20-AC69CAE3EA65}">
      <dsp:nvSpPr>
        <dsp:cNvPr id="0" name=""/>
        <dsp:cNvSpPr/>
      </dsp:nvSpPr>
      <dsp:spPr>
        <a:xfrm>
          <a:off x="169582" y="8983"/>
          <a:ext cx="2374152" cy="327311"/>
        </a:xfrm>
        <a:prstGeom prst="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mj-lt"/>
              <a:cs typeface="Segoe UI Semilight" panose="020B0402040204020203" pitchFamily="34" charset="0"/>
              <a:sym typeface="Wingdings" panose="05000000000000000000" pitchFamily="2" charset="2"/>
            </a:rPr>
            <a:t>Comprehensive Strength</a:t>
          </a:r>
          <a:endParaRPr lang="en-US" sz="1050" kern="1200"/>
        </a:p>
      </dsp:txBody>
      <dsp:txXfrm>
        <a:off x="169582" y="8983"/>
        <a:ext cx="2374152" cy="327311"/>
      </dsp:txXfrm>
    </dsp:sp>
    <dsp:sp modelId="{0BD9AFA1-5351-4448-A96C-3664B5EF1520}">
      <dsp:nvSpPr>
        <dsp:cNvPr id="0" name=""/>
        <dsp:cNvSpPr/>
      </dsp:nvSpPr>
      <dsp:spPr>
        <a:xfrm>
          <a:off x="0" y="1314711"/>
          <a:ext cx="3391647" cy="1786050"/>
        </a:xfrm>
        <a:prstGeom prst="rect">
          <a:avLst/>
        </a:prstGeom>
        <a:solidFill>
          <a:schemeClr val="bg1">
            <a:alpha val="90000"/>
          </a:schemeClr>
        </a:solidFill>
        <a:ln w="10795"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Simple and powerful </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Publicly available</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Data Exploration </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Rich relational query language</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Full text Search</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ML Extensibility</a:t>
          </a:r>
        </a:p>
      </dsp:txBody>
      <dsp:txXfrm>
        <a:off x="0" y="1314711"/>
        <a:ext cx="3391647" cy="1786050"/>
      </dsp:txXfrm>
    </dsp:sp>
    <dsp:sp modelId="{41FBC649-F6E9-4A22-90EA-023A4930533F}">
      <dsp:nvSpPr>
        <dsp:cNvPr id="0" name=""/>
        <dsp:cNvSpPr/>
      </dsp:nvSpPr>
      <dsp:spPr>
        <a:xfrm>
          <a:off x="169582" y="1297359"/>
          <a:ext cx="2374152" cy="327311"/>
        </a:xfrm>
        <a:prstGeom prst="rect">
          <a:avLst/>
        </a:prstGeom>
        <a:solidFill>
          <a:schemeClr val="accent1">
            <a:shade val="80000"/>
            <a:hueOff val="261718"/>
            <a:satOff val="-14291"/>
            <a:lumOff val="119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Light" charset="0"/>
              <a:ea typeface="Segoe UI Light" charset="0"/>
              <a:cs typeface="Segoe UI Light" charset="0"/>
            </a:rPr>
            <a:t>Analytics Query language</a:t>
          </a:r>
          <a:endParaRPr lang="en-US" sz="1050" kern="1200"/>
        </a:p>
      </dsp:txBody>
      <dsp:txXfrm>
        <a:off x="169582" y="1297359"/>
        <a:ext cx="2374152" cy="327311"/>
      </dsp:txXfrm>
    </dsp:sp>
    <dsp:sp modelId="{36661A75-781A-417A-85C0-62E14E757D89}">
      <dsp:nvSpPr>
        <dsp:cNvPr id="0" name=""/>
        <dsp:cNvSpPr/>
      </dsp:nvSpPr>
      <dsp:spPr>
        <a:xfrm>
          <a:off x="0" y="3231513"/>
          <a:ext cx="3391647" cy="1356074"/>
        </a:xfrm>
        <a:prstGeom prst="rect">
          <a:avLst/>
        </a:prstGeom>
        <a:solidFill>
          <a:schemeClr val="bg1">
            <a:alpha val="90000"/>
          </a:schemeClr>
        </a:solidFill>
        <a:ln w="10795"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Scale out in hardware</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Scale out across geos</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Granular resource utilization Control</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Cross geo queries </a:t>
          </a:r>
        </a:p>
      </dsp:txBody>
      <dsp:txXfrm>
        <a:off x="0" y="3231513"/>
        <a:ext cx="3391647" cy="1356074"/>
      </dsp:txXfrm>
    </dsp:sp>
    <dsp:sp modelId="{3984D3A6-3500-4DD2-804F-2F6540655973}">
      <dsp:nvSpPr>
        <dsp:cNvPr id="0" name=""/>
        <dsp:cNvSpPr/>
      </dsp:nvSpPr>
      <dsp:spPr>
        <a:xfrm>
          <a:off x="169582" y="3214161"/>
          <a:ext cx="2374152" cy="327311"/>
        </a:xfrm>
        <a:prstGeom prst="rect">
          <a:avLst/>
        </a:prstGeom>
        <a:solidFill>
          <a:schemeClr val="accent1">
            <a:shade val="80000"/>
            <a:hueOff val="523436"/>
            <a:satOff val="-28582"/>
            <a:lumOff val="239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Light" charset="0"/>
              <a:ea typeface="Segoe UI Light" charset="0"/>
              <a:cs typeface="Segoe UI Light" charset="0"/>
            </a:rPr>
            <a:t>High performance over large data sets</a:t>
          </a:r>
          <a:endParaRPr lang="en-US" sz="1050" kern="1200"/>
        </a:p>
      </dsp:txBody>
      <dsp:txXfrm>
        <a:off x="169582" y="3214161"/>
        <a:ext cx="2374152" cy="327311"/>
      </dsp:txXfrm>
    </dsp:sp>
    <dsp:sp modelId="{0980A6AD-8ED8-4288-B826-4E803406AD1A}">
      <dsp:nvSpPr>
        <dsp:cNvPr id="0" name=""/>
        <dsp:cNvSpPr/>
      </dsp:nvSpPr>
      <dsp:spPr>
        <a:xfrm>
          <a:off x="0" y="4718339"/>
          <a:ext cx="3391647" cy="1587600"/>
        </a:xfrm>
        <a:prstGeom prst="rect">
          <a:avLst/>
        </a:prstGeom>
        <a:solidFill>
          <a:schemeClr val="bg1">
            <a:alpha val="90000"/>
          </a:schemeClr>
        </a:solidFill>
        <a:ln w="10795"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Low Latency ingestion </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cs typeface="Segoe UI Semilight" panose="020B0402040204020203" pitchFamily="34" charset="0"/>
            </a:rPr>
            <a:t>Schema management</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cs typeface="Segoe UI Semilight" panose="020B0402040204020203" pitchFamily="34" charset="0"/>
            </a:rPr>
            <a:t>Compression and indexing </a:t>
          </a: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Retention</a:t>
          </a:r>
          <a:endParaRPr lang="en-US" sz="1200" kern="1200">
            <a:solidFill>
              <a:schemeClr val="tx1"/>
            </a:solidFill>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a:solidFill>
                <a:schemeClr val="tx1"/>
              </a:solidFill>
              <a:latin typeface="Segoe UI Semilight" panose="020B0402040204020203" pitchFamily="34" charset="0"/>
              <a:ea typeface="+mn-ea"/>
              <a:cs typeface="Segoe UI Semilight" panose="020B0402040204020203" pitchFamily="34" charset="0"/>
            </a:rPr>
            <a:t>Hot/cold resource allocation</a:t>
          </a:r>
        </a:p>
      </dsp:txBody>
      <dsp:txXfrm>
        <a:off x="0" y="4718339"/>
        <a:ext cx="3391647" cy="1587600"/>
      </dsp:txXfrm>
    </dsp:sp>
    <dsp:sp modelId="{098F6E14-F146-4551-8936-99D5BD46181D}">
      <dsp:nvSpPr>
        <dsp:cNvPr id="0" name=""/>
        <dsp:cNvSpPr/>
      </dsp:nvSpPr>
      <dsp:spPr>
        <a:xfrm>
          <a:off x="169582" y="4700988"/>
          <a:ext cx="2374152" cy="327311"/>
        </a:xfrm>
        <a:prstGeom prst="rect">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Light" charset="0"/>
              <a:ea typeface="Segoe UI Light" charset="0"/>
              <a:cs typeface="Segoe UI Light" charset="0"/>
            </a:rPr>
            <a:t>Data Ingestion and Management</a:t>
          </a:r>
          <a:endParaRPr lang="en-US" sz="1050" kern="1200">
            <a:latin typeface="Segoe UI Semilight" panose="020B0402040204020203" pitchFamily="34" charset="0"/>
            <a:cs typeface="Segoe UI Semilight" panose="020B0402040204020203" pitchFamily="34" charset="0"/>
          </a:endParaRPr>
        </a:p>
      </dsp:txBody>
      <dsp:txXfrm>
        <a:off x="169582" y="4700988"/>
        <a:ext cx="2374152" cy="3273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8196A-E337-4BDD-A1D2-8B771E499A7B}">
      <dsp:nvSpPr>
        <dsp:cNvPr id="0" name=""/>
        <dsp:cNvSpPr/>
      </dsp:nvSpPr>
      <dsp:spPr>
        <a:xfrm>
          <a:off x="2247785" y="0"/>
          <a:ext cx="3371677" cy="1470313"/>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a:t>seconds freshness, days retention</a:t>
          </a:r>
        </a:p>
        <a:p>
          <a:pPr marL="114300" lvl="1" indent="-114300" algn="l" defTabSz="533400">
            <a:lnSpc>
              <a:spcPct val="90000"/>
            </a:lnSpc>
            <a:spcBef>
              <a:spcPct val="0"/>
            </a:spcBef>
            <a:spcAft>
              <a:spcPct val="15000"/>
            </a:spcAft>
            <a:buChar char="•"/>
          </a:pPr>
          <a:r>
            <a:rPr lang="en-US" sz="1200" kern="1200"/>
            <a:t>in-mem aggregated data</a:t>
          </a:r>
        </a:p>
        <a:p>
          <a:pPr marL="114300" lvl="1" indent="-114300" algn="l" defTabSz="533400">
            <a:lnSpc>
              <a:spcPct val="90000"/>
            </a:lnSpc>
            <a:spcBef>
              <a:spcPct val="0"/>
            </a:spcBef>
            <a:spcAft>
              <a:spcPct val="15000"/>
            </a:spcAft>
            <a:buChar char="•"/>
          </a:pPr>
          <a:r>
            <a:rPr lang="en-US" sz="1200" kern="1200" dirty="0"/>
            <a:t>pre-defined standing queries</a:t>
          </a:r>
        </a:p>
        <a:p>
          <a:pPr marL="114300" lvl="1" indent="-114300" algn="l" defTabSz="533400">
            <a:lnSpc>
              <a:spcPct val="90000"/>
            </a:lnSpc>
            <a:spcBef>
              <a:spcPct val="0"/>
            </a:spcBef>
            <a:spcAft>
              <a:spcPct val="15000"/>
            </a:spcAft>
            <a:buChar char="•"/>
          </a:pPr>
          <a:r>
            <a:rPr lang="en-US" sz="1200" kern="1200"/>
            <a:t>split-seconds query performance</a:t>
          </a:r>
        </a:p>
        <a:p>
          <a:pPr marL="114300" lvl="1" indent="-114300" algn="l" defTabSz="533400">
            <a:lnSpc>
              <a:spcPct val="90000"/>
            </a:lnSpc>
            <a:spcBef>
              <a:spcPct val="0"/>
            </a:spcBef>
            <a:spcAft>
              <a:spcPct val="15000"/>
            </a:spcAft>
            <a:buChar char="•"/>
          </a:pPr>
          <a:r>
            <a:rPr lang="en-US" sz="1200" kern="1200"/>
            <a:t>data viewing</a:t>
          </a:r>
        </a:p>
      </dsp:txBody>
      <dsp:txXfrm>
        <a:off x="2247785" y="183789"/>
        <a:ext cx="2820310" cy="1102735"/>
      </dsp:txXfrm>
    </dsp:sp>
    <dsp:sp modelId="{25C175B5-84DE-467F-B04D-8BD53488E89F}">
      <dsp:nvSpPr>
        <dsp:cNvPr id="0" name=""/>
        <dsp:cNvSpPr/>
      </dsp:nvSpPr>
      <dsp:spPr>
        <a:xfrm>
          <a:off x="0" y="0"/>
          <a:ext cx="2247785" cy="1470313"/>
        </a:xfrm>
        <a:prstGeom prst="roundRect">
          <a:avLst/>
        </a:prstGeom>
        <a:solidFill>
          <a:srgbClr val="59B4D9"/>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r" defTabSz="1955800">
            <a:lnSpc>
              <a:spcPct val="90000"/>
            </a:lnSpc>
            <a:spcBef>
              <a:spcPct val="0"/>
            </a:spcBef>
            <a:spcAft>
              <a:spcPct val="35000"/>
            </a:spcAft>
            <a:buNone/>
          </a:pPr>
          <a:r>
            <a:rPr lang="en-US" sz="4400" kern="1200"/>
            <a:t>Hot</a:t>
          </a:r>
        </a:p>
      </dsp:txBody>
      <dsp:txXfrm>
        <a:off x="71775" y="71775"/>
        <a:ext cx="2104235" cy="1326763"/>
      </dsp:txXfrm>
    </dsp:sp>
    <dsp:sp modelId="{DF429327-7794-4C34-8CC7-43126438056A}">
      <dsp:nvSpPr>
        <dsp:cNvPr id="0" name=""/>
        <dsp:cNvSpPr/>
      </dsp:nvSpPr>
      <dsp:spPr>
        <a:xfrm>
          <a:off x="2247785" y="1617344"/>
          <a:ext cx="3371677" cy="1470313"/>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a:t>minutes freshness, months retention</a:t>
          </a:r>
        </a:p>
        <a:p>
          <a:pPr marL="114300" lvl="1" indent="-114300" algn="l" defTabSz="533400">
            <a:lnSpc>
              <a:spcPct val="90000"/>
            </a:lnSpc>
            <a:spcBef>
              <a:spcPct val="0"/>
            </a:spcBef>
            <a:spcAft>
              <a:spcPct val="15000"/>
            </a:spcAft>
            <a:buChar char="•"/>
          </a:pPr>
          <a:r>
            <a:rPr lang="en-US" sz="1200" kern="1200"/>
            <a:t>raw data</a:t>
          </a:r>
        </a:p>
        <a:p>
          <a:pPr marL="114300" lvl="1" indent="-114300" algn="l" defTabSz="533400">
            <a:lnSpc>
              <a:spcPct val="90000"/>
            </a:lnSpc>
            <a:spcBef>
              <a:spcPct val="0"/>
            </a:spcBef>
            <a:spcAft>
              <a:spcPct val="15000"/>
            </a:spcAft>
            <a:buChar char="•"/>
          </a:pPr>
          <a:r>
            <a:rPr lang="en-US" sz="1200" kern="1200"/>
            <a:t>ad-hoc queries</a:t>
          </a:r>
        </a:p>
        <a:p>
          <a:pPr marL="114300" lvl="1" indent="-114300" algn="l" defTabSz="533400">
            <a:lnSpc>
              <a:spcPct val="90000"/>
            </a:lnSpc>
            <a:spcBef>
              <a:spcPct val="0"/>
            </a:spcBef>
            <a:spcAft>
              <a:spcPct val="15000"/>
            </a:spcAft>
            <a:buChar char="•"/>
          </a:pPr>
          <a:r>
            <a:rPr lang="en-US" sz="1200" kern="1200"/>
            <a:t>seconds-minutes query perf</a:t>
          </a:r>
        </a:p>
        <a:p>
          <a:pPr marL="114300" lvl="1" indent="-114300" algn="l" defTabSz="533400">
            <a:lnSpc>
              <a:spcPct val="90000"/>
            </a:lnSpc>
            <a:spcBef>
              <a:spcPct val="0"/>
            </a:spcBef>
            <a:spcAft>
              <a:spcPct val="15000"/>
            </a:spcAft>
            <a:buChar char="•"/>
          </a:pPr>
          <a:r>
            <a:rPr lang="en-US" sz="1200" kern="1200"/>
            <a:t>data exploration</a:t>
          </a:r>
        </a:p>
      </dsp:txBody>
      <dsp:txXfrm>
        <a:off x="2247785" y="1801133"/>
        <a:ext cx="2820310" cy="1102735"/>
      </dsp:txXfrm>
    </dsp:sp>
    <dsp:sp modelId="{04308971-562D-4C2A-BD8E-40350BD0B354}">
      <dsp:nvSpPr>
        <dsp:cNvPr id="0" name=""/>
        <dsp:cNvSpPr/>
      </dsp:nvSpPr>
      <dsp:spPr>
        <a:xfrm>
          <a:off x="0" y="1617344"/>
          <a:ext cx="2247785" cy="147031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r" defTabSz="1955800">
            <a:lnSpc>
              <a:spcPct val="90000"/>
            </a:lnSpc>
            <a:spcBef>
              <a:spcPct val="0"/>
            </a:spcBef>
            <a:spcAft>
              <a:spcPct val="35000"/>
            </a:spcAft>
            <a:buNone/>
          </a:pPr>
          <a:r>
            <a:rPr lang="en-US" sz="4400" kern="1200"/>
            <a:t>Warm</a:t>
          </a:r>
        </a:p>
      </dsp:txBody>
      <dsp:txXfrm>
        <a:off x="71775" y="1689119"/>
        <a:ext cx="2104235" cy="1326763"/>
      </dsp:txXfrm>
    </dsp:sp>
    <dsp:sp modelId="{DF02514E-2673-4748-B6D7-9CBF14935E4A}">
      <dsp:nvSpPr>
        <dsp:cNvPr id="0" name=""/>
        <dsp:cNvSpPr/>
      </dsp:nvSpPr>
      <dsp:spPr>
        <a:xfrm>
          <a:off x="2247785" y="3234688"/>
          <a:ext cx="3371677" cy="1470313"/>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a:t>hours freshness, years retention</a:t>
          </a:r>
        </a:p>
        <a:p>
          <a:pPr marL="114300" lvl="1" indent="-114300" algn="l" defTabSz="533400">
            <a:lnSpc>
              <a:spcPct val="90000"/>
            </a:lnSpc>
            <a:spcBef>
              <a:spcPct val="0"/>
            </a:spcBef>
            <a:spcAft>
              <a:spcPct val="15000"/>
            </a:spcAft>
            <a:buChar char="•"/>
          </a:pPr>
          <a:r>
            <a:rPr lang="en-US" sz="1200" kern="1200"/>
            <a:t>raw data</a:t>
          </a:r>
        </a:p>
        <a:p>
          <a:pPr marL="114300" lvl="1" indent="-114300" algn="l" defTabSz="533400">
            <a:lnSpc>
              <a:spcPct val="90000"/>
            </a:lnSpc>
            <a:spcBef>
              <a:spcPct val="0"/>
            </a:spcBef>
            <a:spcAft>
              <a:spcPct val="15000"/>
            </a:spcAft>
            <a:buChar char="•"/>
          </a:pPr>
          <a:r>
            <a:rPr lang="en-US" sz="1200" kern="1200"/>
            <a:t>programmatic batch processing</a:t>
          </a:r>
        </a:p>
        <a:p>
          <a:pPr marL="114300" lvl="1" indent="-114300" algn="l" defTabSz="533400">
            <a:lnSpc>
              <a:spcPct val="90000"/>
            </a:lnSpc>
            <a:spcBef>
              <a:spcPct val="0"/>
            </a:spcBef>
            <a:spcAft>
              <a:spcPct val="15000"/>
            </a:spcAft>
            <a:buChar char="•"/>
          </a:pPr>
          <a:r>
            <a:rPr lang="en-US" sz="1200" kern="1200"/>
            <a:t>minutes-hours query perf</a:t>
          </a:r>
        </a:p>
        <a:p>
          <a:pPr marL="114300" lvl="1" indent="-114300" algn="l" defTabSz="533400">
            <a:lnSpc>
              <a:spcPct val="90000"/>
            </a:lnSpc>
            <a:spcBef>
              <a:spcPct val="0"/>
            </a:spcBef>
            <a:spcAft>
              <a:spcPct val="15000"/>
            </a:spcAft>
            <a:buChar char="•"/>
          </a:pPr>
          <a:r>
            <a:rPr lang="en-US" sz="1200" kern="1200"/>
            <a:t>data manipulation</a:t>
          </a:r>
        </a:p>
      </dsp:txBody>
      <dsp:txXfrm>
        <a:off x="2247785" y="3418477"/>
        <a:ext cx="2820310" cy="1102735"/>
      </dsp:txXfrm>
    </dsp:sp>
    <dsp:sp modelId="{5339D56B-9E17-4877-B7EC-F1E3A4AE5580}">
      <dsp:nvSpPr>
        <dsp:cNvPr id="0" name=""/>
        <dsp:cNvSpPr/>
      </dsp:nvSpPr>
      <dsp:spPr>
        <a:xfrm>
          <a:off x="0" y="3234688"/>
          <a:ext cx="2247785" cy="1470313"/>
        </a:xfrm>
        <a:prstGeom prst="roundRect">
          <a:avLst/>
        </a:prstGeom>
        <a:solidFill>
          <a:srgbClr val="243A5E"/>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r" defTabSz="1955800">
            <a:lnSpc>
              <a:spcPct val="90000"/>
            </a:lnSpc>
            <a:spcBef>
              <a:spcPct val="0"/>
            </a:spcBef>
            <a:spcAft>
              <a:spcPct val="35000"/>
            </a:spcAft>
            <a:buNone/>
          </a:pPr>
          <a:r>
            <a:rPr lang="en-US" sz="4400" kern="1200"/>
            <a:t>Cold</a:t>
          </a:r>
        </a:p>
      </dsp:txBody>
      <dsp:txXfrm>
        <a:off x="71775" y="3306463"/>
        <a:ext cx="2104235" cy="132676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2/25/2023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echcommunity.microsoft.com/t5/azure-data-explorer-blog/adx-dashboards-november-2021-updates/ba-p/2956518?lightbox-message-images-2956518=326461i0206BB959AA3CBAB"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chcommunity.microsoft.com/t5/azure-data-explorer-blog/adx-dashboards-november-2021-updates/ba-p/2956518?lightbox-message-images-2956518=326461i0206BB959AA3CBA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echcommunity.microsoft.com/t5/azure-data-explorer-blog/adx-dashboards-november-2021-updates/ba-p/2956518?lightbox-message-images-2956518=326461i0206BB959AA3CBAB"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ustomers.microsoft.com/en-us/story/851838-dodo-pizza-consumer-goods-azure-en-russia"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ustomers.microsoft.com/en-us/story/847171-agl-energy-azure-en-australia"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ustomers.microsoft.com/en-us/story/850967-mitsubishi-fuso-automotive-azur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ustomers.microsoft.com/en-us/story/840041-buhler-group-discrete-manufacturing-azure-en-switzerland"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nam06.safelinks.protection.outlook.com/?url=http%3A%2F%2Faka.ms%2Fadx.stories&amp;data=04%7C01%7Cmaraheja%40microsoft.com%7C6c609bfedb484ab6543608d96e180399%7C72f988bf86f141af91ab2d7cd011db47%7C1%7C0%7C637661871890369524%7CUnknown%7CTWFpbGZsb3d8eyJWIjoiMC4wLjAwMDAiLCJQIjoiV2luMzIiLCJBTiI6Ik1haWwiLCJXVCI6Mn0%3D%7C1000&amp;sdata=Kv2fL%2B07mAyv74464g8%2ByY8adYQnKazxAlBGdax2yMU%3D&amp;reserved=0"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ka.ms/adx.storie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kusto/query/geo-point-to-geohash-functio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microsoft.com/en-us/azure/kusto/query/geo-geohash-to-central-point-func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374774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Late last year we </a:t>
            </a:r>
            <a:r>
              <a:rPr lang="en-US" b="1" i="0" dirty="0">
                <a:solidFill>
                  <a:srgbClr val="4C4C51"/>
                </a:solidFill>
                <a:effectLst/>
                <a:latin typeface="Segoe UI" panose="020B0502040204020203" pitchFamily="34" charset="0"/>
              </a:rPr>
              <a:t>announced</a:t>
            </a:r>
            <a:r>
              <a:rPr lang="en-US" b="0" i="0" dirty="0">
                <a:solidFill>
                  <a:srgbClr val="4C4C51"/>
                </a:solidFill>
                <a:effectLst/>
                <a:latin typeface="Segoe UI" panose="020B0502040204020203" pitchFamily="34" charset="0"/>
              </a:rPr>
              <a:t> Azure Synapse data explorer, a distributed storage and query engine optimized for observational analytics log and telemetry data.  </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We are taking what used to be </a:t>
            </a:r>
            <a:r>
              <a:rPr lang="en-US" b="1" i="0" dirty="0">
                <a:solidFill>
                  <a:srgbClr val="4C4C51"/>
                </a:solidFill>
                <a:effectLst/>
                <a:latin typeface="Segoe UI" panose="020B0502040204020203" pitchFamily="34" charset="0"/>
              </a:rPr>
              <a:t>Azure’s best kept secret </a:t>
            </a:r>
            <a:r>
              <a:rPr lang="en-US" b="0" i="0" dirty="0">
                <a:solidFill>
                  <a:srgbClr val="4C4C51"/>
                </a:solidFill>
                <a:effectLst/>
                <a:latin typeface="Segoe UI" panose="020B0502040204020203" pitchFamily="34" charset="0"/>
              </a:rPr>
              <a:t>and make it a key element in our analytics story now and going forward. This is how we operate Microsoft, and this is how we are now powering the analytics needs with a constantly growing list of partners and enterprises</a:t>
            </a:r>
          </a:p>
          <a:p>
            <a:pPr marL="171450" indent="-171450">
              <a:buFont typeface="Arial" panose="020B0604020202020204" pitchFamily="34" charset="0"/>
              <a:buChar char="•"/>
            </a:pPr>
            <a:r>
              <a:rPr lang="en-US" b="1" i="0" dirty="0">
                <a:solidFill>
                  <a:srgbClr val="4C4C51"/>
                </a:solidFill>
                <a:effectLst/>
                <a:latin typeface="Segoe UI" panose="020B0502040204020203" pitchFamily="34" charset="0"/>
              </a:rPr>
              <a:t>Extending Synapse </a:t>
            </a:r>
            <a:r>
              <a:rPr lang="en-US" b="0" i="0" dirty="0">
                <a:solidFill>
                  <a:srgbClr val="4C4C51"/>
                </a:solidFill>
                <a:effectLst/>
                <a:latin typeface="Segoe UI" panose="020B0502040204020203" pitchFamily="34" charset="0"/>
              </a:rPr>
              <a:t>Analytics capabilities to handle observational analytics over telemetry data </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Integrated the Azure Data Explorer technology:</a:t>
            </a:r>
          </a:p>
          <a:p>
            <a:pPr marL="628650" lvl="1" indent="-171450" rtl="0">
              <a:buFont typeface="Arial" panose="020B0604020202020204" pitchFamily="34" charset="0"/>
              <a:buChar char="•"/>
            </a:pPr>
            <a:r>
              <a:rPr lang="en-US" b="1" i="0" dirty="0">
                <a:solidFill>
                  <a:srgbClr val="4C4C51"/>
                </a:solidFill>
                <a:effectLst/>
                <a:latin typeface="Segoe UI" panose="020B0502040204020203" pitchFamily="34" charset="0"/>
              </a:rPr>
              <a:t>Connected </a:t>
            </a:r>
            <a:r>
              <a:rPr lang="en-US" b="0" i="0" dirty="0">
                <a:solidFill>
                  <a:srgbClr val="4C4C51"/>
                </a:solidFill>
                <a:effectLst/>
                <a:latin typeface="Segoe UI" panose="020B0502040204020203" pitchFamily="34" charset="0"/>
              </a:rPr>
              <a:t>Fully integrated and interoperable with the other Synapse components </a:t>
            </a:r>
          </a:p>
          <a:p>
            <a:pPr marL="628650" lvl="1" indent="-171450" rtl="0">
              <a:buFont typeface="Arial" panose="020B0604020202020204" pitchFamily="34" charset="0"/>
              <a:buChar char="•"/>
            </a:pPr>
            <a:r>
              <a:rPr lang="en-US" b="0" i="0" dirty="0">
                <a:solidFill>
                  <a:srgbClr val="4C4C51"/>
                </a:solidFill>
                <a:effectLst/>
                <a:latin typeface="Segoe UI" panose="020B0502040204020203" pitchFamily="34" charset="0"/>
              </a:rPr>
              <a:t>Now also as </a:t>
            </a:r>
            <a:r>
              <a:rPr lang="en-US" b="1" i="0" dirty="0">
                <a:solidFill>
                  <a:srgbClr val="4C4C51"/>
                </a:solidFill>
                <a:effectLst/>
                <a:latin typeface="Segoe UI" panose="020B0502040204020203" pitchFamily="34" charset="0"/>
              </a:rPr>
              <a:t>part of the workspace </a:t>
            </a:r>
            <a:r>
              <a:rPr lang="en-US" b="0" i="0" dirty="0">
                <a:solidFill>
                  <a:srgbClr val="4C4C51"/>
                </a:solidFill>
                <a:effectLst/>
                <a:latin typeface="Segoe UI" panose="020B0502040204020203" pitchFamily="34" charset="0"/>
              </a:rPr>
              <a:t>deployment with </a:t>
            </a:r>
            <a:r>
              <a:rPr lang="en-US" b="1" i="0" dirty="0">
                <a:solidFill>
                  <a:srgbClr val="4C4C51"/>
                </a:solidFill>
                <a:effectLst/>
                <a:latin typeface="Segoe UI" panose="020B0502040204020203" pitchFamily="34" charset="0"/>
              </a:rPr>
              <a:t>managed </a:t>
            </a:r>
            <a:r>
              <a:rPr lang="en-US" b="1" i="0" dirty="0" err="1">
                <a:solidFill>
                  <a:srgbClr val="4C4C51"/>
                </a:solidFill>
                <a:effectLst/>
                <a:latin typeface="Segoe UI" panose="020B0502040204020203" pitchFamily="34" charset="0"/>
              </a:rPr>
              <a:t>VNet</a:t>
            </a:r>
            <a:r>
              <a:rPr lang="en-US" b="0" i="0" dirty="0">
                <a:solidFill>
                  <a:srgbClr val="4C4C51"/>
                </a:solidFill>
                <a:effectLst/>
                <a:latin typeface="Segoe UI" panose="020B0502040204020203" pitchFamily="34" charset="0"/>
              </a:rPr>
              <a:t>, </a:t>
            </a:r>
            <a:r>
              <a:rPr lang="en-US" b="1" i="0" dirty="0">
                <a:solidFill>
                  <a:srgbClr val="4C4C51"/>
                </a:solidFill>
                <a:effectLst/>
                <a:latin typeface="Segoe UI" panose="020B0502040204020203" pitchFamily="34" charset="0"/>
              </a:rPr>
              <a:t>same certification process in enterprise </a:t>
            </a:r>
            <a:r>
              <a:rPr lang="en-US" b="0" i="0" dirty="0">
                <a:solidFill>
                  <a:srgbClr val="4C4C51"/>
                </a:solidFill>
                <a:effectLst/>
                <a:latin typeface="Segoe UI" panose="020B0502040204020203" pitchFamily="34" charset="0"/>
              </a:rPr>
              <a:t>etc.</a:t>
            </a:r>
          </a:p>
          <a:p>
            <a:pPr marL="628650" lvl="1" indent="-171450" rtl="0">
              <a:buFont typeface="Arial" panose="020B0604020202020204" pitchFamily="34" charset="0"/>
              <a:buChar char="•"/>
            </a:pPr>
            <a:r>
              <a:rPr lang="en-US" b="1" i="0" dirty="0">
                <a:solidFill>
                  <a:srgbClr val="4C4C51"/>
                </a:solidFill>
                <a:effectLst/>
                <a:latin typeface="Segoe UI" panose="020B0502040204020203" pitchFamily="34" charset="0"/>
              </a:rPr>
              <a:t>Just go new data explorer pool</a:t>
            </a:r>
          </a:p>
          <a:p>
            <a:pPr marL="628650" lvl="1" indent="-171450" rtl="0">
              <a:buFont typeface="Arial" panose="020B0604020202020204" pitchFamily="34" charset="0"/>
              <a:buChar char="•"/>
            </a:pPr>
            <a:endParaRPr lang="en-US" b="0" i="0"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700AAB7-45AA-46CE-9A8C-1EF8336C293F}" type="slidenum">
              <a:rPr lang="en-US" smtClean="0"/>
              <a:t>13</a:t>
            </a:fld>
            <a:endParaRPr lang="en-US"/>
          </a:p>
        </p:txBody>
      </p:sp>
    </p:spTree>
    <p:extLst>
      <p:ext uri="{BB962C8B-B14F-4D97-AF65-F5344CB8AC3E}">
        <p14:creationId xmlns:p14="http://schemas.microsoft.com/office/powerpoint/2010/main" val="3962783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To complement our existing SQL and Apache Spark engines, the Azure Synapse data explorer engine is now part of Synapse ecosystem to enable you to run log and telemetry analytics seamlessly.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14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Azure Data Explorer architecture.</a:t>
            </a:r>
          </a:p>
          <a:p>
            <a:endParaRPr lang="en-US" dirty="0"/>
          </a:p>
          <a:p>
            <a:r>
              <a:rPr lang="en-US" dirty="0"/>
              <a:t>It’s a PaaS service and you don’t have to maintain any infrastructure. The cluster includes two types of compute nodes: Data Management – responsible for ingestion and background jobs, it provides managed ingestion pipeline from Event Hub, IoT Hub, and Storage. Engine nodes are responsible for caching the data on local SSD’s and running distributed queries. The compute and storage are decoupled, and it can grow independently and is flexible. </a:t>
            </a:r>
          </a:p>
          <a:p>
            <a:endParaRPr lang="en-US" dirty="0"/>
          </a:p>
          <a:p>
            <a:r>
              <a:rPr lang="en-US" dirty="0"/>
              <a:t>On the left side, there is a list of supported data sources and on the right-hand side different integrations and tools you can use to access the data.</a:t>
            </a:r>
          </a:p>
          <a:p>
            <a:endParaRPr lang="en-US" dirty="0"/>
          </a:p>
          <a:p>
            <a:r>
              <a:rPr lang="en-US" dirty="0"/>
              <a:t>ADX also has external table support for exporting data to storage and querying that data.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1813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3 patterns</a:t>
            </a:r>
          </a:p>
          <a:p>
            <a:pPr marL="171450" indent="-171450">
              <a:buFont typeface="Arial" panose="020B0604020202020204" pitchFamily="34" charset="0"/>
              <a:buChar char="•"/>
            </a:pPr>
            <a:r>
              <a:rPr lang="en-US" dirty="0"/>
              <a:t>Modern data warehouse for curated data models, </a:t>
            </a:r>
            <a:r>
              <a:rPr lang="en-US" dirty="0" err="1"/>
              <a:t>etl</a:t>
            </a:r>
            <a:r>
              <a:rPr lang="en-US" dirty="0"/>
              <a:t> to deal with unstructured </a:t>
            </a:r>
          </a:p>
          <a:p>
            <a:pPr marL="171450" indent="-171450">
              <a:buFont typeface="Arial" panose="020B0604020202020204" pitchFamily="34" charset="0"/>
              <a:buChar char="•"/>
            </a:pPr>
            <a:r>
              <a:rPr lang="en-US" dirty="0"/>
              <a:t>This week  - Synapse – Rebrand DW, new Spark and integration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we will focus on Real time analytics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89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3552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68E3B4-C159-4610-A668-E85125AE9B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B8C59764-0776-405A-A249-9AADD46DCAD6}"/>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07324C54-5479-462C-B419-8C040A7689F2}"/>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5" name="Notes Placeholder 4">
            <a:extLst>
              <a:ext uri="{FF2B5EF4-FFF2-40B4-BE49-F238E27FC236}">
                <a16:creationId xmlns:a16="http://schemas.microsoft.com/office/drawing/2014/main" id="{5BE0BB61-1013-4042-87BE-9CC17B54F539}"/>
              </a:ext>
            </a:extLst>
          </p:cNvPr>
          <p:cNvSpPr>
            <a:spLocks noGrp="1"/>
          </p:cNvSpPr>
          <p:nvPr>
            <p:ph type="body" sz="quarter" idx="3"/>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Real-time analytics is the discipline that applies logic and mathematics to data to provide insights for making better decisions quickly. </a:t>
            </a:r>
            <a:br>
              <a:rPr lang="en-US" sz="900" dirty="0"/>
            </a:br>
            <a:br>
              <a:rPr lang="en-US" sz="900" dirty="0"/>
            </a:br>
            <a:r>
              <a:rPr lang="en-US" sz="900" dirty="0"/>
              <a:t>For some use cases, real time simply means the analytics is completed within a few seconds or minutes after the arrival of new data.</a:t>
            </a:r>
            <a:br>
              <a:rPr lang="en-US" sz="900" dirty="0"/>
            </a:br>
            <a:br>
              <a:rPr lang="en-US" sz="900" dirty="0"/>
            </a:br>
            <a:r>
              <a:rPr lang="en-US" sz="900" dirty="0"/>
              <a:t>On-demand real-time analytics waits for users or systems to request a query and then delivers the analytic results.</a:t>
            </a:r>
            <a:br>
              <a:rPr lang="en-US" sz="900" dirty="0"/>
            </a:br>
            <a:br>
              <a:rPr lang="en-US" sz="900" dirty="0"/>
            </a:br>
            <a:r>
              <a:rPr lang="en-US" sz="900" dirty="0"/>
              <a:t>Continuous real-time analytics is more</a:t>
            </a:r>
            <a:br>
              <a:rPr lang="en-US" sz="900" dirty="0"/>
            </a:br>
            <a:r>
              <a:rPr lang="en-US" sz="900" dirty="0"/>
              <a:t>proactive and alerts users or triggers</a:t>
            </a:r>
            <a:br>
              <a:rPr lang="en-US" sz="900" dirty="0"/>
            </a:br>
            <a:r>
              <a:rPr lang="en-US" sz="900" dirty="0"/>
              <a:t>responses as events happen.</a:t>
            </a:r>
          </a:p>
          <a:p>
            <a:endParaRPr lang="en-US" dirty="0"/>
          </a:p>
        </p:txBody>
      </p:sp>
    </p:spTree>
    <p:extLst>
      <p:ext uri="{BB962C8B-B14F-4D97-AF65-F5344CB8AC3E}">
        <p14:creationId xmlns:p14="http://schemas.microsoft.com/office/powerpoint/2010/main" val="208454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21</a:t>
            </a:fld>
            <a:endParaRPr lang="en-US"/>
          </a:p>
        </p:txBody>
      </p:sp>
    </p:spTree>
    <p:extLst>
      <p:ext uri="{BB962C8B-B14F-4D97-AF65-F5344CB8AC3E}">
        <p14:creationId xmlns:p14="http://schemas.microsoft.com/office/powerpoint/2010/main" val="4185834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 filter: </a:t>
            </a:r>
            <a:r>
              <a:rPr lang="en-US" dirty="0">
                <a:hlinkClick r:id="rId3"/>
              </a:rPr>
              <a:t>ADX dashboards November 2021 updates (microsoft.com)</a:t>
            </a:r>
          </a:p>
          <a:p>
            <a:r>
              <a:rPr lang="en-US" dirty="0"/>
              <a:t>Parquet improvements:</a:t>
            </a:r>
          </a:p>
          <a:p>
            <a:pPr marL="342900" marR="0" lvl="0" indent="-342900">
              <a:spcBef>
                <a:spcPts val="0"/>
              </a:spcBef>
              <a:spcAft>
                <a:spcPts val="0"/>
              </a:spcAft>
              <a:buFont typeface="+mj-lt"/>
              <a:buAutoNum type="arabicParenR"/>
            </a:pPr>
            <a:r>
              <a:rPr lang="en-US" sz="1800" dirty="0">
                <a:solidFill>
                  <a:srgbClr val="1F497D"/>
                </a:solidFill>
                <a:effectLst/>
                <a:latin typeface="Calibri" panose="020F0502020204030204" pitchFamily="34" charset="0"/>
                <a:ea typeface="Times New Roman" panose="02020603050405020304" pitchFamily="18" charset="0"/>
              </a:rPr>
              <a:t>Direct translation of parquet to CSV</a:t>
            </a:r>
          </a:p>
          <a:p>
            <a:pPr marL="342900" marR="0" lvl="0" indent="-342900">
              <a:spcBef>
                <a:spcPts val="0"/>
              </a:spcBef>
              <a:spcAft>
                <a:spcPts val="0"/>
              </a:spcAft>
              <a:buFont typeface="+mj-lt"/>
              <a:buAutoNum type="arabicParenR"/>
            </a:pPr>
            <a:r>
              <a:rPr lang="en-US" sz="1800" dirty="0">
                <a:solidFill>
                  <a:srgbClr val="1F497D"/>
                </a:solidFill>
                <a:effectLst/>
                <a:latin typeface="Calibri" panose="020F0502020204030204" pitchFamily="34" charset="0"/>
                <a:ea typeface="Times New Roman" panose="02020603050405020304" pitchFamily="18" charset="0"/>
              </a:rPr>
              <a:t>Query of parquet in the data lake is much better as we added predicates pushdown</a:t>
            </a:r>
            <a:endParaRPr lang="en-US" sz="1800" dirty="0">
              <a:solidFill>
                <a:srgbClr val="1F497D"/>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arenR"/>
            </a:pPr>
            <a:r>
              <a:rPr lang="en-US" sz="1800" dirty="0">
                <a:solidFill>
                  <a:srgbClr val="1F497D"/>
                </a:solidFill>
                <a:effectLst/>
                <a:latin typeface="Calibri" panose="020F0502020204030204" pitchFamily="34" charset="0"/>
                <a:ea typeface="Times New Roman" panose="02020603050405020304" pitchFamily="18" charset="0"/>
              </a:rPr>
              <a:t>Export to parquet has a new mode (</a:t>
            </a:r>
            <a:r>
              <a:rPr lang="en-US" sz="1800" dirty="0" err="1">
                <a:solidFill>
                  <a:srgbClr val="1F497D"/>
                </a:solidFill>
                <a:effectLst/>
                <a:latin typeface="Consolas" panose="020B0609020204030204" pitchFamily="49" charset="0"/>
                <a:ea typeface="Times New Roman" panose="02020603050405020304" pitchFamily="18" charset="0"/>
              </a:rPr>
              <a:t>useNativeParquetWriter</a:t>
            </a:r>
            <a:r>
              <a:rPr lang="en-US" sz="1800" dirty="0">
                <a:solidFill>
                  <a:srgbClr val="1F497D"/>
                </a:solidFill>
                <a:effectLst/>
                <a:latin typeface="Calibri" panose="020F0502020204030204" pitchFamily="34" charset="0"/>
                <a:ea typeface="Times New Roman" panose="02020603050405020304" pitchFamily="18" charset="0"/>
              </a:rPr>
              <a:t>) that is still in testing. This mode exports parquet using native writer (as opposed to </a:t>
            </a:r>
            <a:r>
              <a:rPr lang="en-US" sz="1800" dirty="0" err="1">
                <a:solidFill>
                  <a:srgbClr val="1F497D"/>
                </a:solidFill>
                <a:effectLst/>
                <a:latin typeface="Calibri" panose="020F0502020204030204" pitchFamily="34" charset="0"/>
                <a:ea typeface="Times New Roman" panose="02020603050405020304" pitchFamily="18" charset="0"/>
              </a:rPr>
              <a:t>.Net</a:t>
            </a:r>
            <a:r>
              <a:rPr lang="en-US" sz="1800" dirty="0">
                <a:solidFill>
                  <a:srgbClr val="1F497D"/>
                </a:solidFill>
                <a:effectLst/>
                <a:latin typeface="Calibri" panose="020F0502020204030204" pitchFamily="34" charset="0"/>
                <a:ea typeface="Times New Roman" panose="02020603050405020304" pitchFamily="18" charset="0"/>
              </a:rPr>
              <a:t> writer). </a:t>
            </a:r>
            <a:endParaRPr lang="en-US" sz="1800" dirty="0">
              <a:solidFill>
                <a:srgbClr val="1F497D"/>
              </a:solidFill>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010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 filter: </a:t>
            </a:r>
            <a:r>
              <a:rPr lang="en-US" dirty="0">
                <a:hlinkClick r:id="rId3"/>
              </a:rPr>
              <a:t>ADX dashboards November 2021 updates (microsoft.com)</a:t>
            </a:r>
          </a:p>
          <a:p>
            <a:r>
              <a:rPr lang="en-US" dirty="0"/>
              <a:t>Parquet improvements:</a:t>
            </a:r>
          </a:p>
          <a:p>
            <a:pPr marL="342900" marR="0" lvl="0" indent="-342900">
              <a:spcBef>
                <a:spcPts val="0"/>
              </a:spcBef>
              <a:spcAft>
                <a:spcPts val="0"/>
              </a:spcAft>
              <a:buFont typeface="+mj-lt"/>
              <a:buAutoNum type="arabicParenR"/>
            </a:pPr>
            <a:r>
              <a:rPr lang="en-US" sz="1800" dirty="0">
                <a:solidFill>
                  <a:srgbClr val="1F497D"/>
                </a:solidFill>
                <a:effectLst/>
                <a:latin typeface="Calibri" panose="020F0502020204030204" pitchFamily="34" charset="0"/>
                <a:ea typeface="Times New Roman" panose="02020603050405020304" pitchFamily="18" charset="0"/>
              </a:rPr>
              <a:t>Direct translation of parquet to CSV</a:t>
            </a:r>
          </a:p>
          <a:p>
            <a:pPr marL="342900" marR="0" lvl="0" indent="-342900">
              <a:spcBef>
                <a:spcPts val="0"/>
              </a:spcBef>
              <a:spcAft>
                <a:spcPts val="0"/>
              </a:spcAft>
              <a:buFont typeface="+mj-lt"/>
              <a:buAutoNum type="arabicParenR"/>
            </a:pPr>
            <a:r>
              <a:rPr lang="en-US" sz="1800" dirty="0">
                <a:solidFill>
                  <a:srgbClr val="1F497D"/>
                </a:solidFill>
                <a:effectLst/>
                <a:latin typeface="Calibri" panose="020F0502020204030204" pitchFamily="34" charset="0"/>
                <a:ea typeface="Times New Roman" panose="02020603050405020304" pitchFamily="18" charset="0"/>
              </a:rPr>
              <a:t>Query of parquet in the data lake is much better as we added predicates pushdown</a:t>
            </a:r>
            <a:endParaRPr lang="en-US" sz="1800" dirty="0">
              <a:solidFill>
                <a:srgbClr val="1F497D"/>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arenR"/>
            </a:pPr>
            <a:r>
              <a:rPr lang="en-US" sz="1800" dirty="0">
                <a:solidFill>
                  <a:srgbClr val="1F497D"/>
                </a:solidFill>
                <a:effectLst/>
                <a:latin typeface="Calibri" panose="020F0502020204030204" pitchFamily="34" charset="0"/>
                <a:ea typeface="Times New Roman" panose="02020603050405020304" pitchFamily="18" charset="0"/>
              </a:rPr>
              <a:t>Export to parquet has a new mode (</a:t>
            </a:r>
            <a:r>
              <a:rPr lang="en-US" sz="1800" dirty="0" err="1">
                <a:solidFill>
                  <a:srgbClr val="1F497D"/>
                </a:solidFill>
                <a:effectLst/>
                <a:latin typeface="Consolas" panose="020B0609020204030204" pitchFamily="49" charset="0"/>
                <a:ea typeface="Times New Roman" panose="02020603050405020304" pitchFamily="18" charset="0"/>
              </a:rPr>
              <a:t>useNativeParquetWriter</a:t>
            </a:r>
            <a:r>
              <a:rPr lang="en-US" sz="1800" dirty="0">
                <a:solidFill>
                  <a:srgbClr val="1F497D"/>
                </a:solidFill>
                <a:effectLst/>
                <a:latin typeface="Calibri" panose="020F0502020204030204" pitchFamily="34" charset="0"/>
                <a:ea typeface="Times New Roman" panose="02020603050405020304" pitchFamily="18" charset="0"/>
              </a:rPr>
              <a:t>) that is still in testing. This mode exports parquet using native writer (as opposed to </a:t>
            </a:r>
            <a:r>
              <a:rPr lang="en-US" sz="1800" dirty="0" err="1">
                <a:solidFill>
                  <a:srgbClr val="1F497D"/>
                </a:solidFill>
                <a:effectLst/>
                <a:latin typeface="Calibri" panose="020F0502020204030204" pitchFamily="34" charset="0"/>
                <a:ea typeface="Times New Roman" panose="02020603050405020304" pitchFamily="18" charset="0"/>
              </a:rPr>
              <a:t>.Net</a:t>
            </a:r>
            <a:r>
              <a:rPr lang="en-US" sz="1800" dirty="0">
                <a:solidFill>
                  <a:srgbClr val="1F497D"/>
                </a:solidFill>
                <a:effectLst/>
                <a:latin typeface="Calibri" panose="020F0502020204030204" pitchFamily="34" charset="0"/>
                <a:ea typeface="Times New Roman" panose="02020603050405020304" pitchFamily="18" charset="0"/>
              </a:rPr>
              <a:t> writer). </a:t>
            </a:r>
            <a:endParaRPr lang="en-US" sz="1800" dirty="0">
              <a:solidFill>
                <a:srgbClr val="1F497D"/>
              </a:solidFill>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4709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 filter: </a:t>
            </a:r>
            <a:r>
              <a:rPr lang="en-US" dirty="0">
                <a:hlinkClick r:id="rId3"/>
              </a:rPr>
              <a:t>ADX dashboards November 2021 updates (microsoft.com)</a:t>
            </a:r>
          </a:p>
          <a:p>
            <a:r>
              <a:rPr lang="en-US" dirty="0"/>
              <a:t>Parquet improvements:</a:t>
            </a:r>
          </a:p>
          <a:p>
            <a:pPr marL="342900" marR="0" lvl="0" indent="-342900">
              <a:spcBef>
                <a:spcPts val="0"/>
              </a:spcBef>
              <a:spcAft>
                <a:spcPts val="0"/>
              </a:spcAft>
              <a:buFont typeface="+mj-lt"/>
              <a:buAutoNum type="arabicParenR"/>
            </a:pPr>
            <a:r>
              <a:rPr lang="en-US" sz="1800" dirty="0">
                <a:solidFill>
                  <a:srgbClr val="1F497D"/>
                </a:solidFill>
                <a:effectLst/>
                <a:latin typeface="Calibri" panose="020F0502020204030204" pitchFamily="34" charset="0"/>
                <a:ea typeface="Times New Roman" panose="02020603050405020304" pitchFamily="18" charset="0"/>
              </a:rPr>
              <a:t>Direct translation of parquet to CSV</a:t>
            </a:r>
          </a:p>
          <a:p>
            <a:pPr marL="342900" marR="0" lvl="0" indent="-342900">
              <a:spcBef>
                <a:spcPts val="0"/>
              </a:spcBef>
              <a:spcAft>
                <a:spcPts val="0"/>
              </a:spcAft>
              <a:buFont typeface="+mj-lt"/>
              <a:buAutoNum type="arabicParenR"/>
            </a:pPr>
            <a:r>
              <a:rPr lang="en-US" sz="1800" dirty="0">
                <a:solidFill>
                  <a:srgbClr val="1F497D"/>
                </a:solidFill>
                <a:effectLst/>
                <a:latin typeface="Calibri" panose="020F0502020204030204" pitchFamily="34" charset="0"/>
                <a:ea typeface="Times New Roman" panose="02020603050405020304" pitchFamily="18" charset="0"/>
              </a:rPr>
              <a:t>Query of parquet in the data lake is much better as we added predicates pushdown</a:t>
            </a:r>
            <a:endParaRPr lang="en-US" sz="1800" dirty="0">
              <a:solidFill>
                <a:srgbClr val="1F497D"/>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arenR"/>
            </a:pPr>
            <a:r>
              <a:rPr lang="en-US" sz="1800" dirty="0">
                <a:solidFill>
                  <a:srgbClr val="1F497D"/>
                </a:solidFill>
                <a:effectLst/>
                <a:latin typeface="Calibri" panose="020F0502020204030204" pitchFamily="34" charset="0"/>
                <a:ea typeface="Times New Roman" panose="02020603050405020304" pitchFamily="18" charset="0"/>
              </a:rPr>
              <a:t>Export to parquet has a new mode (</a:t>
            </a:r>
            <a:r>
              <a:rPr lang="en-US" sz="1800" dirty="0" err="1">
                <a:solidFill>
                  <a:srgbClr val="1F497D"/>
                </a:solidFill>
                <a:effectLst/>
                <a:latin typeface="Consolas" panose="020B0609020204030204" pitchFamily="49" charset="0"/>
                <a:ea typeface="Times New Roman" panose="02020603050405020304" pitchFamily="18" charset="0"/>
              </a:rPr>
              <a:t>useNativeParquetWriter</a:t>
            </a:r>
            <a:r>
              <a:rPr lang="en-US" sz="1800" dirty="0">
                <a:solidFill>
                  <a:srgbClr val="1F497D"/>
                </a:solidFill>
                <a:effectLst/>
                <a:latin typeface="Calibri" panose="020F0502020204030204" pitchFamily="34" charset="0"/>
                <a:ea typeface="Times New Roman" panose="02020603050405020304" pitchFamily="18" charset="0"/>
              </a:rPr>
              <a:t>) that is still in testing. This mode exports parquet using native writer (as opposed to </a:t>
            </a:r>
            <a:r>
              <a:rPr lang="en-US" sz="1800" dirty="0" err="1">
                <a:solidFill>
                  <a:srgbClr val="1F497D"/>
                </a:solidFill>
                <a:effectLst/>
                <a:latin typeface="Calibri" panose="020F0502020204030204" pitchFamily="34" charset="0"/>
                <a:ea typeface="Times New Roman" panose="02020603050405020304" pitchFamily="18" charset="0"/>
              </a:rPr>
              <a:t>.Net</a:t>
            </a:r>
            <a:r>
              <a:rPr lang="en-US" sz="1800" dirty="0">
                <a:solidFill>
                  <a:srgbClr val="1F497D"/>
                </a:solidFill>
                <a:effectLst/>
                <a:latin typeface="Calibri" panose="020F0502020204030204" pitchFamily="34" charset="0"/>
                <a:ea typeface="Times New Roman" panose="02020603050405020304" pitchFamily="18" charset="0"/>
              </a:rPr>
              <a:t> writer). </a:t>
            </a:r>
            <a:endParaRPr lang="en-US" sz="1800" dirty="0">
              <a:solidFill>
                <a:srgbClr val="1F497D"/>
              </a:solidFill>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294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Telemetry data is everywhere – we find it in IOT Sensors, application logs, click streams, user activity – it drives advances in the connected devices we find in our homes, smart buildings, smart factories, and in devices that consumers and businesses rely upon.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It is the fastest growing data segment as we race to instrument everything – Every activity by humans or machines can be used to optimize our products, user experience and how we operate our businesses ion general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Telemetry data is fueling digital transformation.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It’s generating terabytes and petabytes of data - every day.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28</a:t>
            </a:fld>
            <a:endParaRPr lang="en-US"/>
          </a:p>
        </p:txBody>
      </p:sp>
    </p:spTree>
    <p:extLst>
      <p:ext uri="{BB962C8B-B14F-4D97-AF65-F5344CB8AC3E}">
        <p14:creationId xmlns:p14="http://schemas.microsoft.com/office/powerpoint/2010/main" val="2587497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Checkpoint is a leading provider of cyber security solutions to governments and corporate enterprises globally. They are leveraging Azure Data Explorer today to help protect their customers from 5th generation cyber-attacks by offering SaaS services for analytics.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F6E8A-79E4-41FB-AACF-F74E78F48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684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Daimler Trucks North America is an automotive industry manufacturer of commercial vehicles, they are using Azure Data Explore to power their digital transformation journey by building solutions around Connected Trucks and Connected Factories. Ingesting 9 trillion rows and 900+ terabytes of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F6E8A-79E4-41FB-AACF-F74E78F48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96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0575D"/>
                </a:solidFill>
                <a:effectLst/>
                <a:latin typeface="Open Sans"/>
              </a:rPr>
              <a:t>Hilo is a Hydro Québec subsidiary that offers a complete smart energy service for your home and business. </a:t>
            </a:r>
            <a:r>
              <a:rPr lang="en-CA" sz="1200" i="1" dirty="0">
                <a:effectLst/>
                <a:latin typeface="Calibri" panose="020F0502020204030204" pitchFamily="34" charset="0"/>
                <a:ea typeface="Times New Roman" panose="02020603050405020304" pitchFamily="18" charset="0"/>
              </a:rPr>
              <a:t>Hilo is </a:t>
            </a:r>
            <a:r>
              <a:rPr lang="en-US" sz="1800" dirty="0">
                <a:effectLst/>
                <a:latin typeface="Segoe UI" panose="020B0502040204020203" pitchFamily="34" charset="0"/>
                <a:ea typeface="Calibri" panose="020F0502020204030204" pitchFamily="34" charset="0"/>
              </a:rPr>
              <a:t>leveraging Azure Data Explorer to power its smart grid service and help its consumers save energy and help the local utility company manage electricity demand.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4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Checkpoint is a leading provider of cyber security solutions to governments and corporate enterprises globally. They are leveraging Azure Data Explorer today to help protect their customers from 5th generation cyber-attacks by offering SaaS services for analytics.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F6E8A-79E4-41FB-AACF-F74E78F48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71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BOSCH is leveraging Azure Data Explorer for powering their </a:t>
            </a:r>
            <a:r>
              <a:rPr lang="en-US" dirty="0"/>
              <a:t>Energy and Building Solutions that they are offering to their customers.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531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Story-Data-driven Dodo Pizza raises performance with Azure Data Explorer</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34</a:t>
            </a:fld>
            <a:endParaRPr lang="en-US"/>
          </a:p>
        </p:txBody>
      </p:sp>
    </p:spTree>
    <p:extLst>
      <p:ext uri="{BB962C8B-B14F-4D97-AF65-F5344CB8AC3E}">
        <p14:creationId xmlns:p14="http://schemas.microsoft.com/office/powerpoint/2010/main" val="2673322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Story-Growing an innovative energy partnership across Australia</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35</a:t>
            </a:fld>
            <a:endParaRPr lang="en-US"/>
          </a:p>
        </p:txBody>
      </p:sp>
    </p:spTree>
    <p:extLst>
      <p:ext uri="{BB962C8B-B14F-4D97-AF65-F5344CB8AC3E}">
        <p14:creationId xmlns:p14="http://schemas.microsoft.com/office/powerpoint/2010/main" val="1854394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Story-MFTBC’s </a:t>
            </a:r>
            <a:r>
              <a:rPr lang="en-US" dirty="0" err="1">
                <a:hlinkClick r:id="rId3"/>
              </a:rPr>
              <a:t>Truckonnect</a:t>
            </a:r>
            <a:r>
              <a:rPr lang="en-US" dirty="0">
                <a:hlinkClick r:id="rId3"/>
              </a:rPr>
              <a:t> uses Azure Data Explorer to improve the customer experience and lower costs</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36</a:t>
            </a:fld>
            <a:endParaRPr lang="en-US"/>
          </a:p>
        </p:txBody>
      </p:sp>
    </p:spTree>
    <p:extLst>
      <p:ext uri="{BB962C8B-B14F-4D97-AF65-F5344CB8AC3E}">
        <p14:creationId xmlns:p14="http://schemas.microsoft.com/office/powerpoint/2010/main" val="714849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Story-</a:t>
            </a:r>
            <a:r>
              <a:rPr lang="en-US" dirty="0" err="1">
                <a:hlinkClick r:id="rId3"/>
              </a:rPr>
              <a:t>Bühler</a:t>
            </a:r>
            <a:r>
              <a:rPr lang="en-US" dirty="0">
                <a:hlinkClick r:id="rId3"/>
              </a:rPr>
              <a:t> Group enables intelligent manufacturing insights for a safer, greener tomorrow</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37</a:t>
            </a:fld>
            <a:endParaRPr lang="en-US"/>
          </a:p>
        </p:txBody>
      </p:sp>
    </p:spTree>
    <p:extLst>
      <p:ext uri="{BB962C8B-B14F-4D97-AF65-F5344CB8AC3E}">
        <p14:creationId xmlns:p14="http://schemas.microsoft.com/office/powerpoint/2010/main" val="2640287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dirty="0">
                <a:effectLst/>
                <a:latin typeface="Segoe UI" panose="020B0502040204020203" pitchFamily="34" charset="0"/>
                <a:ea typeface="Segoe UI" panose="020B0502040204020203" pitchFamily="34" charset="0"/>
                <a:cs typeface="Times New Roman" panose="02020603050405020304" pitchFamily="18" charset="0"/>
              </a:rPr>
              <a:t>Telemetry data is fueling digital transformation.</a:t>
            </a:r>
          </a:p>
          <a:p>
            <a:pPr marL="0" marR="0">
              <a:lnSpc>
                <a:spcPct val="107000"/>
              </a:lnSpc>
              <a:spcBef>
                <a:spcPts val="0"/>
              </a:spcBef>
              <a:spcAft>
                <a:spcPts val="0"/>
              </a:spcAft>
            </a:pPr>
            <a:endParaRPr lang="en-US" sz="900" dirty="0">
              <a:effectLst/>
              <a:latin typeface="Segoe UI" panose="020B0502040204020203" pitchFamily="34" charset="0"/>
              <a:ea typeface="Segoe UI" panose="020B0502040204020203"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900" dirty="0">
                <a:effectLst/>
                <a:latin typeface="Segoe UI" panose="020B0502040204020203" pitchFamily="34" charset="0"/>
                <a:ea typeface="Segoe UI" panose="020B0502040204020203" pitchFamily="34" charset="0"/>
                <a:cs typeface="Times New Roman" panose="02020603050405020304" pitchFamily="18" charset="0"/>
              </a:rPr>
              <a:t>It is the digital imprint of every activity – Human or machines  </a:t>
            </a:r>
          </a:p>
          <a:p>
            <a:pPr marL="171450" marR="0" indent="-171450">
              <a:lnSpc>
                <a:spcPct val="107000"/>
              </a:lnSpc>
              <a:spcBef>
                <a:spcPts val="0"/>
              </a:spcBef>
              <a:spcAft>
                <a:spcPts val="0"/>
              </a:spcAft>
              <a:buFont typeface="Arial" panose="020B0604020202020204" pitchFamily="34" charset="0"/>
              <a:buChar char="•"/>
            </a:pPr>
            <a:r>
              <a:rPr lang="en-US" sz="900" dirty="0">
                <a:effectLst/>
                <a:latin typeface="Segoe UI" panose="020B0502040204020203" pitchFamily="34" charset="0"/>
                <a:ea typeface="Segoe UI" panose="020B0502040204020203" pitchFamily="34" charset="0"/>
                <a:cs typeface="Times New Roman" panose="02020603050405020304" pitchFamily="18" charset="0"/>
              </a:rPr>
              <a:t>The three Vs of big data:</a:t>
            </a:r>
          </a:p>
          <a:p>
            <a:pPr marL="628650" marR="0" lvl="1" indent="-171450">
              <a:lnSpc>
                <a:spcPct val="107000"/>
              </a:lnSpc>
              <a:spcBef>
                <a:spcPts val="0"/>
              </a:spcBef>
              <a:spcAft>
                <a:spcPts val="0"/>
              </a:spcAft>
              <a:buFont typeface="Arial" panose="020B0604020202020204" pitchFamily="34" charset="0"/>
              <a:buChar char="•"/>
            </a:pPr>
            <a:r>
              <a:rPr lang="en-US" sz="900" b="1" dirty="0">
                <a:effectLst/>
                <a:latin typeface="Segoe UI" panose="020B0502040204020203" pitchFamily="34" charset="0"/>
                <a:ea typeface="Segoe UI" panose="020B0502040204020203" pitchFamily="34" charset="0"/>
                <a:cs typeface="Times New Roman" panose="02020603050405020304" pitchFamily="18" charset="0"/>
              </a:rPr>
              <a:t>Variety</a:t>
            </a:r>
            <a:r>
              <a:rPr lang="en-US" sz="900" dirty="0">
                <a:effectLst/>
                <a:latin typeface="Segoe UI" panose="020B0502040204020203" pitchFamily="34" charset="0"/>
                <a:ea typeface="Segoe UI" panose="020B0502040204020203" pitchFamily="34" charset="0"/>
                <a:cs typeface="Times New Roman" panose="02020603050405020304" pitchFamily="18" charset="0"/>
              </a:rPr>
              <a:t>: Very often includes a lot of text and semi-structured data in addition to structures data</a:t>
            </a:r>
          </a:p>
          <a:p>
            <a:pPr marL="628650" marR="0" lvl="1" indent="-171450">
              <a:lnSpc>
                <a:spcPct val="107000"/>
              </a:lnSpc>
              <a:spcBef>
                <a:spcPts val="0"/>
              </a:spcBef>
              <a:spcAft>
                <a:spcPts val="0"/>
              </a:spcAft>
              <a:buFont typeface="Arial" panose="020B0604020202020204" pitchFamily="34" charset="0"/>
              <a:buChar char="•"/>
            </a:pPr>
            <a:r>
              <a:rPr lang="en-US" sz="900" b="1" dirty="0">
                <a:effectLst/>
                <a:latin typeface="Segoe UI" panose="020B0502040204020203" pitchFamily="34" charset="0"/>
                <a:ea typeface="Segoe UI" panose="020B0502040204020203" pitchFamily="34" charset="0"/>
                <a:cs typeface="Times New Roman" panose="02020603050405020304" pitchFamily="18" charset="0"/>
              </a:rPr>
              <a:t>Volume</a:t>
            </a:r>
            <a:r>
              <a:rPr lang="en-US" sz="900" dirty="0">
                <a:effectLst/>
                <a:latin typeface="Segoe UI" panose="020B0502040204020203" pitchFamily="34" charset="0"/>
                <a:ea typeface="Segoe UI" panose="020B0502040204020203" pitchFamily="34" charset="0"/>
                <a:cs typeface="Times New Roman" panose="02020603050405020304" pitchFamily="18" charset="0"/>
              </a:rPr>
              <a:t>: In petabytes </a:t>
            </a:r>
          </a:p>
          <a:p>
            <a:pPr marL="628650" marR="0" lvl="1" indent="-171450">
              <a:lnSpc>
                <a:spcPct val="107000"/>
              </a:lnSpc>
              <a:spcBef>
                <a:spcPts val="0"/>
              </a:spcBef>
              <a:spcAft>
                <a:spcPts val="0"/>
              </a:spcAft>
              <a:buFont typeface="Arial" panose="020B0604020202020204" pitchFamily="34" charset="0"/>
              <a:buChar char="•"/>
            </a:pPr>
            <a:r>
              <a:rPr lang="en-US" sz="900" b="1" dirty="0">
                <a:effectLst/>
                <a:latin typeface="Segoe UI" panose="020B0502040204020203" pitchFamily="34" charset="0"/>
                <a:ea typeface="Segoe UI" panose="020B0502040204020203" pitchFamily="34" charset="0"/>
                <a:cs typeface="Times New Roman" panose="02020603050405020304" pitchFamily="18" charset="0"/>
              </a:rPr>
              <a:t>Velocity</a:t>
            </a:r>
            <a:r>
              <a:rPr lang="en-US" sz="900" dirty="0">
                <a:effectLst/>
                <a:latin typeface="Segoe UI" panose="020B0502040204020203" pitchFamily="34" charset="0"/>
                <a:ea typeface="Segoe UI" panose="020B0502040204020203" pitchFamily="34" charset="0"/>
                <a:cs typeface="Times New Roman" panose="02020603050405020304" pitchFamily="18" charset="0"/>
              </a:rPr>
              <a:t>: Streaming in in high rates  </a:t>
            </a:r>
          </a:p>
          <a:p>
            <a:pPr marL="171450" marR="0" lvl="0" indent="-171450">
              <a:lnSpc>
                <a:spcPct val="107000"/>
              </a:lnSpc>
              <a:spcBef>
                <a:spcPts val="0"/>
              </a:spcBef>
              <a:spcAft>
                <a:spcPts val="0"/>
              </a:spcAft>
              <a:buFont typeface="Arial" panose="020B0604020202020204" pitchFamily="34" charset="0"/>
              <a:buChar char="•"/>
            </a:pPr>
            <a:r>
              <a:rPr lang="en-US" sz="900" dirty="0">
                <a:effectLst/>
                <a:latin typeface="Segoe UI" panose="020B0502040204020203" pitchFamily="34" charset="0"/>
                <a:ea typeface="Segoe UI" panose="020B0502040204020203" pitchFamily="34" charset="0"/>
                <a:cs typeface="Times New Roman" panose="02020603050405020304" pitchFamily="18" charset="0"/>
              </a:rPr>
              <a:t>Typically, few large activity tables with few small dimension table </a:t>
            </a:r>
          </a:p>
          <a:p>
            <a:endParaRPr lang="en-US" dirty="0"/>
          </a:p>
          <a:p>
            <a:r>
              <a:rPr lang="en-US"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701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38</a:t>
            </a:fld>
            <a:endParaRPr lang="en-US"/>
          </a:p>
        </p:txBody>
      </p:sp>
    </p:spTree>
    <p:extLst>
      <p:ext uri="{BB962C8B-B14F-4D97-AF65-F5344CB8AC3E}">
        <p14:creationId xmlns:p14="http://schemas.microsoft.com/office/powerpoint/2010/main" val="51690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0968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40</a:t>
            </a:fld>
            <a:endParaRPr lang="en-US"/>
          </a:p>
        </p:txBody>
      </p:sp>
    </p:spTree>
    <p:extLst>
      <p:ext uri="{BB962C8B-B14F-4D97-AF65-F5344CB8AC3E}">
        <p14:creationId xmlns:p14="http://schemas.microsoft.com/office/powerpoint/2010/main" val="2919119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Log and Time Series across the industries to:</a:t>
            </a:r>
          </a:p>
          <a:p>
            <a:pPr marL="171450" indent="-171450">
              <a:buFont typeface="Arial" panose="020B0604020202020204" pitchFamily="34" charset="0"/>
              <a:buChar char="•"/>
            </a:pPr>
            <a:r>
              <a:rPr lang="en-US" dirty="0"/>
              <a:t>Consolidate and correlate logs and events data across on-prem, cloud, 3rd party</a:t>
            </a:r>
          </a:p>
          <a:p>
            <a:pPr marL="171450" indent="-171450">
              <a:buFont typeface="Arial" panose="020B0604020202020204" pitchFamily="34" charset="0"/>
              <a:buChar char="•"/>
            </a:pPr>
            <a:r>
              <a:rPr lang="en-US" dirty="0"/>
              <a:t>Replace legacy log search solutions </a:t>
            </a:r>
          </a:p>
          <a:p>
            <a:pPr marL="171450" indent="-171450">
              <a:buFont typeface="Arial" panose="020B0604020202020204" pitchFamily="34" charset="0"/>
              <a:buChar char="•"/>
            </a:pPr>
            <a:r>
              <a:rPr lang="en-US" dirty="0"/>
              <a:t>Accelerate your AI Ops journey (pattern recognition, anomaly detection, forecasting, etc.)</a:t>
            </a:r>
          </a:p>
          <a:p>
            <a:pPr marL="171450" indent="-171450">
              <a:buFont typeface="Arial" panose="020B0604020202020204" pitchFamily="34" charset="0"/>
              <a:buChar char="•"/>
            </a:pPr>
            <a:r>
              <a:rPr lang="en-US" dirty="0"/>
              <a:t>Building IoT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739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rPr>
              <a:t>Building near-real-time Big Data analytics on custom event\logs data</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For Examples, </a:t>
            </a:r>
          </a:p>
          <a:p>
            <a:pPr marL="1200150" marR="0" lvl="2"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A telco company ingesting TBs of data every day on their subscriber call data, network data, etc. and analyzing it to improve subscriber experience.</a:t>
            </a:r>
          </a:p>
          <a:p>
            <a:pPr marL="1200150" marR="0" lvl="2"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A major Oil &amp; Gas company ingesting millions of credit transaction logs to analyze the health of payment systems on gas stations.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A large media company ingesting TBs of CDN data to analyzing and improve the live streaming experience for their subscribers.</a:t>
            </a:r>
          </a:p>
          <a:p>
            <a:pPr marL="1200150" marR="0" lvl="2"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A large logistics company ingesting millions of shipment tracking records and analyzing it.</a:t>
            </a:r>
          </a:p>
          <a:p>
            <a:pPr marL="342900" marR="0" lvl="0"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rPr>
              <a:t>Build centralized near-real-time observability solutions for all telemetry sources</a:t>
            </a:r>
          </a:p>
          <a:p>
            <a:pPr marL="800100" marR="0" lvl="1"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You can centralize your log data and building solutions to meet your scale </a:t>
            </a:r>
          </a:p>
          <a:p>
            <a:pPr marL="342900" marR="0" lvl="0"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rPr>
              <a:t>Security log analytics </a:t>
            </a:r>
          </a:p>
          <a:p>
            <a:pPr marL="800100" marR="0" lvl="1"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Calibri" panose="020F0502020204030204" pitchFamily="34" charset="0"/>
              </a:rPr>
              <a:t>Companies org/collect logs. User it for observability (how infra/software is working); logs used to analyze security of environment. Trying to find phishing, hacker, attacks, looking at network logs. Looking at IP addresses—traffic coming from it. </a:t>
            </a: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Customers migrating from Splunk SIEM to Sentinel and using Data Explorer to complement long term analytics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ISVs building security log analytics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rPr>
              <a:t>IoT analytics solutions</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Customers and ISVs building IoT\Time Series solutions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Building cloud-based historians in combination of Data Explorer, Data Lake, Spark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Tons of use cases in connected devices, manufacturing, energy, oil &amp; gas, automotive sector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rPr>
              <a:t>Note: All Azure Data Explorer scenarios apply here, you can check the customer stories here: </a:t>
            </a:r>
            <a:r>
              <a:rPr lang="en-US" sz="1200" u="sng">
                <a:solidFill>
                  <a:srgbClr val="0563C1"/>
                </a:solidFill>
                <a:effectLst/>
                <a:latin typeface="Calibri" panose="020F0502020204030204" pitchFamily="34" charset="0"/>
                <a:ea typeface="Calibri" panose="020F0502020204030204" pitchFamily="34" charset="0"/>
                <a:hlinkClick r:id="rId3"/>
              </a:rPr>
              <a:t>http://aka.ms/adx.stories</a:t>
            </a:r>
            <a:endParaRPr lang="en-US" sz="1200">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C8B6E365-138C-4F20-9FB4-0111967084AB}" type="slidenum">
              <a:rPr lang="en-US" smtClean="0"/>
              <a:t>43</a:t>
            </a:fld>
            <a:endParaRPr lang="en-US"/>
          </a:p>
        </p:txBody>
      </p:sp>
    </p:spTree>
    <p:extLst>
      <p:ext uri="{BB962C8B-B14F-4D97-AF65-F5344CB8AC3E}">
        <p14:creationId xmlns:p14="http://schemas.microsoft.com/office/powerpoint/2010/main" val="3652773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“happy” customers they are using Azure Data Explorer today.</a:t>
            </a:r>
          </a:p>
          <a:p>
            <a:endParaRPr lang="en-US"/>
          </a:p>
          <a:p>
            <a:r>
              <a:rPr lang="en-US"/>
              <a:t>More customer stories at </a:t>
            </a:r>
            <a:r>
              <a:rPr lang="en-US">
                <a:hlinkClick r:id="rId3"/>
              </a:rPr>
              <a:t>https://aka.ms/adx.stories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9624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typical patterns: </a:t>
            </a:r>
          </a:p>
          <a:p>
            <a:endParaRPr lang="en-US" dirty="0"/>
          </a:p>
          <a:p>
            <a:r>
              <a:rPr lang="en-US" dirty="0"/>
              <a:t>Streaming ingestion for low latency insights where the data directly lands into ADX, where its cached and indexed for faster query performance and optionally exported out to Azure Data Lake in parquet format ready for batch processing and integration with other Big Data and ML services.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2/25/2023 6:45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58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ingest data in batches to cache and index the data in ADX. </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2/25/2023 6:43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58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Data Share integration enables sharing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Within the company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Across companies – tenants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Optimize my business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 Use Cases</a:t>
            </a:r>
          </a:p>
          <a:p>
            <a:pPr marL="228600" lvl="0" indent="-228600">
              <a:buFont typeface="+mj-lt"/>
              <a:buAutoNum type="arabicPeriod"/>
            </a:pPr>
            <a:r>
              <a:rPr lang="en-US" sz="1200" kern="1200" dirty="0">
                <a:solidFill>
                  <a:schemeClr val="tx1"/>
                </a:solidFill>
                <a:effectLst/>
                <a:latin typeface="+mn-lt"/>
                <a:ea typeface="+mn-ea"/>
                <a:cs typeface="+mn-cs"/>
              </a:rPr>
              <a:t>Data providers can use this integration to share their data with their customers in a simple and secure way. Example, a weather forecast provider can share their data in near-real-time with their customer without having them to maintain the data pipeline. As the data is updated on the leader cluster, the change will appear on the follower cluster in few seconds or minutes depending the data volume and metadata. </a:t>
            </a:r>
          </a:p>
          <a:p>
            <a:pPr marL="228600" lvl="0" indent="-228600">
              <a:buFont typeface="+mj-lt"/>
              <a:buAutoNum type="arabicPeriod"/>
            </a:pPr>
            <a:r>
              <a:rPr lang="en-US" sz="1200" kern="1200" dirty="0">
                <a:solidFill>
                  <a:schemeClr val="tx1"/>
                </a:solidFill>
                <a:effectLst/>
                <a:latin typeface="+mn-lt"/>
                <a:ea typeface="+mn-ea"/>
                <a:cs typeface="+mn-cs"/>
              </a:rPr>
              <a:t>Organizations can share their data with partners for collaboration and data exchange. For example, a retail company sharing the data with their suppliers. </a:t>
            </a:r>
          </a:p>
          <a:p>
            <a:pPr marL="228600" lvl="0" indent="-228600">
              <a:buFont typeface="+mj-lt"/>
              <a:buAutoNum type="arabicPeriod"/>
            </a:pPr>
            <a:r>
              <a:rPr lang="en-US" sz="1200" kern="1200" dirty="0">
                <a:solidFill>
                  <a:schemeClr val="tx1"/>
                </a:solidFill>
                <a:effectLst/>
                <a:latin typeface="+mn-lt"/>
                <a:ea typeface="+mn-ea"/>
                <a:cs typeface="+mn-cs"/>
              </a:rPr>
              <a:t>Share data within the company or provide data-as-a-service. Many organizations would like to share the data within the company and have individual teams accountable for their usage and cost. With Azure Data Explorer, every team could have their cluster with their choice of configuration and sharing the same data from one leader cluster.</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74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Geohash</a:t>
            </a:r>
          </a:p>
          <a:p>
            <a:pPr marL="384432" lvl="1" indent="-171450">
              <a:buFont typeface="Arial" panose="020B0604020202020204" pitchFamily="34" charset="0"/>
              <a:buChar char="•"/>
            </a:pPr>
            <a:r>
              <a:rPr lang="en-US">
                <a:solidFill>
                  <a:srgbClr val="003EDD"/>
                </a:solidFill>
                <a:hlinkClick r:id="rId3">
                  <a:extLst>
                    <a:ext uri="{A12FA001-AC4F-418D-AE19-62706E023703}">
                      <ahyp:hlinkClr xmlns:ahyp="http://schemas.microsoft.com/office/drawing/2018/hyperlinkcolor" val="tx"/>
                    </a:ext>
                  </a:extLst>
                </a:hlinkClick>
              </a:rPr>
              <a:t>https://docs.microsoft.com/en-us/azure/kusto/query/geo-point-to-geohash-function</a:t>
            </a:r>
            <a:endParaRPr lang="en-US">
              <a:solidFill>
                <a:srgbClr val="003EDD"/>
              </a:solidFill>
            </a:endParaRPr>
          </a:p>
          <a:p>
            <a:pPr marL="384432" lvl="1" indent="-171450">
              <a:buFont typeface="Arial" panose="020B0604020202020204" pitchFamily="34" charset="0"/>
              <a:buChar char="•"/>
            </a:pPr>
            <a:r>
              <a:rPr lang="de-DE">
                <a:solidFill>
                  <a:srgbClr val="003EDD"/>
                </a:solidFill>
                <a:hlinkClick r:id="rId4">
                  <a:extLst>
                    <a:ext uri="{A12FA001-AC4F-418D-AE19-62706E023703}">
                      <ahyp:hlinkClr xmlns:ahyp="http://schemas.microsoft.com/office/drawing/2018/hyperlinkcolor" val="tx"/>
                    </a:ext>
                  </a:extLst>
                </a:hlinkClick>
              </a:rPr>
              <a:t>https://docs.microsoft.com/en-us/azure/kusto/query/geo-geohash-to-central-point-function</a:t>
            </a:r>
            <a:endParaRPr lang="en-US">
              <a:solidFill>
                <a:srgbClr val="003EDD"/>
              </a:solidFill>
            </a:endParaRPr>
          </a:p>
          <a:p>
            <a:pPr marL="171450" indent="-171450">
              <a:buFont typeface="Arial" panose="020B0604020202020204" pitchFamily="34" charset="0"/>
              <a:buChar char="•"/>
            </a:pPr>
            <a:r>
              <a:rPr lang="en-US"/>
              <a:t>Points in circle</a:t>
            </a:r>
          </a:p>
          <a:p>
            <a:pPr marL="384432" lvl="1" indent="-171450">
              <a:buFont typeface="Arial" panose="020B0604020202020204" pitchFamily="34" charset="0"/>
              <a:buChar char="•"/>
            </a:pPr>
            <a:r>
              <a:rPr lang="en-US">
                <a:solidFill>
                  <a:schemeClr val="accent1"/>
                </a:solidFill>
              </a:rPr>
              <a:t>https://docs.microsoft.com/en-us/azure/kusto/query/geo-point-in-circle-function</a:t>
            </a:r>
          </a:p>
          <a:p>
            <a:pPr marL="171450" indent="-171450">
              <a:buFont typeface="Arial" panose="020B0604020202020204" pitchFamily="34" charset="0"/>
              <a:buChar char="•"/>
            </a:pPr>
            <a:r>
              <a:rPr lang="en-US"/>
              <a:t>Distance</a:t>
            </a:r>
          </a:p>
          <a:p>
            <a:pPr marL="384432" lvl="1" indent="-171450">
              <a:buFont typeface="Arial" panose="020B0604020202020204" pitchFamily="34" charset="0"/>
              <a:buChar char="•"/>
            </a:pPr>
            <a:r>
              <a:rPr lang="de-DE">
                <a:solidFill>
                  <a:srgbClr val="003EDD"/>
                </a:solidFill>
              </a:rPr>
              <a:t>https://docs.microsoft.com/en-us/azure/kusto/query/geo-distance-2points-function  </a:t>
            </a:r>
            <a:endParaRPr lang="en-US">
              <a:solidFill>
                <a:srgbClr val="003EDD"/>
              </a:solidFill>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2/25/2023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953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observational analytics special?</a:t>
            </a:r>
          </a:p>
          <a:p>
            <a:endParaRPr lang="en-US" dirty="0"/>
          </a:p>
          <a:p>
            <a:pPr marL="171450" indent="-171450">
              <a:buFont typeface="Arial" panose="020B0604020202020204" pitchFamily="34" charset="0"/>
              <a:buChar char="•"/>
            </a:pPr>
            <a:r>
              <a:rPr lang="en-US" dirty="0"/>
              <a:t>Velocity of the business environment is accelerating. We have the information flowing in and we are expected to use it to constantly improve how we operate</a:t>
            </a:r>
          </a:p>
          <a:p>
            <a:pPr marL="171450" indent="-171450">
              <a:buFont typeface="Arial" panose="020B0604020202020204" pitchFamily="34" charset="0"/>
              <a:buChar char="•"/>
            </a:pPr>
            <a:r>
              <a:rPr lang="en-US" dirty="0"/>
              <a:t>The data keeps changing, with new types and versions of devices and apps, changing vendors and business partners, and evolution of the information needs that drives deeper data collection. </a:t>
            </a:r>
          </a:p>
          <a:p>
            <a:pPr marL="628650" lvl="1" indent="-171450">
              <a:buFont typeface="Arial" panose="020B0604020202020204" pitchFamily="34" charset="0"/>
              <a:buChar char="•"/>
            </a:pPr>
            <a:r>
              <a:rPr lang="en-US" dirty="0"/>
              <a:t>A lot is encoded in text or </a:t>
            </a:r>
            <a:r>
              <a:rPr lang="en-US" dirty="0" err="1"/>
              <a:t>json</a:t>
            </a:r>
            <a:r>
              <a:rPr lang="en-US" dirty="0"/>
              <a:t>  (Semi/unstructured)</a:t>
            </a:r>
          </a:p>
          <a:p>
            <a:pPr marL="628650" lvl="1" indent="-171450">
              <a:buFont typeface="Arial" panose="020B0604020202020204" pitchFamily="34" charset="0"/>
              <a:buChar char="•"/>
            </a:pPr>
            <a:r>
              <a:rPr lang="en-US" dirty="0"/>
              <a:t>ETLs can’t keep up with the constant change to structure it </a:t>
            </a:r>
          </a:p>
          <a:p>
            <a:pPr marL="171450" lvl="0" indent="-171450">
              <a:buFont typeface="Arial" panose="020B0604020202020204" pitchFamily="34" charset="0"/>
              <a:buChar char="•"/>
            </a:pPr>
            <a:r>
              <a:rPr lang="en-US" dirty="0"/>
              <a:t>Decisions need to be made in real time. </a:t>
            </a:r>
            <a:r>
              <a:rPr lang="en-US" b="1" dirty="0"/>
              <a:t>Superbowl – Reference to slide </a:t>
            </a:r>
            <a:r>
              <a:rPr lang="en-US" b="0" dirty="0"/>
              <a:t>– In game broadcast routing decisions to ensure viewing quality </a:t>
            </a:r>
          </a:p>
          <a:p>
            <a:pPr marL="171450" lvl="0" indent="-171450">
              <a:buFont typeface="Arial" panose="020B0604020202020204" pitchFamily="34" charset="0"/>
              <a:buChar char="•"/>
            </a:pPr>
            <a:r>
              <a:rPr lang="en-US" b="0" dirty="0"/>
              <a:t>Such vast amounts of data requires extreme efficiency to be able to perform it without emptying the pockets. </a:t>
            </a:r>
            <a:r>
              <a:rPr lang="en-US" b="1" dirty="0"/>
              <a:t>Taboola</a:t>
            </a:r>
            <a:r>
              <a:rPr lang="en-US" b="0" dirty="0"/>
              <a:t> – sample to 10-5% of the data to be able to continue monitoring SLA, loosing the ability to troubleshoot and conducting </a:t>
            </a:r>
            <a:r>
              <a:rPr lang="en-US" b="1" dirty="0"/>
              <a:t>RCA. </a:t>
            </a:r>
            <a:r>
              <a:rPr lang="en-US" b="0" dirty="0"/>
              <a:t>We helped them continue to use the data in lower cost and carbon footprint</a:t>
            </a:r>
            <a:r>
              <a:rPr lang="en-US" b="1" dirty="0"/>
              <a:t>. https://aka.ms/adx.kustomers.Taboola </a:t>
            </a:r>
            <a:r>
              <a:rPr lang="en-US" b="0" dirty="0"/>
              <a:t>– See slide </a:t>
            </a:r>
          </a:p>
          <a:p>
            <a:pPr marL="171450" lvl="0" indent="-171450">
              <a:buFont typeface="Arial" panose="020B0604020202020204" pitchFamily="34" charset="0"/>
              <a:buChar char="•"/>
            </a:pPr>
            <a:r>
              <a:rPr lang="en-US" b="0" dirty="0"/>
              <a:t>Unpredictable phenomena –</a:t>
            </a:r>
            <a:r>
              <a:rPr lang="en-US" b="1" dirty="0"/>
              <a:t> </a:t>
            </a:r>
            <a:r>
              <a:rPr lang="en-US" b="0" dirty="0"/>
              <a:t>Security, malfunctions, user and commerce trends, frauds, inventory attacks, </a:t>
            </a:r>
            <a:r>
              <a:rPr lang="en-US" b="1" dirty="0"/>
              <a:t>Grab</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49817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1911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998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Azure Data Explorer is enterprise ready will all the key capabilities you need get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619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65282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041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821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468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93850" y="835025"/>
            <a:ext cx="3978275" cy="22383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effectLst/>
                <a:latin typeface="Calibri" panose="020F0502020204030204" pitchFamily="34" charset="0"/>
              </a:rPr>
              <a:t>Instant Big Data Insights</a:t>
            </a:r>
            <a:r>
              <a:rPr lang="en-US" sz="1200" b="0" i="0" dirty="0">
                <a:solidFill>
                  <a:srgbClr val="000000"/>
                </a:solidFill>
                <a:effectLst/>
                <a:latin typeface="Calibri" panose="020F0502020204030204" pitchFamily="34" charset="0"/>
              </a:rPr>
              <a:t> ---Azure Data Explorer is a big data platform supporting near real time insights over data in petabyte scale    </a:t>
            </a:r>
          </a:p>
          <a:p>
            <a:endParaRPr lang="en-US" dirty="0"/>
          </a:p>
          <a:p>
            <a:r>
              <a:rPr lang="en-US" sz="1800" b="1" i="0" dirty="0">
                <a:solidFill>
                  <a:srgbClr val="000000"/>
                </a:solidFill>
                <a:effectLst/>
                <a:latin typeface="Calibri" panose="020F0502020204030204" pitchFamily="34" charset="0"/>
              </a:rPr>
              <a:t>Fully Managed Platform</a:t>
            </a:r>
            <a:r>
              <a:rPr lang="en-US" sz="1800" b="0" i="0" dirty="0">
                <a:solidFill>
                  <a:srgbClr val="000000"/>
                </a:solidFill>
                <a:effectLst/>
                <a:latin typeface="Calibri" panose="020F0502020204030204" pitchFamily="34" charset="0"/>
              </a:rPr>
              <a:t> - ADX is a fully managed platform for big data analytics. Embed Azure Data Explorer in SaaS applications to build multi-tenant or single tenant SaaS analytics solution for Time Series, Logs, Events, Transactions, and security data. No infrastructure management, no maintenance. </a:t>
            </a:r>
            <a:endParaRPr lang="en-US" dirty="0"/>
          </a:p>
          <a:p>
            <a:endParaRPr lang="en-US" dirty="0"/>
          </a:p>
          <a:p>
            <a:r>
              <a:rPr lang="en-US" sz="1800" b="1" i="0" dirty="0">
                <a:solidFill>
                  <a:srgbClr val="000000"/>
                </a:solidFill>
                <a:effectLst/>
                <a:latin typeface="Calibri" panose="020F0502020204030204" pitchFamily="34" charset="0"/>
              </a:rPr>
              <a:t>Democratizing Data Analytics</a:t>
            </a:r>
            <a:r>
              <a:rPr lang="en-US" sz="1800" b="0" i="0" dirty="0">
                <a:solidFill>
                  <a:srgbClr val="000000"/>
                </a:solidFill>
                <a:effectLst/>
                <a:latin typeface="Calibri" panose="020F0502020204030204" pitchFamily="34" charset="0"/>
              </a:rPr>
              <a:t>  - Azure Data Explorer democratizes self-service, big data analytics, with the intuitive Kusto Query Language (KQL) that provides the expressiveness and power of SQL with the simplicity of Excel </a:t>
            </a:r>
          </a:p>
          <a:p>
            <a:endParaRPr lang="en-US" sz="1800" b="0" i="0" dirty="0">
              <a:solidFill>
                <a:srgbClr val="000000"/>
              </a:solidFill>
              <a:effectLst/>
              <a:latin typeface="Calibri" panose="020F0502020204030204" pitchFamily="34" charset="0"/>
            </a:endParaRPr>
          </a:p>
          <a:p>
            <a:r>
              <a:rPr lang="en-US" sz="1800" b="1" i="0" dirty="0">
                <a:solidFill>
                  <a:srgbClr val="000000"/>
                </a:solidFill>
                <a:effectLst/>
                <a:latin typeface="Calibri" panose="020F0502020204030204" pitchFamily="34" charset="0"/>
              </a:rPr>
              <a:t>Proven Technology at Scale Petabyte</a:t>
            </a:r>
            <a:r>
              <a:rPr lang="en-US" sz="1800" b="0" i="0" dirty="0">
                <a:solidFill>
                  <a:srgbClr val="000000"/>
                </a:solidFill>
                <a:effectLst/>
                <a:latin typeface="Calibri" panose="020F0502020204030204" pitchFamily="34" charset="0"/>
              </a:rPr>
              <a:t>  - Azure Data Explorer is a distributed system with compute and storage that can scale independently, enabling analytics on gigabytes to petabytes of data. </a:t>
            </a:r>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4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468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68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Let me tell you about our journey with Azure Data Explorer.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meet the growing demand of various Microsoft cloud services, Azure Data Explorer was home grown and launched back in 2015. Internally it’s called Kusto and used widely across Microsoft for telemetry analytics. It’s also the underline warm store for Azure Monitor, Application Insights, Azure Security Center, Time Series Insights, IoT Central, and more. All these services offers “</a:t>
            </a:r>
            <a:r>
              <a:rPr lang="en-US" sz="1200" dirty="0">
                <a:solidFill>
                  <a:schemeClr val="bg1"/>
                </a:solidFill>
                <a:latin typeface="+mn-lt"/>
                <a:cs typeface="Segoe UI Light" panose="020B0502040204020203" pitchFamily="34" charset="0"/>
              </a:rPr>
              <a:t>a fit for purpose end to end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n-lt"/>
                <a:cs typeface="Segoe UI Light" panose="020B0502040204020203" pitchFamily="34" charset="0"/>
              </a:rPr>
              <a:t>This is the same underline technology that we are offering to you as an Azure PaaS service.</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24B60E-F591-4265-9BF6-DA90A8B87C7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AD9A742E-3E7A-411D-9746-180C6062A1C9}"/>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6415D22B-CA7F-4B30-A3C6-FDC590AF4B9F}"/>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280336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the 2 main usage patterns are</a:t>
            </a:r>
          </a:p>
          <a:p>
            <a:pPr marL="228600" indent="-228600">
              <a:buAutoNum type="arabicPeriod"/>
            </a:pPr>
            <a:r>
              <a:rPr lang="en-US" baseline="0" dirty="0"/>
              <a:t>Telemetry system to collect raw data from different sources, formats and structure like IoT event , logs and others </a:t>
            </a:r>
          </a:p>
          <a:p>
            <a:pPr marL="0" indent="0">
              <a:buNone/>
            </a:pPr>
            <a:r>
              <a:rPr lang="en-US" baseline="0" dirty="0"/>
              <a:t>For exploration, run unpredicted queries , by developers, data scientist , operation and actually every one also program mangers </a:t>
            </a:r>
          </a:p>
          <a:p>
            <a:pPr marL="0" indent="0">
              <a:buNone/>
            </a:pPr>
            <a:endParaRPr lang="en-US" baseline="0" dirty="0"/>
          </a:p>
          <a:p>
            <a:pPr marL="0" indent="0">
              <a:buNone/>
            </a:pPr>
            <a:endParaRPr lang="en-US" baseline="0" dirty="0"/>
          </a:p>
          <a:p>
            <a:pPr marL="0" indent="0">
              <a:buNone/>
            </a:pPr>
            <a:r>
              <a:rPr lang="en-US" baseline="0" dirty="0"/>
              <a:t>The second </a:t>
            </a:r>
          </a:p>
          <a:p>
            <a:pPr marL="0" indent="0">
              <a:buNone/>
            </a:pPr>
            <a:r>
              <a:rPr lang="en-US" baseline="0" dirty="0"/>
              <a:t>Data base platform for solutions that require to store 0.5 a terra or more with requirements of high queries performance and data freshness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182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4350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141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833152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487629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592109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4999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9462428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8450528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337533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6715310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938408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445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93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7719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20668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9938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9459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50095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52333344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88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695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36704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9594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413280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433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21546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373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883226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3314433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4871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32140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330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23963339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68320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429096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488299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553998"/>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92652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25" y="6041179"/>
            <a:ext cx="1613565" cy="346755"/>
          </a:xfrm>
          <a:prstGeom prst="rect">
            <a:avLst/>
          </a:prstGeom>
        </p:spPr>
      </p:pic>
    </p:spTree>
    <p:extLst>
      <p:ext uri="{BB962C8B-B14F-4D97-AF65-F5344CB8AC3E}">
        <p14:creationId xmlns:p14="http://schemas.microsoft.com/office/powerpoint/2010/main" val="2375166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49299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60054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498183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1318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2911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090578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500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1629717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149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857145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0427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14138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34166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4949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955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03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739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64777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9354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526662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62971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4" cy="927940"/>
          </a:xfrm>
          <a:prstGeom prst="rect">
            <a:avLst/>
          </a:prstGeom>
        </p:spPr>
        <p:txBody>
          <a:bodyPr/>
          <a:lstStyle>
            <a:lvl1pPr algn="l">
              <a:defRPr sz="5096">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4913203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20519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36232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5">
                <a:solidFill>
                  <a:srgbClr val="000000"/>
                </a:solidFill>
              </a:defRPr>
            </a:lvl2pPr>
            <a:lvl3pPr marL="0"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367725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45806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45806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45806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80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D679FE4-13FE-3946-8DCB-3B2736CD6BCA}"/>
              </a:ext>
            </a:extLst>
          </p:cNvPr>
          <p:cNvSpPr>
            <a:spLocks noGrp="1"/>
          </p:cNvSpPr>
          <p:nvPr>
            <p:ph type="body" sz="quarter" idx="10" hasCustomPrompt="1"/>
          </p:nvPr>
        </p:nvSpPr>
        <p:spPr>
          <a:xfrm>
            <a:off x="552091" y="406902"/>
            <a:ext cx="6462485" cy="624348"/>
          </a:xfrm>
          <a:prstGeom prst="rect">
            <a:avLst/>
          </a:prstGeom>
        </p:spPr>
        <p:txBody>
          <a:bodyPr/>
          <a:lstStyle>
            <a:lvl1pPr marL="0" indent="0">
              <a:buNone/>
              <a:defRPr sz="3200" b="0" i="0">
                <a:solidFill>
                  <a:schemeClr val="bg2">
                    <a:lumMod val="50000"/>
                  </a:schemeClr>
                </a:solidFill>
                <a:latin typeface="Segoe UI" panose="020B0502040204020203" pitchFamily="34" charset="0"/>
                <a:cs typeface="Segoe UI" panose="020B0502040204020203" pitchFamily="34" charset="0"/>
              </a:defRPr>
            </a:lvl1pPr>
            <a:lvl2pPr>
              <a:defRPr b="0" i="0">
                <a:solidFill>
                  <a:schemeClr val="tx2">
                    <a:lumMod val="10000"/>
                  </a:schemeClr>
                </a:solidFill>
                <a:latin typeface="Segoe UI" panose="020B0502040204020203" pitchFamily="34" charset="0"/>
                <a:cs typeface="Segoe UI" panose="020B0502040204020203" pitchFamily="34" charset="0"/>
              </a:defRPr>
            </a:lvl2pPr>
            <a:lvl3pPr>
              <a:defRPr b="0" i="0">
                <a:solidFill>
                  <a:schemeClr val="tx2">
                    <a:lumMod val="10000"/>
                  </a:schemeClr>
                </a:solidFill>
                <a:latin typeface="Segoe UI" panose="020B0502040204020203" pitchFamily="34" charset="0"/>
                <a:cs typeface="Segoe UI" panose="020B0502040204020203" pitchFamily="34" charset="0"/>
              </a:defRPr>
            </a:lvl3pPr>
            <a:lvl4pPr>
              <a:defRPr b="0" i="0">
                <a:solidFill>
                  <a:schemeClr val="tx2">
                    <a:lumMod val="10000"/>
                  </a:schemeClr>
                </a:solidFill>
                <a:latin typeface="Segoe UI" panose="020B0502040204020203" pitchFamily="34" charset="0"/>
                <a:cs typeface="Segoe UI" panose="020B0502040204020203" pitchFamily="34" charset="0"/>
              </a:defRPr>
            </a:lvl4pPr>
            <a:lvl5pPr>
              <a:defRPr b="0" i="0">
                <a:solidFill>
                  <a:schemeClr val="tx2">
                    <a:lumMod val="10000"/>
                  </a:schemeClr>
                </a:solidFill>
                <a:latin typeface="Segoe UI" panose="020B0502040204020203" pitchFamily="34" charset="0"/>
                <a:cs typeface="Segoe UI" panose="020B0502040204020203" pitchFamily="34" charset="0"/>
              </a:defRPr>
            </a:lvl5pPr>
          </a:lstStyle>
          <a:p>
            <a:pPr lvl="0"/>
            <a:r>
              <a:rPr lang="en-US"/>
              <a:t>Title</a:t>
            </a:r>
          </a:p>
        </p:txBody>
      </p:sp>
      <p:sp>
        <p:nvSpPr>
          <p:cNvPr id="4" name="Content Placeholder 3">
            <a:extLst>
              <a:ext uri="{FF2B5EF4-FFF2-40B4-BE49-F238E27FC236}">
                <a16:creationId xmlns:a16="http://schemas.microsoft.com/office/drawing/2014/main" id="{11862E24-5E7D-3843-94F1-D6BF1B642DFB}"/>
              </a:ext>
            </a:extLst>
          </p:cNvPr>
          <p:cNvSpPr>
            <a:spLocks noGrp="1"/>
          </p:cNvSpPr>
          <p:nvPr>
            <p:ph sz="quarter" idx="11" hasCustomPrompt="1"/>
          </p:nvPr>
        </p:nvSpPr>
        <p:spPr>
          <a:xfrm>
            <a:off x="552091" y="1377494"/>
            <a:ext cx="9507081" cy="2051904"/>
          </a:xfrm>
          <a:prstGeom prst="rect">
            <a:avLst/>
          </a:prstGeom>
        </p:spPr>
        <p:txBody>
          <a:bodyPr/>
          <a:lstStyle>
            <a:lvl1pPr marL="228579"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1pPr>
            <a:lvl2pPr marL="685737"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2pPr>
            <a:lvl3pPr marL="1142895"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3pPr>
            <a:lvl4pPr marL="1600053"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4pPr>
            <a:lvl5pPr marL="2057211"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5pPr>
          </a:lstStyle>
          <a:p>
            <a:pPr lvl="0"/>
            <a:r>
              <a:rPr lang="en-US"/>
              <a:t>Subtitle 1</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EB7F70C9-67D9-CD40-B03E-CF575128C505}"/>
              </a:ext>
            </a:extLst>
          </p:cNvPr>
          <p:cNvSpPr>
            <a:spLocks noGrp="1"/>
          </p:cNvSpPr>
          <p:nvPr>
            <p:ph sz="quarter" idx="12" hasCustomPrompt="1"/>
          </p:nvPr>
        </p:nvSpPr>
        <p:spPr>
          <a:xfrm>
            <a:off x="552091" y="3907752"/>
            <a:ext cx="9507081" cy="2051904"/>
          </a:xfrm>
          <a:prstGeom prst="rect">
            <a:avLst/>
          </a:prstGeom>
        </p:spPr>
        <p:txBody>
          <a:bodyPr/>
          <a:lstStyle>
            <a:lvl1pPr marL="228579"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1pPr>
            <a:lvl2pPr marL="685737"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2pPr>
            <a:lvl3pPr marL="1142895"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3pPr>
            <a:lvl4pPr marL="1600053"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4pPr>
            <a:lvl5pPr marL="2057211" indent="-228579">
              <a:buFont typeface="Courier New" panose="02070309020205020404" pitchFamily="49" charset="0"/>
              <a:buChar char="o"/>
              <a:defRPr b="0" i="0">
                <a:solidFill>
                  <a:schemeClr val="bg2">
                    <a:lumMod val="50000"/>
                  </a:schemeClr>
                </a:solidFill>
                <a:latin typeface="Segoe UI" panose="020B0502040204020203" pitchFamily="34" charset="0"/>
                <a:cs typeface="Segoe UI" panose="020B0502040204020203" pitchFamily="34" charset="0"/>
              </a:defRPr>
            </a:lvl5pPr>
          </a:lstStyle>
          <a:p>
            <a:pPr lvl="0"/>
            <a:r>
              <a:rPr lang="en-US"/>
              <a:t>Subtitle 2</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72759"/>
      </p:ext>
    </p:extLst>
  </p:cSld>
  <p:clrMapOvr>
    <a:masterClrMapping/>
  </p:clrMapOvr>
  <mc:AlternateContent xmlns:mc="http://schemas.openxmlformats.org/markup-compatibility/2006" xmlns:p14="http://schemas.microsoft.com/office/powerpoint/2010/main">
    <mc:Choice Requires="p14">
      <p:transition p14:dur="300" advTm="15000"/>
    </mc:Choice>
    <mc:Fallback xmlns="">
      <p:transition advTm="15000"/>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0942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8704123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206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1705184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024888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095549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165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396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21376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734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9745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335122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25768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01868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2702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6732928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2589727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9430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9410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0963312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808261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0043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8321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141615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7992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1790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26057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814762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80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344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6781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428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22664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880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9534236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76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7729150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2137500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3401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90973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183080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255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1651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97227510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86587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2131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95F-BDF0-461F-A6B0-391AB0D34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F6663-DAAF-4163-A111-30C950B360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99546-2FCE-4BE4-B308-48889B9699D5}"/>
              </a:ext>
            </a:extLst>
          </p:cNvPr>
          <p:cNvSpPr>
            <a:spLocks noGrp="1"/>
          </p:cNvSpPr>
          <p:nvPr>
            <p:ph type="dt" sz="half" idx="10"/>
          </p:nvPr>
        </p:nvSpPr>
        <p:spPr/>
        <p:txBody>
          <a:bodyPr/>
          <a:lstStyle/>
          <a:p>
            <a:fld id="{E7368116-9BAC-4628-8DA8-9BFCAC14B1D0}" type="datetimeFigureOut">
              <a:rPr lang="en-US" smtClean="0"/>
              <a:t>2/25/2023</a:t>
            </a:fld>
            <a:endParaRPr lang="en-US"/>
          </a:p>
        </p:txBody>
      </p:sp>
      <p:sp>
        <p:nvSpPr>
          <p:cNvPr id="5" name="Footer Placeholder 4">
            <a:extLst>
              <a:ext uri="{FF2B5EF4-FFF2-40B4-BE49-F238E27FC236}">
                <a16:creationId xmlns:a16="http://schemas.microsoft.com/office/drawing/2014/main" id="{CD24930C-1CA8-4D5F-BEE9-C1F402701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38EA9-C198-452F-A6DB-C8908D0A981C}"/>
              </a:ext>
            </a:extLst>
          </p:cNvPr>
          <p:cNvSpPr>
            <a:spLocks noGrp="1"/>
          </p:cNvSpPr>
          <p:nvPr>
            <p:ph type="sldNum" sz="quarter" idx="12"/>
          </p:nvPr>
        </p:nvSpPr>
        <p:spPr/>
        <p:txBody>
          <a:bodyPr/>
          <a:lstStyle/>
          <a:p>
            <a:fld id="{8D8F769F-8361-4877-9462-2BB0038A880B}" type="slidenum">
              <a:rPr lang="en-US" smtClean="0"/>
              <a:t>‹#›</a:t>
            </a:fld>
            <a:endParaRPr lang="en-US"/>
          </a:p>
        </p:txBody>
      </p:sp>
    </p:spTree>
    <p:extLst>
      <p:ext uri="{BB962C8B-B14F-4D97-AF65-F5344CB8AC3E}">
        <p14:creationId xmlns:p14="http://schemas.microsoft.com/office/powerpoint/2010/main" val="21208236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8615424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7"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9" y="286382"/>
            <a:ext cx="11653524"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82226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3042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9738571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4896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33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28419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684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43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429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581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1873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9542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071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6097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061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546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5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9268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p>
            <a:r>
              <a:rPr lang="en-US"/>
              <a:t>Click to edit Master title style</a:t>
            </a:r>
          </a:p>
        </p:txBody>
      </p:sp>
    </p:spTree>
    <p:extLst>
      <p:ext uri="{BB962C8B-B14F-4D97-AF65-F5344CB8AC3E}">
        <p14:creationId xmlns:p14="http://schemas.microsoft.com/office/powerpoint/2010/main" val="25021502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E99C4CE4-CC9A-4190-A887-65B3E41DD21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94799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193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8897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4751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8660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022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143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961836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158965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13957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1496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39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458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64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4246224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252008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232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5507045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617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806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2644440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6326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329698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0688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40182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55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66158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3" Type="http://schemas.openxmlformats.org/officeDocument/2006/relationships/slideLayout" Target="../slideLayouts/slideLayout129.xml"/><Relationship Id="rId5" Type="http://schemas.openxmlformats.org/officeDocument/2006/relationships/slideLayout" Target="../slideLayouts/slideLayout81.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theme" Target="../theme/theme3.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image" Target="../media/image1.emf"/><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image" Target="../media/image15.png"/><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theme" Target="../theme/theme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551759457"/>
      </p:ext>
    </p:extLst>
  </p:cSld>
  <p:clrMap bg1="dk1" tx1="lt1" bg2="dk2" tx2="lt2" accent1="accent1" accent2="accent2" accent3="accent3" accent4="accent4" accent5="accent5" accent6="accent6" hlink="hlink" folHlink="folHlink"/>
  <p:sldLayoutIdLst>
    <p:sldLayoutId id="2147484635" r:id="rId1"/>
    <p:sldLayoutId id="2147484699" r:id="rId2"/>
    <p:sldLayoutId id="2147484636" r:id="rId3"/>
    <p:sldLayoutId id="2147484637" r:id="rId4"/>
    <p:sldLayoutId id="2147484638" r:id="rId5"/>
    <p:sldLayoutId id="2147484639" r:id="rId6"/>
    <p:sldLayoutId id="2147484641" r:id="rId7"/>
    <p:sldLayoutId id="2147484642" r:id="rId8"/>
    <p:sldLayoutId id="2147484643" r:id="rId9"/>
    <p:sldLayoutId id="2147484644" r:id="rId10"/>
    <p:sldLayoutId id="2147484645" r:id="rId11"/>
    <p:sldLayoutId id="2147484646" r:id="rId12"/>
    <p:sldLayoutId id="2147484647" r:id="rId13"/>
    <p:sldLayoutId id="2147484648" r:id="rId14"/>
    <p:sldLayoutId id="2147484649" r:id="rId15"/>
    <p:sldLayoutId id="2147484652" r:id="rId16"/>
    <p:sldLayoutId id="2147484653"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 id="2147484671" r:id="rId26"/>
    <p:sldLayoutId id="2147484672" r:id="rId27"/>
    <p:sldLayoutId id="2147484673" r:id="rId28"/>
    <p:sldLayoutId id="2147484674" r:id="rId29"/>
    <p:sldLayoutId id="2147484675" r:id="rId30"/>
    <p:sldLayoutId id="2147484676" r:id="rId31"/>
    <p:sldLayoutId id="2147484677" r:id="rId32"/>
    <p:sldLayoutId id="2147484678" r:id="rId33"/>
    <p:sldLayoutId id="2147484679" r:id="rId34"/>
    <p:sldLayoutId id="2147484680" r:id="rId35"/>
    <p:sldLayoutId id="2147484681" r:id="rId36"/>
    <p:sldLayoutId id="2147484682" r:id="rId37"/>
    <p:sldLayoutId id="2147484683" r:id="rId38"/>
    <p:sldLayoutId id="2147484684" r:id="rId39"/>
    <p:sldLayoutId id="2147484685" r:id="rId40"/>
    <p:sldLayoutId id="2147484686" r:id="rId41"/>
    <p:sldLayoutId id="2147484687" r:id="rId42"/>
    <p:sldLayoutId id="2147484688" r:id="rId43"/>
    <p:sldLayoutId id="2147484689" r:id="rId44"/>
    <p:sldLayoutId id="2147484690" r:id="rId45"/>
    <p:sldLayoutId id="2147484691" r:id="rId46"/>
    <p:sldLayoutId id="2147484692" r:id="rId47"/>
    <p:sldLayoutId id="2147484693" r:id="rId48"/>
    <p:sldLayoutId id="2147484694" r:id="rId49"/>
    <p:sldLayoutId id="2147484695" r:id="rId50"/>
    <p:sldLayoutId id="2147484696" r:id="rId51"/>
    <p:sldLayoutId id="2147484697" r:id="rId52"/>
    <p:sldLayoutId id="2147484698" r:id="rId53"/>
    <p:sldLayoutId id="2147484774" r:id="rId54"/>
    <p:sldLayoutId id="2147484775" r:id="rId55"/>
    <p:sldLayoutId id="2147484777" r:id="rId56"/>
    <p:sldLayoutId id="2147484778" r:id="rId57"/>
    <p:sldLayoutId id="2147484807" r:id="rId58"/>
    <p:sldLayoutId id="2147484808"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44146523"/>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723070471"/>
      </p:ext>
    </p:extLst>
  </p:cSld>
  <p:clrMap bg1="dk1" tx1="lt1" bg2="dk2" tx2="lt2" accent1="accent1" accent2="accent2" accent3="accent3" accent4="accent4" accent5="accent5" accent6="accent6" hlink="hlink" folHlink="folHlink"/>
  <p:sldLayoutIdLst>
    <p:sldLayoutId id="2147484719" r:id="rId1"/>
    <p:sldLayoutId id="2147484720" r:id="rId2"/>
    <p:sldLayoutId id="2147484721" r:id="rId3"/>
    <p:sldLayoutId id="2147484722" r:id="rId4"/>
    <p:sldLayoutId id="2147484723" r:id="rId5"/>
    <p:sldLayoutId id="2147484724" r:id="rId6"/>
    <p:sldLayoutId id="2147484725" r:id="rId7"/>
    <p:sldLayoutId id="2147484726" r:id="rId8"/>
    <p:sldLayoutId id="2147484727" r:id="rId9"/>
    <p:sldLayoutId id="2147484728" r:id="rId10"/>
    <p:sldLayoutId id="2147484729" r:id="rId11"/>
    <p:sldLayoutId id="2147484730" r:id="rId12"/>
    <p:sldLayoutId id="2147484731" r:id="rId13"/>
    <p:sldLayoutId id="2147484732" r:id="rId14"/>
    <p:sldLayoutId id="2147484733" r:id="rId15"/>
    <p:sldLayoutId id="2147484734" r:id="rId16"/>
    <p:sldLayoutId id="2147484735" r:id="rId17"/>
    <p:sldLayoutId id="2147484736" r:id="rId18"/>
    <p:sldLayoutId id="2147484737" r:id="rId19"/>
    <p:sldLayoutId id="2147484738" r:id="rId20"/>
    <p:sldLayoutId id="2147484739" r:id="rId21"/>
    <p:sldLayoutId id="2147484740" r:id="rId22"/>
    <p:sldLayoutId id="2147484741" r:id="rId23"/>
    <p:sldLayoutId id="2147484742" r:id="rId24"/>
    <p:sldLayoutId id="2147484743" r:id="rId25"/>
    <p:sldLayoutId id="2147484744" r:id="rId26"/>
    <p:sldLayoutId id="2147484745" r:id="rId27"/>
    <p:sldLayoutId id="2147484746" r:id="rId28"/>
    <p:sldLayoutId id="2147484747" r:id="rId29"/>
    <p:sldLayoutId id="2147484748" r:id="rId30"/>
    <p:sldLayoutId id="2147484749" r:id="rId31"/>
    <p:sldLayoutId id="2147484750" r:id="rId32"/>
    <p:sldLayoutId id="2147484751" r:id="rId33"/>
    <p:sldLayoutId id="2147484752" r:id="rId34"/>
    <p:sldLayoutId id="2147484753" r:id="rId35"/>
    <p:sldLayoutId id="2147484754" r:id="rId36"/>
    <p:sldLayoutId id="2147484755" r:id="rId37"/>
    <p:sldLayoutId id="2147484756" r:id="rId38"/>
    <p:sldLayoutId id="2147484757" r:id="rId39"/>
    <p:sldLayoutId id="2147484758" r:id="rId40"/>
    <p:sldLayoutId id="2147484759" r:id="rId41"/>
    <p:sldLayoutId id="2147484760" r:id="rId42"/>
    <p:sldLayoutId id="2147484761" r:id="rId43"/>
    <p:sldLayoutId id="2147484762" r:id="rId44"/>
    <p:sldLayoutId id="2147484763" r:id="rId45"/>
    <p:sldLayoutId id="2147484764" r:id="rId46"/>
    <p:sldLayoutId id="2147484765" r:id="rId47"/>
    <p:sldLayoutId id="2147484766" r:id="rId48"/>
    <p:sldLayoutId id="2147484767" r:id="rId49"/>
    <p:sldLayoutId id="2147484768" r:id="rId50"/>
    <p:sldLayoutId id="2147484769" r:id="rId51"/>
    <p:sldLayoutId id="2147484770" r:id="rId52"/>
    <p:sldLayoutId id="2147484771" r:id="rId53"/>
    <p:sldLayoutId id="2147484772" r:id="rId54"/>
    <p:sldLayoutId id="2147484773"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9"/>
          <a:stretch>
            <a:fillRect/>
          </a:stretch>
        </p:blipFill>
        <p:spPr>
          <a:xfrm rot="5400000">
            <a:off x="9208748" y="2991034"/>
            <a:ext cx="6858623" cy="876557"/>
          </a:xfrm>
          <a:prstGeom prst="rect">
            <a:avLst/>
          </a:prstGeom>
        </p:spPr>
      </p:pic>
      <p:grpSp>
        <p:nvGrpSpPr>
          <p:cNvPr id="5" name="Group 4"/>
          <p:cNvGrpSpPr/>
          <p:nvPr userDrawn="1"/>
        </p:nvGrpSpPr>
        <p:grpSpPr>
          <a:xfrm>
            <a:off x="12366230" y="-217"/>
            <a:ext cx="940152" cy="5654619"/>
            <a:chOff x="12614198" y="-221"/>
            <a:chExt cx="959004" cy="5767187"/>
          </a:xfrm>
        </p:grpSpPr>
        <p:grpSp>
          <p:nvGrpSpPr>
            <p:cNvPr id="6" name="Group 5"/>
            <p:cNvGrpSpPr/>
            <p:nvPr userDrawn="1"/>
          </p:nvGrpSpPr>
          <p:grpSpPr>
            <a:xfrm>
              <a:off x="12614198" y="-221"/>
              <a:ext cx="959004" cy="5716010"/>
              <a:chOff x="12614198" y="-221"/>
              <a:chExt cx="959004" cy="5716010"/>
            </a:xfrm>
          </p:grpSpPr>
          <p:grpSp>
            <p:nvGrpSpPr>
              <p:cNvPr id="11" name="Group 10"/>
              <p:cNvGrpSpPr/>
              <p:nvPr userDrawn="1"/>
            </p:nvGrpSpPr>
            <p:grpSpPr>
              <a:xfrm rot="5400000">
                <a:off x="11576883" y="1040117"/>
                <a:ext cx="2708636" cy="634005"/>
                <a:chOff x="1581150" y="4543426"/>
                <a:chExt cx="2708636" cy="634005"/>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50 G:20 B:90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1775">
                            <a:schemeClr val="bg1"/>
                          </a:gs>
                          <a:gs pos="14000">
                            <a:schemeClr val="bg1"/>
                          </a:gs>
                        </a:gsLst>
                        <a:lin ang="5400000" scaled="0"/>
                      </a:gradFill>
                      <a:ea typeface="Segoe UI" pitchFamily="34" charset="0"/>
                      <a:cs typeface="Segoe UI" pitchFamily="34" charset="0"/>
                    </a:rPr>
                    <a:t>R:</a:t>
                  </a:r>
                  <a:r>
                    <a:rPr lang="en-US" sz="490" baseline="0">
                      <a:gradFill>
                        <a:gsLst>
                          <a:gs pos="1775">
                            <a:schemeClr val="bg1"/>
                          </a:gs>
                          <a:gs pos="14000">
                            <a:schemeClr val="bg1"/>
                          </a:gs>
                        </a:gsLst>
                        <a:lin ang="5400000" scaled="0"/>
                      </a:gradFill>
                      <a:ea typeface="Segoe UI" pitchFamily="34" charset="0"/>
                      <a:cs typeface="Segoe UI" pitchFamily="34" charset="0"/>
                    </a:rPr>
                    <a:t>0 G:32 B:80</a:t>
                  </a:r>
                  <a:endParaRPr lang="en-US" sz="490">
                    <a:gradFill>
                      <a:gsLst>
                        <a:gs pos="1775">
                          <a:schemeClr val="bg1"/>
                        </a:gs>
                        <a:gs pos="14000">
                          <a:schemeClr val="bg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180 G:0 B:158</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12" name="TextBox 11"/>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13" name="TextBox 12"/>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8" name="Rectangle 7"/>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a:gradFill>
                    <a:gsLst>
                      <a:gs pos="18584">
                        <a:srgbClr val="FFFFFF"/>
                      </a:gs>
                      <a:gs pos="52000">
                        <a:srgbClr val="FFFFFF"/>
                      </a:gs>
                    </a:gsLst>
                    <a:lin ang="5400000" scaled="0"/>
                  </a:gradFill>
                  <a:ea typeface="Segoe UI" pitchFamily="34" charset="0"/>
                  <a:cs typeface="Segoe UI" pitchFamily="34" charset="0"/>
                </a:rPr>
                <a:t>R:0</a:t>
              </a:r>
              <a:r>
                <a:rPr lang="en-US" sz="490" baseline="0">
                  <a:gradFill>
                    <a:gsLst>
                      <a:gs pos="18584">
                        <a:srgbClr val="FFFFFF"/>
                      </a:gs>
                      <a:gs pos="52000">
                        <a:srgbClr val="FFFFFF"/>
                      </a:gs>
                    </a:gsLst>
                    <a:lin ang="5400000" scaled="0"/>
                  </a:gradFill>
                  <a:ea typeface="Segoe UI" pitchFamily="34" charset="0"/>
                  <a:cs typeface="Segoe UI" pitchFamily="34" charset="0"/>
                </a:rPr>
                <a:t> G:24 B:143</a:t>
              </a:r>
              <a:endParaRPr lang="en-US" sz="490">
                <a:gradFill>
                  <a:gsLst>
                    <a:gs pos="18584">
                      <a:srgbClr val="FFFFFF"/>
                    </a:gs>
                    <a:gs pos="52000">
                      <a:srgbClr val="FFFFFF"/>
                    </a:gs>
                  </a:gsLst>
                  <a:lin ang="5400000" scaled="0"/>
                </a:gradFill>
                <a:ea typeface="Segoe UI" pitchFamily="34" charset="0"/>
                <a:cs typeface="Segoe UI" pitchFamily="34" charset="0"/>
              </a:endParaRPr>
            </a:p>
          </p:txBody>
        </p:sp>
        <p:sp>
          <p:nvSpPr>
            <p:cNvPr id="9" name="Rectangle 8"/>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 G:124 B:16</a:t>
              </a:r>
            </a:p>
          </p:txBody>
        </p:sp>
        <p:sp>
          <p:nvSpPr>
            <p:cNvPr id="10" name="Rectangle 9"/>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66272">
                        <a:srgbClr val="000000"/>
                      </a:gs>
                      <a:gs pos="44000">
                        <a:srgbClr val="000000"/>
                      </a:gs>
                    </a:gsLst>
                    <a:lin ang="5400000" scaled="1"/>
                  </a:gradFill>
                  <a:ea typeface="Segoe UI" pitchFamily="34" charset="0"/>
                  <a:cs typeface="Segoe UI" pitchFamily="34" charset="0"/>
                </a:rPr>
                <a:t>R:0</a:t>
              </a:r>
              <a:r>
                <a:rPr lang="en-US" sz="490" baseline="0">
                  <a:gradFill>
                    <a:gsLst>
                      <a:gs pos="66272">
                        <a:srgbClr val="000000"/>
                      </a:gs>
                      <a:gs pos="44000">
                        <a:srgbClr val="000000"/>
                      </a:gs>
                    </a:gsLst>
                    <a:lin ang="5400000" scaled="1"/>
                  </a:gradFill>
                  <a:ea typeface="Segoe UI" pitchFamily="34" charset="0"/>
                  <a:cs typeface="Segoe UI" pitchFamily="34" charset="0"/>
                </a:rPr>
                <a:t> G:188 B:242</a:t>
              </a:r>
              <a:endParaRPr lang="en-US" sz="490">
                <a:gradFill>
                  <a:gsLst>
                    <a:gs pos="66272">
                      <a:srgbClr val="000000"/>
                    </a:gs>
                    <a:gs pos="44000">
                      <a:srgbClr val="000000"/>
                    </a:gs>
                  </a:gsLst>
                  <a:lin ang="5400000" scaled="1"/>
                </a:gradFill>
                <a:ea typeface="Segoe UI" pitchFamily="34" charset="0"/>
                <a:cs typeface="Segoe UI" pitchFamily="34" charset="0"/>
              </a:endParaRPr>
            </a:p>
          </p:txBody>
        </p:sp>
      </p:grpSp>
      <p:sp>
        <p:nvSpPr>
          <p:cNvPr id="3" name="MSIPCMContentMarking" descr="{&quot;HashCode&quot;:231139426,&quot;Placement&quot;:&quot;Footer&quot;}">
            <a:extLst>
              <a:ext uri="{FF2B5EF4-FFF2-40B4-BE49-F238E27FC236}">
                <a16:creationId xmlns:a16="http://schemas.microsoft.com/office/drawing/2014/main" id="{5468F2F4-FC69-40BA-9086-AFFAEE5BCF96}"/>
              </a:ext>
            </a:extLst>
          </p:cNvPr>
          <p:cNvSpPr txBox="1"/>
          <p:nvPr userDrawn="1"/>
        </p:nvSpPr>
        <p:spPr>
          <a:xfrm>
            <a:off x="0" y="6661517"/>
            <a:ext cx="2082103" cy="135743"/>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solidFill>
                  <a:srgbClr val="000000"/>
                </a:solidFill>
                <a:latin typeface="Calibri" panose="020F0502020204030204" pitchFamily="34" charset="0"/>
              </a:rPr>
              <a:t>Classified as Microsoft Confidential</a:t>
            </a:r>
            <a:endParaRPr lang="en-US" sz="980" err="1">
              <a:solidFill>
                <a:srgbClr val="000000"/>
              </a:solidFill>
              <a:latin typeface="Calibri" panose="020F0502020204030204" pitchFamily="34" charset="0"/>
            </a:endParaRPr>
          </a:p>
        </p:txBody>
      </p:sp>
    </p:spTree>
    <p:extLst>
      <p:ext uri="{BB962C8B-B14F-4D97-AF65-F5344CB8AC3E}">
        <p14:creationId xmlns:p14="http://schemas.microsoft.com/office/powerpoint/2010/main" val="1183801114"/>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 id="2147484794" r:id="rId15"/>
    <p:sldLayoutId id="2147484795" r:id="rId16"/>
    <p:sldLayoutId id="2147484796" r:id="rId17"/>
    <p:sldLayoutId id="2147484797" r:id="rId18"/>
    <p:sldLayoutId id="2147484798" r:id="rId19"/>
    <p:sldLayoutId id="2147484799" r:id="rId20"/>
    <p:sldLayoutId id="2147484800" r:id="rId21"/>
    <p:sldLayoutId id="2147484801" r:id="rId22"/>
    <p:sldLayoutId id="2147484802" r:id="rId23"/>
    <p:sldLayoutId id="2147484803" r:id="rId24"/>
    <p:sldLayoutId id="2147484804" r:id="rId25"/>
    <p:sldLayoutId id="2147484805" r:id="rId26"/>
    <p:sldLayoutId id="2147484806" r:id="rId2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18" Type="http://schemas.openxmlformats.org/officeDocument/2006/relationships/image" Target="../media/image75.png"/><Relationship Id="rId3" Type="http://schemas.openxmlformats.org/officeDocument/2006/relationships/image" Target="../media/image60.jpeg"/><Relationship Id="rId21" Type="http://schemas.openxmlformats.org/officeDocument/2006/relationships/image" Target="../media/image78.svg"/><Relationship Id="rId7" Type="http://schemas.openxmlformats.org/officeDocument/2006/relationships/image" Target="../media/image64.svg"/><Relationship Id="rId12" Type="http://schemas.openxmlformats.org/officeDocument/2006/relationships/image" Target="../media/image69.png"/><Relationship Id="rId17" Type="http://schemas.openxmlformats.org/officeDocument/2006/relationships/image" Target="../media/image74.svg"/><Relationship Id="rId2" Type="http://schemas.openxmlformats.org/officeDocument/2006/relationships/notesSlide" Target="../notesSlides/notesSlide10.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svg"/><Relationship Id="rId5" Type="http://schemas.openxmlformats.org/officeDocument/2006/relationships/image" Target="../media/image62.svg"/><Relationship Id="rId15" Type="http://schemas.openxmlformats.org/officeDocument/2006/relationships/image" Target="../media/image72.svg"/><Relationship Id="rId10" Type="http://schemas.openxmlformats.org/officeDocument/2006/relationships/image" Target="../media/image67.png"/><Relationship Id="rId19" Type="http://schemas.openxmlformats.org/officeDocument/2006/relationships/image" Target="../media/image76.svg"/><Relationship Id="rId4" Type="http://schemas.openxmlformats.org/officeDocument/2006/relationships/image" Target="../media/image61.png"/><Relationship Id="rId9" Type="http://schemas.openxmlformats.org/officeDocument/2006/relationships/image" Target="../media/image66.svg"/><Relationship Id="rId14" Type="http://schemas.openxmlformats.org/officeDocument/2006/relationships/image" Target="../media/image71.png"/><Relationship Id="rId22"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24.png"/><Relationship Id="rId7" Type="http://schemas.openxmlformats.org/officeDocument/2006/relationships/image" Target="../media/image82.svg"/><Relationship Id="rId12"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81.png"/><Relationship Id="rId11" Type="http://schemas.openxmlformats.org/officeDocument/2006/relationships/image" Target="../media/image86.emf"/><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svg"/></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azure/synapse-analytics/data-explorer/data-explorer-compare"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57.xml"/><Relationship Id="rId4" Type="http://schemas.openxmlformats.org/officeDocument/2006/relationships/image" Target="../media/image92.svg"/></Relationships>
</file>

<file path=ppt/slides/_rels/slide1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4.xml"/><Relationship Id="rId1" Type="http://schemas.openxmlformats.org/officeDocument/2006/relationships/slideLayout" Target="../slideLayouts/slideLayout141.xml"/><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notesSlide" Target="../notesSlides/notesSlide15.xml"/><Relationship Id="rId7" Type="http://schemas.openxmlformats.org/officeDocument/2006/relationships/image" Target="../media/image91.png"/><Relationship Id="rId2" Type="http://schemas.openxmlformats.org/officeDocument/2006/relationships/slideLayout" Target="../slideLayouts/slideLayout141.xml"/><Relationship Id="rId1" Type="http://schemas.openxmlformats.org/officeDocument/2006/relationships/tags" Target="../tags/tag2.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 Id="rId9" Type="http://schemas.openxmlformats.org/officeDocument/2006/relationships/image" Target="../media/image9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2.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adx.ignite2022.launche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aka.ms/adx.free" TargetMode="Externa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52.xml"/><Relationship Id="rId5" Type="http://schemas.openxmlformats.org/officeDocument/2006/relationships/image" Target="../media/image50.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1.xml"/><Relationship Id="rId1" Type="http://schemas.openxmlformats.org/officeDocument/2006/relationships/slideLayout" Target="../slideLayouts/slideLayout36.xml"/><Relationship Id="rId5" Type="http://schemas.openxmlformats.org/officeDocument/2006/relationships/image" Target="../media/image104.png"/><Relationship Id="rId4" Type="http://schemas.openxmlformats.org/officeDocument/2006/relationships/hyperlink" Target="https://customers.microsoft.com/en-us/story/837528-taboola-entertainment-azure-en-united-stat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3.xml"/><Relationship Id="rId1" Type="http://schemas.openxmlformats.org/officeDocument/2006/relationships/slideLayout" Target="../slideLayouts/slideLayout53.xml"/><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109.jpe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6.xml"/><Relationship Id="rId1" Type="http://schemas.openxmlformats.org/officeDocument/2006/relationships/slideLayout" Target="../slideLayouts/slideLayout45.xml"/><Relationship Id="rId5" Type="http://schemas.openxmlformats.org/officeDocument/2006/relationships/hyperlink" Target="https://customers.microsoft.com/en-us/story/851838-dodo-pizza-consumer-goods-azure-en-russia" TargetMode="External"/><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7.xml"/><Relationship Id="rId1" Type="http://schemas.openxmlformats.org/officeDocument/2006/relationships/slideLayout" Target="../slideLayouts/slideLayout45.xml"/><Relationship Id="rId4" Type="http://schemas.openxmlformats.org/officeDocument/2006/relationships/image" Target="../media/image115.png"/></Relationships>
</file>

<file path=ppt/slides/_rels/slide3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8.xml"/><Relationship Id="rId1" Type="http://schemas.openxmlformats.org/officeDocument/2006/relationships/slideLayout" Target="../slideLayouts/slideLayout36.xml"/><Relationship Id="rId4" Type="http://schemas.openxmlformats.org/officeDocument/2006/relationships/image" Target="../media/image117.png"/></Relationships>
</file>

<file path=ppt/slides/_rels/slide3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9.xml"/><Relationship Id="rId1" Type="http://schemas.openxmlformats.org/officeDocument/2006/relationships/slideLayout" Target="../slideLayouts/slideLayout45.xml"/><Relationship Id="rId4" Type="http://schemas.openxmlformats.org/officeDocument/2006/relationships/image" Target="../media/image119.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adx.freepoc.request"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hyperlink" Target="https://techcommunity.microsoft.com/t5/azure-data-explorer-blog/azure-data-explorer-offers-on-amd-skus/ba-p/3033197" TargetMode="External"/><Relationship Id="rId4" Type="http://schemas.openxmlformats.org/officeDocument/2006/relationships/hyperlink" Target="https://microsoft.sharepoint.com/teams/Azure-Analytics-and-AI-Accelerate-Program#program-highlight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Azure/azure-kusto-microhack" TargetMode="External"/><Relationship Id="rId13" Type="http://schemas.openxmlformats.org/officeDocument/2006/relationships/hyperlink" Target="https://forms.office.com/Pages/ResponsePage.aspx?id=v4j5cvGGr0GRqy180BHbRxuY_Lijh2ZIr-al32TawxVUQTlWVDVDUjkyUEJRSVA3WTZKRlVCNFpBTS4u" TargetMode="External"/><Relationship Id="rId3" Type="http://schemas.openxmlformats.org/officeDocument/2006/relationships/image" Target="../media/image120.png"/><Relationship Id="rId7" Type="http://schemas.openxmlformats.org/officeDocument/2006/relationships/hyperlink" Target="https://github.com/Azure/ADX-in-a-Day" TargetMode="External"/><Relationship Id="rId12" Type="http://schemas.openxmlformats.org/officeDocument/2006/relationships/hyperlink" Target="https://www.pluralsight.com/partners/microsoft/azure-data-explorer"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s://detective.kusto.io/" TargetMode="External"/><Relationship Id="rId11" Type="http://schemas.openxmlformats.org/officeDocument/2006/relationships/hyperlink" Target="https://learn.microsoft.com/en-us/training/paths/data-analysis-data-explorer-kusto-query-language/" TargetMode="External"/><Relationship Id="rId5" Type="http://schemas.openxmlformats.org/officeDocument/2006/relationships/image" Target="../media/image122.png"/><Relationship Id="rId10" Type="http://schemas.openxmlformats.org/officeDocument/2006/relationships/image" Target="../media/image124.png"/><Relationship Id="rId4" Type="http://schemas.openxmlformats.org/officeDocument/2006/relationships/image" Target="../media/image121.png"/><Relationship Id="rId9" Type="http://schemas.openxmlformats.org/officeDocument/2006/relationships/image" Target="../media/image123.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8" Type="http://schemas.openxmlformats.org/officeDocument/2006/relationships/hyperlink" Target="https://aka.ms/adx.blog.101" TargetMode="External"/><Relationship Id="rId13" Type="http://schemas.openxmlformats.org/officeDocument/2006/relationships/hyperlink" Target="Tech%20Community%20Blog:%20https:/aka.ms/adx.blog" TargetMode="External"/><Relationship Id="rId18" Type="http://schemas.openxmlformats.org/officeDocument/2006/relationships/hyperlink" Target="https://aka.ms/adx.pluralsight.azure-data-exploring" TargetMode="External"/><Relationship Id="rId26" Type="http://schemas.openxmlformats.org/officeDocument/2006/relationships/image" Target="../media/image20.png"/><Relationship Id="rId3" Type="http://schemas.openxmlformats.org/officeDocument/2006/relationships/hyperlink" Target="https://aka.ms/adx.pp" TargetMode="External"/><Relationship Id="rId21" Type="http://schemas.openxmlformats.org/officeDocument/2006/relationships/hyperlink" Target="https://aka.ms/adx.pluralsight.advanced-kql" TargetMode="External"/><Relationship Id="rId7" Type="http://schemas.openxmlformats.org/officeDocument/2006/relationships/hyperlink" Target="https://aka.ms/adx.techwhitepaper" TargetMode="External"/><Relationship Id="rId12" Type="http://schemas.openxmlformats.org/officeDocument/2006/relationships/hyperlink" Target="http://aka.ms/adx.techcommunity" TargetMode="External"/><Relationship Id="rId17" Type="http://schemas.openxmlformats.org/officeDocument/2006/relationships/hyperlink" Target="https://aka.ms/adx.pluralsight.kql-from-scratch" TargetMode="External"/><Relationship Id="rId25" Type="http://schemas.openxmlformats.org/officeDocument/2006/relationships/hyperlink" Target="http://aka.ms/adx.try" TargetMode="External"/><Relationship Id="rId2" Type="http://schemas.openxmlformats.org/officeDocument/2006/relationships/notesSlide" Target="../notesSlides/notesSlide32.xml"/><Relationship Id="rId16" Type="http://schemas.openxmlformats.org/officeDocument/2006/relationships/hyperlink" Target="https://aka.ms/adx.pluralsight" TargetMode="External"/><Relationship Id="rId20" Type="http://schemas.openxmlformats.org/officeDocument/2006/relationships/hyperlink" Target="https://aka.ms/adx.pluralsight.how-to-start-with-adx.blog" TargetMode="External"/><Relationship Id="rId1" Type="http://schemas.openxmlformats.org/officeDocument/2006/relationships/slideLayout" Target="../slideLayouts/slideLayout12.xml"/><Relationship Id="rId6" Type="http://schemas.openxmlformats.org/officeDocument/2006/relationships/hyperlink" Target="https://aka.ms/adx.cost.old" TargetMode="External"/><Relationship Id="rId11" Type="http://schemas.openxmlformats.org/officeDocument/2006/relationships/hyperlink" Target="https://aka.ms/adx.sof" TargetMode="External"/><Relationship Id="rId24" Type="http://schemas.openxmlformats.org/officeDocument/2006/relationships/hyperlink" Target="https://aka.ms/adx.lab" TargetMode="External"/><Relationship Id="rId5" Type="http://schemas.openxmlformats.org/officeDocument/2006/relationships/hyperlink" Target="https://aka.ms/adx.cost" TargetMode="External"/><Relationship Id="rId15" Type="http://schemas.openxmlformats.org/officeDocument/2006/relationships/hyperlink" Target="https://aka.ms/learn.adx" TargetMode="External"/><Relationship Id="rId23" Type="http://schemas.openxmlformats.org/officeDocument/2006/relationships/hyperlink" Target="https://aka.ms/kustofree" TargetMode="External"/><Relationship Id="rId10" Type="http://schemas.openxmlformats.org/officeDocument/2006/relationships/hyperlink" Target="https://aka.ms/adx.twitter" TargetMode="External"/><Relationship Id="rId19" Type="http://schemas.openxmlformats.org/officeDocument/2006/relationships/hyperlink" Target="https://aka.ms/adx.pluralsight.how-to-start-with-adx" TargetMode="External"/><Relationship Id="rId4" Type="http://schemas.openxmlformats.org/officeDocument/2006/relationships/hyperlink" Target="https://aka.ms/adx.docs" TargetMode="External"/><Relationship Id="rId9" Type="http://schemas.openxmlformats.org/officeDocument/2006/relationships/hyperlink" Target="https://aka.ms/adx.architectures" TargetMode="External"/><Relationship Id="rId14" Type="http://schemas.openxmlformats.org/officeDocument/2006/relationships/hyperlink" Target="https://aka.ms/learn.kql" TargetMode="External"/><Relationship Id="rId22" Type="http://schemas.openxmlformats.org/officeDocument/2006/relationships/hyperlink" Target="https://aka.ms/adx.pluralsight.advanced-kql.blog"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mailto:urib@microsoft.com"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38.png"/><Relationship Id="rId3" Type="http://schemas.openxmlformats.org/officeDocument/2006/relationships/image" Target="../media/image125.jpeg"/><Relationship Id="rId7" Type="http://schemas.openxmlformats.org/officeDocument/2006/relationships/image" Target="../media/image129.svg"/><Relationship Id="rId12" Type="http://schemas.openxmlformats.org/officeDocument/2006/relationships/image" Target="../media/image134.png"/><Relationship Id="rId17" Type="http://schemas.openxmlformats.org/officeDocument/2006/relationships/image" Target="../media/image74.svg"/><Relationship Id="rId2" Type="http://schemas.openxmlformats.org/officeDocument/2006/relationships/notesSlide" Target="../notesSlides/notesSlide34.xml"/><Relationship Id="rId16"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128.png"/><Relationship Id="rId11" Type="http://schemas.openxmlformats.org/officeDocument/2006/relationships/image" Target="../media/image133.svg"/><Relationship Id="rId5" Type="http://schemas.openxmlformats.org/officeDocument/2006/relationships/image" Target="../media/image127.svg"/><Relationship Id="rId15" Type="http://schemas.openxmlformats.org/officeDocument/2006/relationships/image" Target="../media/image137.svg"/><Relationship Id="rId10" Type="http://schemas.openxmlformats.org/officeDocument/2006/relationships/image" Target="../media/image132.png"/><Relationship Id="rId19" Type="http://schemas.openxmlformats.org/officeDocument/2006/relationships/image" Target="../media/image139.svg"/><Relationship Id="rId4" Type="http://schemas.openxmlformats.org/officeDocument/2006/relationships/image" Target="../media/image126.png"/><Relationship Id="rId9" Type="http://schemas.openxmlformats.org/officeDocument/2006/relationships/image" Target="../media/image131.svg"/><Relationship Id="rId14" Type="http://schemas.openxmlformats.org/officeDocument/2006/relationships/image" Target="../media/image136.png"/></Relationships>
</file>

<file path=ppt/slides/_rels/slide44.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49.png"/><Relationship Id="rId18" Type="http://schemas.openxmlformats.org/officeDocument/2006/relationships/image" Target="../media/image152.png"/><Relationship Id="rId3" Type="http://schemas.openxmlformats.org/officeDocument/2006/relationships/image" Target="../media/image54.png"/><Relationship Id="rId21" Type="http://schemas.openxmlformats.org/officeDocument/2006/relationships/image" Target="../media/image154.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1.png"/><Relationship Id="rId2" Type="http://schemas.openxmlformats.org/officeDocument/2006/relationships/notesSlide" Target="../notesSlides/notesSlide35.xml"/><Relationship Id="rId16" Type="http://schemas.openxmlformats.org/officeDocument/2006/relationships/image" Target="../media/image102.png"/><Relationship Id="rId20" Type="http://schemas.openxmlformats.org/officeDocument/2006/relationships/image" Target="../media/image153.png"/><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hyperlink" Target="https://aka.ms/adx.kustomers" TargetMode="External"/><Relationship Id="rId5" Type="http://schemas.openxmlformats.org/officeDocument/2006/relationships/image" Target="../media/image141.png"/><Relationship Id="rId15" Type="http://schemas.openxmlformats.org/officeDocument/2006/relationships/image" Target="../media/image150.png"/><Relationship Id="rId23" Type="http://schemas.openxmlformats.org/officeDocument/2006/relationships/image" Target="../media/image20.png"/><Relationship Id="rId10" Type="http://schemas.openxmlformats.org/officeDocument/2006/relationships/image" Target="../media/image146.png"/><Relationship Id="rId19" Type="http://schemas.openxmlformats.org/officeDocument/2006/relationships/image" Target="../media/image55.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49.png"/><Relationship Id="rId22" Type="http://schemas.openxmlformats.org/officeDocument/2006/relationships/image" Target="../media/image1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36.xml"/><Relationship Id="rId1" Type="http://schemas.openxmlformats.org/officeDocument/2006/relationships/slideLayout" Target="../slideLayouts/slideLayout52.xml"/><Relationship Id="rId6" Type="http://schemas.openxmlformats.org/officeDocument/2006/relationships/image" Target="../media/image159.svg"/><Relationship Id="rId11" Type="http://schemas.openxmlformats.org/officeDocument/2006/relationships/image" Target="../media/image163.png"/><Relationship Id="rId5" Type="http://schemas.openxmlformats.org/officeDocument/2006/relationships/image" Target="../media/image158.png"/><Relationship Id="rId10" Type="http://schemas.openxmlformats.org/officeDocument/2006/relationships/image" Target="../media/image162.svg"/><Relationship Id="rId4" Type="http://schemas.openxmlformats.org/officeDocument/2006/relationships/image" Target="../media/image157.svg"/><Relationship Id="rId9" Type="http://schemas.openxmlformats.org/officeDocument/2006/relationships/image" Target="../media/image91.png"/></Relationships>
</file>

<file path=ppt/slides/_rels/slide47.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37.xml"/><Relationship Id="rId1" Type="http://schemas.openxmlformats.org/officeDocument/2006/relationships/slideLayout" Target="../slideLayouts/slideLayout52.xml"/><Relationship Id="rId6" Type="http://schemas.openxmlformats.org/officeDocument/2006/relationships/image" Target="../media/image159.svg"/><Relationship Id="rId11" Type="http://schemas.openxmlformats.org/officeDocument/2006/relationships/image" Target="../media/image163.png"/><Relationship Id="rId5" Type="http://schemas.openxmlformats.org/officeDocument/2006/relationships/image" Target="../media/image158.png"/><Relationship Id="rId10" Type="http://schemas.openxmlformats.org/officeDocument/2006/relationships/image" Target="../media/image162.svg"/><Relationship Id="rId4" Type="http://schemas.openxmlformats.org/officeDocument/2006/relationships/image" Target="../media/image157.svg"/><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52.xml"/><Relationship Id="rId5" Type="http://schemas.openxmlformats.org/officeDocument/2006/relationships/image" Target="../media/image166.png"/><Relationship Id="rId4" Type="http://schemas.openxmlformats.org/officeDocument/2006/relationships/image" Target="../media/image165.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52.xml"/><Relationship Id="rId6" Type="http://schemas.openxmlformats.org/officeDocument/2006/relationships/image" Target="../media/image20.png"/><Relationship Id="rId5" Type="http://schemas.openxmlformats.org/officeDocument/2006/relationships/image" Target="../media/image170.png"/><Relationship Id="rId4" Type="http://schemas.openxmlformats.org/officeDocument/2006/relationships/image" Target="../media/image169.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hyperlink" Target="http://aka.ms/adx.cost" TargetMode="External"/><Relationship Id="rId7" Type="http://schemas.openxmlformats.org/officeDocument/2006/relationships/image" Target="../media/image173.png"/><Relationship Id="rId2" Type="http://schemas.openxmlformats.org/officeDocument/2006/relationships/notesSlide" Target="../notesSlides/notesSlide41.xml"/><Relationship Id="rId1" Type="http://schemas.openxmlformats.org/officeDocument/2006/relationships/slideLayout" Target="../slideLayouts/slideLayout52.xml"/><Relationship Id="rId6" Type="http://schemas.openxmlformats.org/officeDocument/2006/relationships/image" Target="../media/image172.png"/><Relationship Id="rId5" Type="http://schemas.openxmlformats.org/officeDocument/2006/relationships/image" Target="../media/image20.png"/><Relationship Id="rId10" Type="http://schemas.openxmlformats.org/officeDocument/2006/relationships/image" Target="../media/image176.png"/><Relationship Id="rId4" Type="http://schemas.openxmlformats.org/officeDocument/2006/relationships/image" Target="../media/image171.png"/><Relationship Id="rId9" Type="http://schemas.openxmlformats.org/officeDocument/2006/relationships/image" Target="../media/image175.png"/></Relationships>
</file>

<file path=ppt/slides/_rels/slide5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42.xml"/><Relationship Id="rId1" Type="http://schemas.openxmlformats.org/officeDocument/2006/relationships/slideLayout" Target="../slideLayouts/slideLayout5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8.png"/><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3.xml"/><Relationship Id="rId1" Type="http://schemas.openxmlformats.org/officeDocument/2006/relationships/slideLayout" Target="../slideLayouts/slideLayout45.xml"/><Relationship Id="rId5" Type="http://schemas.openxmlformats.org/officeDocument/2006/relationships/image" Target="../media/image180.png"/><Relationship Id="rId4" Type="http://schemas.openxmlformats.org/officeDocument/2006/relationships/hyperlink" Target="https://www.linkedin.com/pulse/digital-transformation-satya-nadell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4.xml"/><Relationship Id="rId1" Type="http://schemas.openxmlformats.org/officeDocument/2006/relationships/slideLayout" Target="../slideLayouts/slideLayout52.xml"/><Relationship Id="rId6" Type="http://schemas.openxmlformats.org/officeDocument/2006/relationships/image" Target="../media/image20.png"/><Relationship Id="rId5" Type="http://schemas.openxmlformats.org/officeDocument/2006/relationships/image" Target="../media/image183.png"/><Relationship Id="rId4" Type="http://schemas.openxmlformats.org/officeDocument/2006/relationships/image" Target="../media/image182.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131.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20.png"/><Relationship Id="rId4" Type="http://schemas.openxmlformats.org/officeDocument/2006/relationships/diagramLayout" Target="../diagrams/layout2.xml"/><Relationship Id="rId9" Type="http://schemas.openxmlformats.org/officeDocument/2006/relationships/image" Target="../media/image184.svg"/></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46.xml"/><Relationship Id="rId5" Type="http://schemas.openxmlformats.org/officeDocument/2006/relationships/image" Target="../media/image20.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5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jpeg"/><Relationship Id="rId26" Type="http://schemas.openxmlformats.org/officeDocument/2006/relationships/image" Target="../media/image49.png"/><Relationship Id="rId21" Type="http://schemas.openxmlformats.org/officeDocument/2006/relationships/image" Target="../media/image45.svg"/><Relationship Id="rId34" Type="http://schemas.openxmlformats.org/officeDocument/2006/relationships/image" Target="../media/image56.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8.png"/><Relationship Id="rId33"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40.jpeg"/><Relationship Id="rId20" Type="http://schemas.openxmlformats.org/officeDocument/2006/relationships/image" Target="../media/image44.png"/><Relationship Id="rId29" Type="http://schemas.openxmlformats.org/officeDocument/2006/relationships/image" Target="../media/image52.png"/><Relationship Id="rId1" Type="http://schemas.openxmlformats.org/officeDocument/2006/relationships/slideLayout" Target="../slideLayouts/slideLayout5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hyperlink" Target="https://twitter.com/search?q=PoweredByADX" TargetMode="External"/><Relationship Id="rId32" Type="http://schemas.openxmlformats.org/officeDocument/2006/relationships/image" Target="../media/image54.png"/><Relationship Id="rId37" Type="http://schemas.openxmlformats.org/officeDocument/2006/relationships/image" Target="../media/image59.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jpeg"/><Relationship Id="rId28" Type="http://schemas.openxmlformats.org/officeDocument/2006/relationships/image" Target="../media/image51.emf"/><Relationship Id="rId36" Type="http://schemas.openxmlformats.org/officeDocument/2006/relationships/image" Target="../media/image58.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7.png"/><Relationship Id="rId8" Type="http://schemas.openxmlformats.org/officeDocument/2006/relationships/image" Target="../media/image32.png"/><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4709D1-963E-41A6-B9B0-091F260743D8}"/>
              </a:ext>
            </a:extLst>
          </p:cNvPr>
          <p:cNvSpPr>
            <a:spLocks noGrp="1"/>
          </p:cNvSpPr>
          <p:nvPr>
            <p:ph type="title"/>
          </p:nvPr>
        </p:nvSpPr>
        <p:spPr>
          <a:xfrm>
            <a:off x="588263" y="2425541"/>
            <a:ext cx="5555053" cy="1107996"/>
          </a:xfrm>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Data Explorer</a:t>
            </a:r>
            <a:b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Overview</a:t>
            </a:r>
            <a:endParaRPr lang="en-US" dirty="0"/>
          </a:p>
        </p:txBody>
      </p:sp>
      <p:sp>
        <p:nvSpPr>
          <p:cNvPr id="5" name="Text Placeholder 4">
            <a:extLst>
              <a:ext uri="{FF2B5EF4-FFF2-40B4-BE49-F238E27FC236}">
                <a16:creationId xmlns:a16="http://schemas.microsoft.com/office/drawing/2014/main" id="{D68EAF1D-0187-42F2-AF31-D52769485D66}"/>
              </a:ext>
            </a:extLst>
          </p:cNvPr>
          <p:cNvSpPr>
            <a:spLocks noGrp="1"/>
          </p:cNvSpPr>
          <p:nvPr>
            <p:ph type="body" sz="quarter" idx="13"/>
          </p:nvPr>
        </p:nvSpPr>
        <p:spPr/>
        <p:txBody>
          <a:bodyPr vert="horz" wrap="square" lIns="0" tIns="0" rIns="0" bIns="0" rtlCol="0" anchor="t">
            <a:spAutoFit/>
          </a:bodyPr>
          <a:lstStyle/>
          <a:p>
            <a:r>
              <a:rPr lang="en-US" dirty="0">
                <a:latin typeface="Segoe UI"/>
                <a:cs typeface="Segoe UI"/>
              </a:rPr>
              <a:t>February 6</a:t>
            </a:r>
            <a:r>
              <a:rPr lang="en-US" baseline="30000" dirty="0">
                <a:latin typeface="Segoe UI"/>
                <a:cs typeface="Segoe UI"/>
              </a:rPr>
              <a:t>th</a:t>
            </a:r>
            <a:r>
              <a:rPr lang="en-US" dirty="0">
                <a:latin typeface="Segoe UI"/>
                <a:cs typeface="Segoe UI"/>
              </a:rPr>
              <a:t>, 2023</a:t>
            </a:r>
          </a:p>
        </p:txBody>
      </p:sp>
      <p:pic>
        <p:nvPicPr>
          <p:cNvPr id="33" name="Picture 32" descr="Icon&#10;&#10;Description automatically generated">
            <a:extLst>
              <a:ext uri="{FF2B5EF4-FFF2-40B4-BE49-F238E27FC236}">
                <a16:creationId xmlns:a16="http://schemas.microsoft.com/office/drawing/2014/main" id="{A7DA4A4E-A089-4412-8957-1EBA30DDAF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75" name="Oval 74">
            <a:extLst>
              <a:ext uri="{FF2B5EF4-FFF2-40B4-BE49-F238E27FC236}">
                <a16:creationId xmlns:a16="http://schemas.microsoft.com/office/drawing/2014/main" id="{FAA0CE71-109A-4F24-9C72-46856EF1F57A}"/>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0CD41F9B-590D-48D8-A7EB-8D65CE310EF8}"/>
              </a:ext>
            </a:extLst>
          </p:cNvPr>
          <p:cNvGrpSpPr/>
          <p:nvPr/>
        </p:nvGrpSpPr>
        <p:grpSpPr>
          <a:xfrm flipH="1">
            <a:off x="6096000" y="3073230"/>
            <a:ext cx="994680" cy="994680"/>
            <a:chOff x="3499224" y="2029745"/>
            <a:chExt cx="2286000" cy="2286000"/>
          </a:xfrm>
        </p:grpSpPr>
        <p:sp>
          <p:nvSpPr>
            <p:cNvPr id="12" name="Oval 11">
              <a:extLst>
                <a:ext uri="{FF2B5EF4-FFF2-40B4-BE49-F238E27FC236}">
                  <a16:creationId xmlns:a16="http://schemas.microsoft.com/office/drawing/2014/main" id="{5721C6AE-CFC1-4B04-B692-B592D83A7D1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3" name="Group 15">
              <a:extLst>
                <a:ext uri="{FF2B5EF4-FFF2-40B4-BE49-F238E27FC236}">
                  <a16:creationId xmlns:a16="http://schemas.microsoft.com/office/drawing/2014/main" id="{8DC34E55-44E1-4514-A531-92EA83E8D4D4}"/>
                </a:ext>
              </a:extLst>
            </p:cNvPr>
            <p:cNvGrpSpPr>
              <a:grpSpLocks noChangeAspect="1"/>
            </p:cNvGrpSpPr>
            <p:nvPr/>
          </p:nvGrpSpPr>
          <p:grpSpPr bwMode="auto">
            <a:xfrm>
              <a:off x="4269162" y="2761583"/>
              <a:ext cx="746125" cy="822325"/>
              <a:chOff x="4318" y="5451"/>
              <a:chExt cx="470" cy="518"/>
            </a:xfrm>
          </p:grpSpPr>
          <p:sp>
            <p:nvSpPr>
              <p:cNvPr id="14" name="AutoShape 14">
                <a:extLst>
                  <a:ext uri="{FF2B5EF4-FFF2-40B4-BE49-F238E27FC236}">
                    <a16:creationId xmlns:a16="http://schemas.microsoft.com/office/drawing/2014/main" id="{6E03C09A-16D9-4933-9BAA-FCA874D7DC7B}"/>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6E8DD9C-3BF6-427D-8B40-591076D55B68}"/>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85F9C48E-A94B-4FCA-A25B-70879CAB36A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1B0E16A9-EC9A-47EE-A936-1E6382E2AE34}"/>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CBDE5EB1-A267-4769-9C45-3D384420628C}"/>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30F91084-EB6D-4139-80EC-769BFDEEB2F1}"/>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A2F789B5-0C53-43A7-9729-76942215E9B8}"/>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4D9643E7-71F6-41AA-9487-B26651B41F39}"/>
              </a:ext>
            </a:extLst>
          </p:cNvPr>
          <p:cNvGrpSpPr/>
          <p:nvPr/>
        </p:nvGrpSpPr>
        <p:grpSpPr>
          <a:xfrm flipH="1">
            <a:off x="9973574" y="3073230"/>
            <a:ext cx="994680" cy="994680"/>
            <a:chOff x="6409760" y="2029745"/>
            <a:chExt cx="2286000" cy="2286000"/>
          </a:xfrm>
        </p:grpSpPr>
        <p:sp>
          <p:nvSpPr>
            <p:cNvPr id="21" name="Oval 20">
              <a:extLst>
                <a:ext uri="{FF2B5EF4-FFF2-40B4-BE49-F238E27FC236}">
                  <a16:creationId xmlns:a16="http://schemas.microsoft.com/office/drawing/2014/main" id="{A39D7770-CC80-4C75-9211-FE34EF403F54}"/>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2" name="Group 24">
              <a:extLst>
                <a:ext uri="{FF2B5EF4-FFF2-40B4-BE49-F238E27FC236}">
                  <a16:creationId xmlns:a16="http://schemas.microsoft.com/office/drawing/2014/main" id="{4FB1261D-02FF-4C33-9F0D-43A1865AA259}"/>
                </a:ext>
              </a:extLst>
            </p:cNvPr>
            <p:cNvGrpSpPr>
              <a:grpSpLocks noChangeAspect="1"/>
            </p:cNvGrpSpPr>
            <p:nvPr/>
          </p:nvGrpSpPr>
          <p:grpSpPr bwMode="auto">
            <a:xfrm>
              <a:off x="7140804" y="2990977"/>
              <a:ext cx="823913" cy="363537"/>
              <a:chOff x="4918" y="5515"/>
              <a:chExt cx="519" cy="229"/>
            </a:xfrm>
          </p:grpSpPr>
          <p:sp>
            <p:nvSpPr>
              <p:cNvPr id="23" name="AutoShape 23">
                <a:extLst>
                  <a:ext uri="{FF2B5EF4-FFF2-40B4-BE49-F238E27FC236}">
                    <a16:creationId xmlns:a16="http://schemas.microsoft.com/office/drawing/2014/main" id="{7FEF7C3E-1EFE-41E3-BBEE-17833222BE70}"/>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5">
                <a:extLst>
                  <a:ext uri="{FF2B5EF4-FFF2-40B4-BE49-F238E27FC236}">
                    <a16:creationId xmlns:a16="http://schemas.microsoft.com/office/drawing/2014/main" id="{5951C59D-13C2-4646-A79F-A810A6D25956}"/>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6">
                <a:extLst>
                  <a:ext uri="{FF2B5EF4-FFF2-40B4-BE49-F238E27FC236}">
                    <a16:creationId xmlns:a16="http://schemas.microsoft.com/office/drawing/2014/main" id="{D9F7C4EA-D9EA-4755-B585-AEF321A53100}"/>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7">
                <a:extLst>
                  <a:ext uri="{FF2B5EF4-FFF2-40B4-BE49-F238E27FC236}">
                    <a16:creationId xmlns:a16="http://schemas.microsoft.com/office/drawing/2014/main" id="{AAA8BFB5-9BD5-4098-9357-2C70E738B9C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8">
                <a:extLst>
                  <a:ext uri="{FF2B5EF4-FFF2-40B4-BE49-F238E27FC236}">
                    <a16:creationId xmlns:a16="http://schemas.microsoft.com/office/drawing/2014/main" id="{656B0340-88BD-47E5-8B9C-D9FDE5FC1E73}"/>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9">
                <a:extLst>
                  <a:ext uri="{FF2B5EF4-FFF2-40B4-BE49-F238E27FC236}">
                    <a16:creationId xmlns:a16="http://schemas.microsoft.com/office/drawing/2014/main" id="{B7E85312-6BA0-4D57-82DC-4478FFDA9A52}"/>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30">
                <a:extLst>
                  <a:ext uri="{FF2B5EF4-FFF2-40B4-BE49-F238E27FC236}">
                    <a16:creationId xmlns:a16="http://schemas.microsoft.com/office/drawing/2014/main" id="{473CF1D9-3502-4709-85AC-F0A246EC4913}"/>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1">
                <a:extLst>
                  <a:ext uri="{FF2B5EF4-FFF2-40B4-BE49-F238E27FC236}">
                    <a16:creationId xmlns:a16="http://schemas.microsoft.com/office/drawing/2014/main" id="{A7EC327D-D007-4F57-BB5D-44CABB0CAFEE}"/>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2A8D96A4-D05B-4BAF-9696-B5053FB690BB}"/>
              </a:ext>
            </a:extLst>
          </p:cNvPr>
          <p:cNvGrpSpPr/>
          <p:nvPr/>
        </p:nvGrpSpPr>
        <p:grpSpPr>
          <a:xfrm flipH="1">
            <a:off x="8060041" y="4993969"/>
            <a:ext cx="994680" cy="994680"/>
            <a:chOff x="9334046" y="2029745"/>
            <a:chExt cx="2286000" cy="2286000"/>
          </a:xfrm>
        </p:grpSpPr>
        <p:sp>
          <p:nvSpPr>
            <p:cNvPr id="31" name="Oval 30">
              <a:extLst>
                <a:ext uri="{FF2B5EF4-FFF2-40B4-BE49-F238E27FC236}">
                  <a16:creationId xmlns:a16="http://schemas.microsoft.com/office/drawing/2014/main" id="{A2F447B9-2203-46F1-A14B-42D416B123D9}"/>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2" name="Graphic 31">
              <a:extLst>
                <a:ext uri="{FF2B5EF4-FFF2-40B4-BE49-F238E27FC236}">
                  <a16:creationId xmlns:a16="http://schemas.microsoft.com/office/drawing/2014/main" id="{0E6AF132-68A4-4024-B7CB-5580BC9CD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grpSp>
        <p:nvGrpSpPr>
          <p:cNvPr id="71" name="Group 70">
            <a:extLst>
              <a:ext uri="{FF2B5EF4-FFF2-40B4-BE49-F238E27FC236}">
                <a16:creationId xmlns:a16="http://schemas.microsoft.com/office/drawing/2014/main" id="{0E82D0F2-CD1F-48E0-8950-C0D197830D69}"/>
              </a:ext>
            </a:extLst>
          </p:cNvPr>
          <p:cNvGrpSpPr/>
          <p:nvPr/>
        </p:nvGrpSpPr>
        <p:grpSpPr>
          <a:xfrm flipH="1">
            <a:off x="8060041" y="1109190"/>
            <a:ext cx="994680" cy="994680"/>
            <a:chOff x="588688" y="2029745"/>
            <a:chExt cx="2286000" cy="2286000"/>
          </a:xfrm>
        </p:grpSpPr>
        <p:sp>
          <p:nvSpPr>
            <p:cNvPr id="11" name="Oval 10">
              <a:extLst>
                <a:ext uri="{FF2B5EF4-FFF2-40B4-BE49-F238E27FC236}">
                  <a16:creationId xmlns:a16="http://schemas.microsoft.com/office/drawing/2014/main" id="{27E6BFB6-B52E-48B5-B433-6BAC9DCAEA89}"/>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4" name="Group 252">
              <a:extLst>
                <a:ext uri="{FF2B5EF4-FFF2-40B4-BE49-F238E27FC236}">
                  <a16:creationId xmlns:a16="http://schemas.microsoft.com/office/drawing/2014/main" id="{B5FE9245-0CDB-46D9-A92E-19F6B11F9498}"/>
                </a:ext>
              </a:extLst>
            </p:cNvPr>
            <p:cNvGrpSpPr>
              <a:grpSpLocks noChangeAspect="1"/>
            </p:cNvGrpSpPr>
            <p:nvPr/>
          </p:nvGrpSpPr>
          <p:grpSpPr bwMode="auto">
            <a:xfrm>
              <a:off x="1297622" y="2738679"/>
              <a:ext cx="868132" cy="868132"/>
              <a:chOff x="410" y="2777"/>
              <a:chExt cx="312" cy="312"/>
            </a:xfrm>
          </p:grpSpPr>
          <p:sp>
            <p:nvSpPr>
              <p:cNvPr id="35" name="Oval 253">
                <a:extLst>
                  <a:ext uri="{FF2B5EF4-FFF2-40B4-BE49-F238E27FC236}">
                    <a16:creationId xmlns:a16="http://schemas.microsoft.com/office/drawing/2014/main" id="{749C77D6-29EC-4F19-B16E-942C89745FB5}"/>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6" name="Oval 254">
                <a:extLst>
                  <a:ext uri="{FF2B5EF4-FFF2-40B4-BE49-F238E27FC236}">
                    <a16:creationId xmlns:a16="http://schemas.microsoft.com/office/drawing/2014/main" id="{8921441C-3FF6-4619-BAB9-B2AAF8922F9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7" name="Oval 255">
                <a:extLst>
                  <a:ext uri="{FF2B5EF4-FFF2-40B4-BE49-F238E27FC236}">
                    <a16:creationId xmlns:a16="http://schemas.microsoft.com/office/drawing/2014/main" id="{EAEDE0F4-446D-4976-B506-BFA30A1984AE}"/>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8" name="Oval 256">
                <a:extLst>
                  <a:ext uri="{FF2B5EF4-FFF2-40B4-BE49-F238E27FC236}">
                    <a16:creationId xmlns:a16="http://schemas.microsoft.com/office/drawing/2014/main" id="{06C3E7B5-0443-4244-975D-53C02AEEAE95}"/>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9" name="Oval 257">
                <a:extLst>
                  <a:ext uri="{FF2B5EF4-FFF2-40B4-BE49-F238E27FC236}">
                    <a16:creationId xmlns:a16="http://schemas.microsoft.com/office/drawing/2014/main" id="{57396A1F-B7D0-46E9-BE5D-1780A5B39135}"/>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0" name="Oval 258">
                <a:extLst>
                  <a:ext uri="{FF2B5EF4-FFF2-40B4-BE49-F238E27FC236}">
                    <a16:creationId xmlns:a16="http://schemas.microsoft.com/office/drawing/2014/main" id="{317DC5E5-638A-411F-A1E3-45A646A0F4C8}"/>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1" name="Oval 259">
                <a:extLst>
                  <a:ext uri="{FF2B5EF4-FFF2-40B4-BE49-F238E27FC236}">
                    <a16:creationId xmlns:a16="http://schemas.microsoft.com/office/drawing/2014/main" id="{B2CBA55C-D71A-4D56-A31E-6CB372F49D3C}"/>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2" name="Oval 260">
                <a:extLst>
                  <a:ext uri="{FF2B5EF4-FFF2-40B4-BE49-F238E27FC236}">
                    <a16:creationId xmlns:a16="http://schemas.microsoft.com/office/drawing/2014/main" id="{E169D730-EBAF-4EE5-A969-2F1B95B1EB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Oval 261">
                <a:extLst>
                  <a:ext uri="{FF2B5EF4-FFF2-40B4-BE49-F238E27FC236}">
                    <a16:creationId xmlns:a16="http://schemas.microsoft.com/office/drawing/2014/main" id="{1B3C6B40-968F-434F-B91B-0D400FC8F0E9}"/>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Oval 262">
                <a:extLst>
                  <a:ext uri="{FF2B5EF4-FFF2-40B4-BE49-F238E27FC236}">
                    <a16:creationId xmlns:a16="http://schemas.microsoft.com/office/drawing/2014/main" id="{536A24F0-EB61-4F76-ABF3-7384AFAFAADA}"/>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Oval 263">
                <a:extLst>
                  <a:ext uri="{FF2B5EF4-FFF2-40B4-BE49-F238E27FC236}">
                    <a16:creationId xmlns:a16="http://schemas.microsoft.com/office/drawing/2014/main" id="{54F69729-EEE5-42E8-AD2C-531998A22A0E}"/>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6" name="Oval 264">
                <a:extLst>
                  <a:ext uri="{FF2B5EF4-FFF2-40B4-BE49-F238E27FC236}">
                    <a16:creationId xmlns:a16="http://schemas.microsoft.com/office/drawing/2014/main" id="{33BD414A-B899-4D65-B710-F17BBD219821}"/>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7" name="Oval 265">
                <a:extLst>
                  <a:ext uri="{FF2B5EF4-FFF2-40B4-BE49-F238E27FC236}">
                    <a16:creationId xmlns:a16="http://schemas.microsoft.com/office/drawing/2014/main" id="{64C1489B-FB14-4278-AD7B-4B7367AEBE41}"/>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8" name="Oval 266">
                <a:extLst>
                  <a:ext uri="{FF2B5EF4-FFF2-40B4-BE49-F238E27FC236}">
                    <a16:creationId xmlns:a16="http://schemas.microsoft.com/office/drawing/2014/main" id="{9E96583F-0271-4CE1-A5D9-957291423B3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9" name="Oval 267">
                <a:extLst>
                  <a:ext uri="{FF2B5EF4-FFF2-40B4-BE49-F238E27FC236}">
                    <a16:creationId xmlns:a16="http://schemas.microsoft.com/office/drawing/2014/main" id="{A7F09D50-72F3-4117-947F-3A08927E793D}"/>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0" name="Oval 268">
                <a:extLst>
                  <a:ext uri="{FF2B5EF4-FFF2-40B4-BE49-F238E27FC236}">
                    <a16:creationId xmlns:a16="http://schemas.microsoft.com/office/drawing/2014/main" id="{602B2E64-3259-44D3-9FFF-CA2EDAC8A3C3}"/>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1" name="Oval 269">
                <a:extLst>
                  <a:ext uri="{FF2B5EF4-FFF2-40B4-BE49-F238E27FC236}">
                    <a16:creationId xmlns:a16="http://schemas.microsoft.com/office/drawing/2014/main" id="{3925709A-5833-4CB9-8D8A-EDD8D28C8EC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2" name="Oval 270">
                <a:extLst>
                  <a:ext uri="{FF2B5EF4-FFF2-40B4-BE49-F238E27FC236}">
                    <a16:creationId xmlns:a16="http://schemas.microsoft.com/office/drawing/2014/main" id="{24D1C12F-C20E-4E47-9453-F5527F639A9C}"/>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3" name="Oval 271">
                <a:extLst>
                  <a:ext uri="{FF2B5EF4-FFF2-40B4-BE49-F238E27FC236}">
                    <a16:creationId xmlns:a16="http://schemas.microsoft.com/office/drawing/2014/main" id="{EAB57307-B159-4B0A-A319-24DB24305CF0}"/>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4" name="Oval 272">
                <a:extLst>
                  <a:ext uri="{FF2B5EF4-FFF2-40B4-BE49-F238E27FC236}">
                    <a16:creationId xmlns:a16="http://schemas.microsoft.com/office/drawing/2014/main" id="{FDD3E85E-D6AF-4EDD-A058-68526F85AEEF}"/>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5" name="Oval 273">
                <a:extLst>
                  <a:ext uri="{FF2B5EF4-FFF2-40B4-BE49-F238E27FC236}">
                    <a16:creationId xmlns:a16="http://schemas.microsoft.com/office/drawing/2014/main" id="{F0C08BBF-58F6-4E85-892E-E225E1E6BB5C}"/>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6" name="Oval 274">
                <a:extLst>
                  <a:ext uri="{FF2B5EF4-FFF2-40B4-BE49-F238E27FC236}">
                    <a16:creationId xmlns:a16="http://schemas.microsoft.com/office/drawing/2014/main" id="{C3265F1A-1ADA-4257-9F91-FD47D5D2A4CD}"/>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7" name="Oval 275">
                <a:extLst>
                  <a:ext uri="{FF2B5EF4-FFF2-40B4-BE49-F238E27FC236}">
                    <a16:creationId xmlns:a16="http://schemas.microsoft.com/office/drawing/2014/main" id="{2A517057-877B-4ECA-9D89-99CDAA366C97}"/>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8" name="Oval 276">
                <a:extLst>
                  <a:ext uri="{FF2B5EF4-FFF2-40B4-BE49-F238E27FC236}">
                    <a16:creationId xmlns:a16="http://schemas.microsoft.com/office/drawing/2014/main" id="{BF4D49C0-D6B2-46D6-819D-CC6B784929AF}"/>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9" name="Oval 277">
                <a:extLst>
                  <a:ext uri="{FF2B5EF4-FFF2-40B4-BE49-F238E27FC236}">
                    <a16:creationId xmlns:a16="http://schemas.microsoft.com/office/drawing/2014/main" id="{FE0F2377-033F-4B5B-B339-860ECDAB7A0E}"/>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0" name="Oval 278">
                <a:extLst>
                  <a:ext uri="{FF2B5EF4-FFF2-40B4-BE49-F238E27FC236}">
                    <a16:creationId xmlns:a16="http://schemas.microsoft.com/office/drawing/2014/main" id="{7B84DB70-21F2-42C5-B4E9-8ECAC0C11E2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1" name="Oval 279">
                <a:extLst>
                  <a:ext uri="{FF2B5EF4-FFF2-40B4-BE49-F238E27FC236}">
                    <a16:creationId xmlns:a16="http://schemas.microsoft.com/office/drawing/2014/main" id="{74914D73-5F53-4213-93E8-6D775998C196}"/>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2" name="Oval 280">
                <a:extLst>
                  <a:ext uri="{FF2B5EF4-FFF2-40B4-BE49-F238E27FC236}">
                    <a16:creationId xmlns:a16="http://schemas.microsoft.com/office/drawing/2014/main" id="{3D552048-08CF-4A77-8C78-387E1CA6256B}"/>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3" name="Oval 281">
                <a:extLst>
                  <a:ext uri="{FF2B5EF4-FFF2-40B4-BE49-F238E27FC236}">
                    <a16:creationId xmlns:a16="http://schemas.microsoft.com/office/drawing/2014/main" id="{FE452F85-6677-4701-B31F-6A913D7C730C}"/>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4" name="Oval 282">
                <a:extLst>
                  <a:ext uri="{FF2B5EF4-FFF2-40B4-BE49-F238E27FC236}">
                    <a16:creationId xmlns:a16="http://schemas.microsoft.com/office/drawing/2014/main" id="{1AF8612C-E969-4691-BCEA-245A310842A9}"/>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5" name="Oval 283">
                <a:extLst>
                  <a:ext uri="{FF2B5EF4-FFF2-40B4-BE49-F238E27FC236}">
                    <a16:creationId xmlns:a16="http://schemas.microsoft.com/office/drawing/2014/main" id="{00C72158-8A6D-4841-A32C-414242BB024C}"/>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6" name="Oval 284">
                <a:extLst>
                  <a:ext uri="{FF2B5EF4-FFF2-40B4-BE49-F238E27FC236}">
                    <a16:creationId xmlns:a16="http://schemas.microsoft.com/office/drawing/2014/main" id="{1168861D-2564-466F-8066-BCD181CE653F}"/>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7" name="Oval 285">
                <a:extLst>
                  <a:ext uri="{FF2B5EF4-FFF2-40B4-BE49-F238E27FC236}">
                    <a16:creationId xmlns:a16="http://schemas.microsoft.com/office/drawing/2014/main" id="{BA80628E-D5A9-408C-9654-92133D9A6B34}"/>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8" name="Oval 286">
                <a:extLst>
                  <a:ext uri="{FF2B5EF4-FFF2-40B4-BE49-F238E27FC236}">
                    <a16:creationId xmlns:a16="http://schemas.microsoft.com/office/drawing/2014/main" id="{B65BF9CC-BBAD-435E-8B2A-648916EEF1F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9" name="Oval 287">
                <a:extLst>
                  <a:ext uri="{FF2B5EF4-FFF2-40B4-BE49-F238E27FC236}">
                    <a16:creationId xmlns:a16="http://schemas.microsoft.com/office/drawing/2014/main" id="{BF84004A-EC84-4C36-8E44-51D78B35EA29}"/>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0" name="Oval 288">
                <a:extLst>
                  <a:ext uri="{FF2B5EF4-FFF2-40B4-BE49-F238E27FC236}">
                    <a16:creationId xmlns:a16="http://schemas.microsoft.com/office/drawing/2014/main" id="{A1CFC1D4-F1B9-4261-8B35-469595A6802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pic>
        <p:nvPicPr>
          <p:cNvPr id="2" name="Picture 1" descr="Calendar&#10;&#10;Description automatically generated with low confidence">
            <a:extLst>
              <a:ext uri="{FF2B5EF4-FFF2-40B4-BE49-F238E27FC236}">
                <a16:creationId xmlns:a16="http://schemas.microsoft.com/office/drawing/2014/main" id="{A492504A-E854-492B-A29F-D729E9BC8B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0762" y="5867212"/>
            <a:ext cx="901145" cy="899347"/>
          </a:xfrm>
          <a:prstGeom prst="rect">
            <a:avLst/>
          </a:prstGeom>
        </p:spPr>
      </p:pic>
      <p:pic>
        <p:nvPicPr>
          <p:cNvPr id="83" name="Synaptic logo" descr="A picture containing clock&#10;&#10;Description automatically generated">
            <a:extLst>
              <a:ext uri="{FF2B5EF4-FFF2-40B4-BE49-F238E27FC236}">
                <a16:creationId xmlns:a16="http://schemas.microsoft.com/office/drawing/2014/main" id="{96016940-7E51-4FD4-B871-2C338D5A67EE}"/>
              </a:ext>
            </a:extLst>
          </p:cNvPr>
          <p:cNvPicPr>
            <a:picLocks noChangeAspect="1"/>
          </p:cNvPicPr>
          <p:nvPr/>
        </p:nvPicPr>
        <p:blipFill>
          <a:blip r:embed="rId7"/>
          <a:stretch>
            <a:fillRect/>
          </a:stretch>
        </p:blipFill>
        <p:spPr>
          <a:xfrm>
            <a:off x="11170762" y="4968879"/>
            <a:ext cx="901145" cy="901137"/>
          </a:xfrm>
          <a:prstGeom prst="rect">
            <a:avLst/>
          </a:prstGeom>
          <a:effectLst>
            <a:outerShdw blurRad="88900" dist="165100" dir="5400000" algn="t" rotWithShape="0">
              <a:prstClr val="black">
                <a:alpha val="23000"/>
              </a:prstClr>
            </a:outerShdw>
          </a:effectLst>
        </p:spPr>
      </p:pic>
      <p:sp>
        <p:nvSpPr>
          <p:cNvPr id="7" name="Text Placeholder 6">
            <a:extLst>
              <a:ext uri="{FF2B5EF4-FFF2-40B4-BE49-F238E27FC236}">
                <a16:creationId xmlns:a16="http://schemas.microsoft.com/office/drawing/2014/main" id="{A21AE531-0757-4F7F-94B7-F3A24D6492EE}"/>
              </a:ext>
            </a:extLst>
          </p:cNvPr>
          <p:cNvSpPr>
            <a:spLocks noGrp="1"/>
          </p:cNvSpPr>
          <p:nvPr>
            <p:ph type="body" sz="quarter" idx="12"/>
          </p:nvPr>
        </p:nvSpPr>
        <p:spPr/>
        <p:txBody>
          <a:bodyPr/>
          <a:lstStyle/>
          <a:p>
            <a:r>
              <a:rPr lang="en-US" dirty="0"/>
              <a:t>Uri Barash</a:t>
            </a:r>
          </a:p>
        </p:txBody>
      </p:sp>
    </p:spTree>
    <p:extLst>
      <p:ext uri="{BB962C8B-B14F-4D97-AF65-F5344CB8AC3E}">
        <p14:creationId xmlns:p14="http://schemas.microsoft.com/office/powerpoint/2010/main" val="3815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425541"/>
            <a:ext cx="4167887" cy="1107996"/>
          </a:xfrm>
        </p:spPr>
        <p:txBody>
          <a:bodyPr/>
          <a:lstStyle/>
          <a:p>
            <a:r>
              <a:rPr lang="en-US" dirty="0"/>
              <a:t>Demo: Operational Monitoring</a:t>
            </a:r>
          </a:p>
        </p:txBody>
      </p:sp>
      <p:sp>
        <p:nvSpPr>
          <p:cNvPr id="5" name="Text Placeholder 4">
            <a:extLst>
              <a:ext uri="{FF2B5EF4-FFF2-40B4-BE49-F238E27FC236}">
                <a16:creationId xmlns:a16="http://schemas.microsoft.com/office/drawing/2014/main" id="{2644A60F-B1E3-42BE-B512-C65C9A3E714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1272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27812-0600-471B-8735-7D6D1BE3C6C9}"/>
              </a:ext>
              <a:ext uri="{C183D7F6-B498-43B3-948B-1728B52AA6E4}">
                <adec:decorative xmlns:adec="http://schemas.microsoft.com/office/drawing/2017/decorative" val="1"/>
              </a:ext>
            </a:extLst>
          </p:cNvPr>
          <p:cNvSpPr/>
          <p:nvPr/>
        </p:nvSpPr>
        <p:spPr bwMode="auto">
          <a:xfrm>
            <a:off x="866" y="974"/>
            <a:ext cx="12190271" cy="113501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4" name="Title 31" descr="Key Usage Patterns Title"/>
          <p:cNvSpPr txBox="1">
            <a:spLocks/>
          </p:cNvSpPr>
          <p:nvPr/>
        </p:nvSpPr>
        <p:spPr>
          <a:xfrm>
            <a:off x="209223" y="346490"/>
            <a:ext cx="11652534" cy="899409"/>
          </a:xfrm>
          <a:prstGeom prst="rect">
            <a:avLst/>
          </a:prstGeom>
        </p:spPr>
        <p:txBody>
          <a:bodyPr vert="horz" wrap="square" lIns="195017" tIns="121886" rIns="195017" bIns="121886"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86">
              <a:defRPr/>
            </a:pPr>
            <a:endParaRPr lang="en-US" sz="4703" spc="-100">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206849" y="198209"/>
            <a:ext cx="11984287" cy="937905"/>
          </a:xfrm>
        </p:spPr>
        <p:txBody>
          <a:bodyPr/>
          <a:lstStyle/>
          <a:p>
            <a:r>
              <a:rPr lang="en-US" sz="4312" b="1">
                <a:solidFill>
                  <a:schemeClr val="bg1"/>
                </a:solidFill>
              </a:rPr>
              <a:t>Key usage patterns</a:t>
            </a:r>
          </a:p>
        </p:txBody>
      </p:sp>
      <p:sp>
        <p:nvSpPr>
          <p:cNvPr id="9" name="Title 3"/>
          <p:cNvSpPr txBox="1">
            <a:spLocks/>
          </p:cNvSpPr>
          <p:nvPr/>
        </p:nvSpPr>
        <p:spPr>
          <a:xfrm>
            <a:off x="352355" y="1515707"/>
            <a:ext cx="11838782" cy="4706626"/>
          </a:xfrm>
          <a:prstGeom prst="rect">
            <a:avLst/>
          </a:prstGeom>
        </p:spPr>
        <p:txBody>
          <a:bodyPr lIns="91440" tIns="45720" rIns="91440" bIns="45720" anchor="t"/>
          <a:lstStyle>
            <a:defPPr>
              <a:defRPr lang="en-US"/>
            </a:defPPr>
            <a:lvl1pPr marL="342900" indent="-342900">
              <a:lnSpc>
                <a:spcPct val="150000"/>
              </a:lnSpc>
              <a:spcBef>
                <a:spcPct val="0"/>
              </a:spcBef>
              <a:buFont typeface="Arial" panose="020B0604020202020204" pitchFamily="34" charset="0"/>
              <a:buChar char="•"/>
              <a:defRPr sz="2800" b="0" cap="none" spc="0" baseline="0">
                <a:ln w="3175">
                  <a:noFill/>
                </a:ln>
                <a:solidFill>
                  <a:schemeClr val="accent4">
                    <a:lumMod val="75000"/>
                  </a:schemeClr>
                </a:solidFill>
                <a:effectLst/>
                <a:cs typeface="Segoe UI Semilight" panose="020B0402040204020203" pitchFamily="34" charset="0"/>
              </a:defRPr>
            </a:lvl1pPr>
          </a:lstStyle>
          <a:p>
            <a:pPr marL="0" indent="0">
              <a:buNone/>
            </a:pPr>
            <a:r>
              <a:rPr lang="en-US" sz="2700" dirty="0">
                <a:solidFill>
                  <a:srgbClr val="0078D7"/>
                </a:solidFill>
                <a:cs typeface="Segoe UI Semilight"/>
              </a:rPr>
              <a:t>Data platform for digital feedback loop</a:t>
            </a:r>
          </a:p>
          <a:p>
            <a:r>
              <a:rPr lang="en-US" sz="2350" b="1" dirty="0">
                <a:solidFill>
                  <a:srgbClr val="0078D7"/>
                </a:solidFill>
                <a:cs typeface="Segoe UI Semilight"/>
              </a:rPr>
              <a:t>Enable</a:t>
            </a:r>
            <a:r>
              <a:rPr lang="en-US" sz="2350" dirty="0">
                <a:solidFill>
                  <a:srgbClr val="0078D7"/>
                </a:solidFill>
                <a:cs typeface="Segoe UI Semilight"/>
              </a:rPr>
              <a:t> data engineers, data scientists and product managers to gain ad hoc insights from their product's operations and activity telemetry</a:t>
            </a:r>
          </a:p>
          <a:p>
            <a:pPr marL="0" indent="0">
              <a:buNone/>
            </a:pPr>
            <a:endParaRPr lang="en-US" sz="2353">
              <a:solidFill>
                <a:srgbClr val="0078D7"/>
              </a:solidFill>
            </a:endParaRPr>
          </a:p>
          <a:p>
            <a:pPr marL="0" indent="0">
              <a:buNone/>
            </a:pPr>
            <a:endParaRPr lang="en-US" sz="2745">
              <a:solidFill>
                <a:srgbClr val="0078D7"/>
              </a:solidFill>
            </a:endParaRPr>
          </a:p>
          <a:p>
            <a:pPr marL="0" indent="0">
              <a:buNone/>
            </a:pPr>
            <a:r>
              <a:rPr lang="en-US" sz="2700" dirty="0">
                <a:solidFill>
                  <a:srgbClr val="0078D7"/>
                </a:solidFill>
                <a:cs typeface="Segoe UI Semilight"/>
              </a:rPr>
              <a:t>Data platform for interactive analytics products</a:t>
            </a:r>
          </a:p>
          <a:p>
            <a:r>
              <a:rPr lang="en-US" sz="2350" b="1" dirty="0">
                <a:solidFill>
                  <a:srgbClr val="0078D7"/>
                </a:solidFill>
                <a:cs typeface="Segoe UI Semilight"/>
              </a:rPr>
              <a:t>Build</a:t>
            </a:r>
            <a:r>
              <a:rPr lang="en-US" sz="2350" dirty="0">
                <a:solidFill>
                  <a:srgbClr val="0078D7"/>
                </a:solidFill>
                <a:cs typeface="Segoe UI Semilight"/>
              </a:rPr>
              <a:t> interactive data exploration features based on ADX data platform</a:t>
            </a:r>
          </a:p>
        </p:txBody>
      </p:sp>
    </p:spTree>
    <p:extLst>
      <p:ext uri="{BB962C8B-B14F-4D97-AF65-F5344CB8AC3E}">
        <p14:creationId xmlns:p14="http://schemas.microsoft.com/office/powerpoint/2010/main" val="86588016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4EEA-68C6-4788-B3C5-4071C1604BE3}"/>
              </a:ext>
            </a:extLst>
          </p:cNvPr>
          <p:cNvSpPr>
            <a:spLocks noGrp="1"/>
          </p:cNvSpPr>
          <p:nvPr>
            <p:ph type="title"/>
          </p:nvPr>
        </p:nvSpPr>
        <p:spPr/>
        <p:txBody>
          <a:bodyPr/>
          <a:lstStyle/>
          <a:p>
            <a:r>
              <a:rPr lang="en-US" dirty="0"/>
              <a:t>Start for free details </a:t>
            </a:r>
          </a:p>
        </p:txBody>
      </p:sp>
      <p:sp>
        <p:nvSpPr>
          <p:cNvPr id="3" name="Content Placeholder 2">
            <a:extLst>
              <a:ext uri="{FF2B5EF4-FFF2-40B4-BE49-F238E27FC236}">
                <a16:creationId xmlns:a16="http://schemas.microsoft.com/office/drawing/2014/main" id="{E48A3367-6156-4B09-84BC-72093DB6F884}"/>
              </a:ext>
            </a:extLst>
          </p:cNvPr>
          <p:cNvSpPr>
            <a:spLocks noGrp="1"/>
          </p:cNvSpPr>
          <p:nvPr>
            <p:ph sz="quarter" idx="10"/>
          </p:nvPr>
        </p:nvSpPr>
        <p:spPr>
          <a:xfrm>
            <a:off x="584200" y="1435100"/>
            <a:ext cx="11018838" cy="3533275"/>
          </a:xfrm>
        </p:spPr>
        <p:txBody>
          <a:bodyPr/>
          <a:lstStyle/>
          <a:p>
            <a:r>
              <a:rPr lang="en-US" dirty="0"/>
              <a:t>Zero </a:t>
            </a:r>
            <a:r>
              <a:rPr lang="en-US"/>
              <a:t>friction </a:t>
            </a:r>
            <a:r>
              <a:rPr lang="en-US" dirty="0"/>
              <a:t>onboarding </a:t>
            </a:r>
            <a:endParaRPr lang="en-US"/>
          </a:p>
          <a:p>
            <a:r>
              <a:rPr lang="en-US" dirty="0"/>
              <a:t>One per person</a:t>
            </a:r>
          </a:p>
          <a:p>
            <a:r>
              <a:rPr lang="en-US"/>
              <a:t>Virtual </a:t>
            </a:r>
            <a:r>
              <a:rPr lang="en-US" dirty="0"/>
              <a:t>clusters technology</a:t>
            </a:r>
          </a:p>
          <a:p>
            <a:r>
              <a:rPr lang="en-US" dirty="0"/>
              <a:t>Specs (4 vCores, 8GB of memory, ~</a:t>
            </a:r>
            <a:r>
              <a:rPr lang="en-US"/>
              <a:t>100GB of data</a:t>
            </a:r>
            <a:r>
              <a:rPr lang="en-US" dirty="0"/>
              <a:t>)</a:t>
            </a:r>
          </a:p>
          <a:p>
            <a:r>
              <a:rPr lang="en-US"/>
              <a:t>Core functionality </a:t>
            </a:r>
            <a:r>
              <a:rPr lang="en-US" dirty="0"/>
              <a:t>(Enterprise features are in the paid version) </a:t>
            </a:r>
          </a:p>
          <a:p>
            <a:r>
              <a:rPr lang="en-US" dirty="0"/>
              <a:t>One year trial, Microsoft may </a:t>
            </a:r>
            <a:r>
              <a:rPr lang="en-US"/>
              <a:t>automatically renew </a:t>
            </a:r>
            <a:endParaRPr lang="en-US" dirty="0"/>
          </a:p>
          <a:p>
            <a:endParaRPr lang="en-US"/>
          </a:p>
        </p:txBody>
      </p:sp>
    </p:spTree>
    <p:extLst>
      <p:ext uri="{BB962C8B-B14F-4D97-AF65-F5344CB8AC3E}">
        <p14:creationId xmlns:p14="http://schemas.microsoft.com/office/powerpoint/2010/main" val="5426804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B5880EAC-8AFE-4C71-A5C5-39138DEDF1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222" b="38481"/>
          <a:stretch/>
        </p:blipFill>
        <p:spPr>
          <a:xfrm>
            <a:off x="-55456" y="2017713"/>
            <a:ext cx="12247456" cy="2782887"/>
          </a:xfrm>
          <a:prstGeom prst="rect">
            <a:avLst/>
          </a:prstGeom>
        </p:spPr>
      </p:pic>
      <p:sp>
        <p:nvSpPr>
          <p:cNvPr id="47" name="Rectangle 46">
            <a:extLst>
              <a:ext uri="{FF2B5EF4-FFF2-40B4-BE49-F238E27FC236}">
                <a16:creationId xmlns:a16="http://schemas.microsoft.com/office/drawing/2014/main" id="{7B2B1CEF-611B-480B-8818-E1D07B4DCCDB}"/>
              </a:ext>
            </a:extLst>
          </p:cNvPr>
          <p:cNvSpPr/>
          <p:nvPr/>
        </p:nvSpPr>
        <p:spPr bwMode="auto">
          <a:xfrm rot="10800000">
            <a:off x="-55456" y="2011336"/>
            <a:ext cx="12247456" cy="533286"/>
          </a:xfrm>
          <a:prstGeom prst="rect">
            <a:avLst/>
          </a:prstGeom>
          <a:gradFill flip="none" rotWithShape="1">
            <a:gsLst>
              <a:gs pos="93000">
                <a:schemeClr val="bg1"/>
              </a:gs>
              <a:gs pos="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E38490D3-EDEE-4CB1-8F29-0A59EF923810}"/>
              </a:ext>
            </a:extLst>
          </p:cNvPr>
          <p:cNvSpPr/>
          <p:nvPr/>
        </p:nvSpPr>
        <p:spPr bwMode="auto">
          <a:xfrm>
            <a:off x="-55456" y="4268937"/>
            <a:ext cx="12247456" cy="533286"/>
          </a:xfrm>
          <a:prstGeom prst="rect">
            <a:avLst/>
          </a:prstGeom>
          <a:gradFill flip="none" rotWithShape="1">
            <a:gsLst>
              <a:gs pos="93000">
                <a:schemeClr val="bg1"/>
              </a:gs>
              <a:gs pos="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4D4CB4D-8E0E-4A68-9A05-9A0C64ABE4C1}"/>
              </a:ext>
            </a:extLst>
          </p:cNvPr>
          <p:cNvSpPr>
            <a:spLocks noGrp="1"/>
          </p:cNvSpPr>
          <p:nvPr>
            <p:ph type="title"/>
          </p:nvPr>
        </p:nvSpPr>
        <p:spPr>
          <a:xfrm>
            <a:off x="590868" y="429406"/>
            <a:ext cx="11018520" cy="553998"/>
          </a:xfrm>
        </p:spPr>
        <p:txBody>
          <a:bodyPr/>
          <a:lstStyle/>
          <a:p>
            <a:pPr algn="ctr"/>
            <a:r>
              <a:rPr lang="en-US">
                <a:cs typeface="Segoe UI"/>
              </a:rPr>
              <a:t>Azure Synapse data explorer</a:t>
            </a:r>
          </a:p>
        </p:txBody>
      </p:sp>
      <p:sp>
        <p:nvSpPr>
          <p:cNvPr id="4" name="TextBox 3">
            <a:extLst>
              <a:ext uri="{FF2B5EF4-FFF2-40B4-BE49-F238E27FC236}">
                <a16:creationId xmlns:a16="http://schemas.microsoft.com/office/drawing/2014/main" id="{36CA99DA-890F-425B-9B71-5847682D43E6}"/>
              </a:ext>
            </a:extLst>
          </p:cNvPr>
          <p:cNvSpPr txBox="1"/>
          <p:nvPr/>
        </p:nvSpPr>
        <p:spPr>
          <a:xfrm>
            <a:off x="2254734" y="5416809"/>
            <a:ext cx="7686912" cy="984885"/>
          </a:xfrm>
          <a:prstGeom prst="rect">
            <a:avLst/>
          </a:prstGeom>
          <a:noFill/>
        </p:spPr>
        <p:txBody>
          <a:bodyPr wrap="square" lIns="0" tIns="0" rIns="0" bIns="0" rtlCol="0">
            <a:spAutoFit/>
          </a:bodyPr>
          <a:lstStyle/>
          <a:p>
            <a:pPr algn="ctr"/>
            <a:r>
              <a:rPr lang="en-US" sz="3200">
                <a:solidFill>
                  <a:schemeClr val="accent2"/>
                </a:solidFill>
              </a:rPr>
              <a:t>Distributed storage &amp; query engine optimized for log &amp; telemetry data</a:t>
            </a:r>
          </a:p>
        </p:txBody>
      </p:sp>
      <p:sp>
        <p:nvSpPr>
          <p:cNvPr id="24" name="Oval 23">
            <a:extLst>
              <a:ext uri="{FF2B5EF4-FFF2-40B4-BE49-F238E27FC236}">
                <a16:creationId xmlns:a16="http://schemas.microsoft.com/office/drawing/2014/main" id="{C7E0195B-D2B3-4F31-A498-6B6CC3767B88}"/>
              </a:ext>
            </a:extLst>
          </p:cNvPr>
          <p:cNvSpPr/>
          <p:nvPr/>
        </p:nvSpPr>
        <p:spPr bwMode="auto">
          <a:xfrm>
            <a:off x="10062489" y="4677672"/>
            <a:ext cx="798826" cy="79882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268EEA30-5914-44DD-9E4F-6F9E60261F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9499" y="4649239"/>
            <a:ext cx="686400" cy="713856"/>
          </a:xfrm>
          <a:prstGeom prst="rect">
            <a:avLst/>
          </a:prstGeom>
        </p:spPr>
      </p:pic>
      <p:sp>
        <p:nvSpPr>
          <p:cNvPr id="45" name="Freeform: Shape 44">
            <a:extLst>
              <a:ext uri="{FF2B5EF4-FFF2-40B4-BE49-F238E27FC236}">
                <a16:creationId xmlns:a16="http://schemas.microsoft.com/office/drawing/2014/main" id="{6DD14DB5-E8AB-460D-9E93-AA7F0B99E18F}"/>
              </a:ext>
            </a:extLst>
          </p:cNvPr>
          <p:cNvSpPr/>
          <p:nvPr/>
        </p:nvSpPr>
        <p:spPr bwMode="auto">
          <a:xfrm>
            <a:off x="409073" y="1549332"/>
            <a:ext cx="11442032" cy="3583993"/>
          </a:xfrm>
          <a:custGeom>
            <a:avLst/>
            <a:gdLst>
              <a:gd name="connsiteX0" fmla="*/ 0 w 11213431"/>
              <a:gd name="connsiteY0" fmla="*/ 0 h 4535906"/>
              <a:gd name="connsiteX1" fmla="*/ 5209674 w 11213431"/>
              <a:gd name="connsiteY1" fmla="*/ 2622885 h 4535906"/>
              <a:gd name="connsiteX2" fmla="*/ 11213431 w 11213431"/>
              <a:gd name="connsiteY2" fmla="*/ 4535906 h 4535906"/>
              <a:gd name="connsiteX0" fmla="*/ 0 w 11778916"/>
              <a:gd name="connsiteY0" fmla="*/ 0 h 4463717"/>
              <a:gd name="connsiteX1" fmla="*/ 5775159 w 11778916"/>
              <a:gd name="connsiteY1" fmla="*/ 2550696 h 4463717"/>
              <a:gd name="connsiteX2" fmla="*/ 11778916 w 11778916"/>
              <a:gd name="connsiteY2" fmla="*/ 4463717 h 4463717"/>
              <a:gd name="connsiteX0" fmla="*/ 0 w 11778916"/>
              <a:gd name="connsiteY0" fmla="*/ 3063 h 4466780"/>
              <a:gd name="connsiteX1" fmla="*/ 5775159 w 11778916"/>
              <a:gd name="connsiteY1" fmla="*/ 2553759 h 4466780"/>
              <a:gd name="connsiteX2" fmla="*/ 11778916 w 11778916"/>
              <a:gd name="connsiteY2" fmla="*/ 4466780 h 4466780"/>
              <a:gd name="connsiteX0" fmla="*/ 0 w 11778916"/>
              <a:gd name="connsiteY0" fmla="*/ 3063 h 4466780"/>
              <a:gd name="connsiteX1" fmla="*/ 5775159 w 11778916"/>
              <a:gd name="connsiteY1" fmla="*/ 2553759 h 4466780"/>
              <a:gd name="connsiteX2" fmla="*/ 11778916 w 11778916"/>
              <a:gd name="connsiteY2" fmla="*/ 4466780 h 4466780"/>
              <a:gd name="connsiteX0" fmla="*/ 0 w 11622505"/>
              <a:gd name="connsiteY0" fmla="*/ 3063 h 4418654"/>
              <a:gd name="connsiteX1" fmla="*/ 5775159 w 11622505"/>
              <a:gd name="connsiteY1" fmla="*/ 2553759 h 4418654"/>
              <a:gd name="connsiteX2" fmla="*/ 11622505 w 11622505"/>
              <a:gd name="connsiteY2" fmla="*/ 4418654 h 4418654"/>
              <a:gd name="connsiteX0" fmla="*/ 0 w 11622505"/>
              <a:gd name="connsiteY0" fmla="*/ 3063 h 4418654"/>
              <a:gd name="connsiteX1" fmla="*/ 5775159 w 11622505"/>
              <a:gd name="connsiteY1" fmla="*/ 2553759 h 4418654"/>
              <a:gd name="connsiteX2" fmla="*/ 11622505 w 11622505"/>
              <a:gd name="connsiteY2" fmla="*/ 4418654 h 4418654"/>
              <a:gd name="connsiteX0" fmla="*/ 0 w 11622505"/>
              <a:gd name="connsiteY0" fmla="*/ 3063 h 4418654"/>
              <a:gd name="connsiteX1" fmla="*/ 5775159 w 11622505"/>
              <a:gd name="connsiteY1" fmla="*/ 2553759 h 4418654"/>
              <a:gd name="connsiteX2" fmla="*/ 11622505 w 11622505"/>
              <a:gd name="connsiteY2" fmla="*/ 4418654 h 4418654"/>
              <a:gd name="connsiteX0" fmla="*/ 0 w 11634536"/>
              <a:gd name="connsiteY0" fmla="*/ 3063 h 4250212"/>
              <a:gd name="connsiteX1" fmla="*/ 5775159 w 11634536"/>
              <a:gd name="connsiteY1" fmla="*/ 2553759 h 4250212"/>
              <a:gd name="connsiteX2" fmla="*/ 11634536 w 11634536"/>
              <a:gd name="connsiteY2" fmla="*/ 4250212 h 4250212"/>
              <a:gd name="connsiteX0" fmla="*/ 0 w 11550315"/>
              <a:gd name="connsiteY0" fmla="*/ 4308 h 3685973"/>
              <a:gd name="connsiteX1" fmla="*/ 5690938 w 11550315"/>
              <a:gd name="connsiteY1" fmla="*/ 1989520 h 3685973"/>
              <a:gd name="connsiteX2" fmla="*/ 11550315 w 11550315"/>
              <a:gd name="connsiteY2" fmla="*/ 3685973 h 3685973"/>
              <a:gd name="connsiteX0" fmla="*/ 0 w 11550315"/>
              <a:gd name="connsiteY0" fmla="*/ 4308 h 3685973"/>
              <a:gd name="connsiteX1" fmla="*/ 5690938 w 11550315"/>
              <a:gd name="connsiteY1" fmla="*/ 1989520 h 3685973"/>
              <a:gd name="connsiteX2" fmla="*/ 11550315 w 11550315"/>
              <a:gd name="connsiteY2" fmla="*/ 3685973 h 3685973"/>
              <a:gd name="connsiteX0" fmla="*/ 0 w 11977498"/>
              <a:gd name="connsiteY0" fmla="*/ 4308 h 3811635"/>
              <a:gd name="connsiteX1" fmla="*/ 5690938 w 11977498"/>
              <a:gd name="connsiteY1" fmla="*/ 1989520 h 3811635"/>
              <a:gd name="connsiteX2" fmla="*/ 11550315 w 11977498"/>
              <a:gd name="connsiteY2" fmla="*/ 3685973 h 3811635"/>
              <a:gd name="connsiteX3" fmla="*/ 11526253 w 11977498"/>
              <a:gd name="connsiteY3" fmla="*/ 3685972 h 3811635"/>
              <a:gd name="connsiteX0" fmla="*/ 0 w 12017387"/>
              <a:gd name="connsiteY0" fmla="*/ 4308 h 4215361"/>
              <a:gd name="connsiteX1" fmla="*/ 5690938 w 12017387"/>
              <a:gd name="connsiteY1" fmla="*/ 1989520 h 4215361"/>
              <a:gd name="connsiteX2" fmla="*/ 11550315 w 12017387"/>
              <a:gd name="connsiteY2" fmla="*/ 3685973 h 4215361"/>
              <a:gd name="connsiteX3" fmla="*/ 11670632 w 12017387"/>
              <a:gd name="connsiteY3" fmla="*/ 4215361 h 4215361"/>
              <a:gd name="connsiteX0" fmla="*/ 0 w 11670632"/>
              <a:gd name="connsiteY0" fmla="*/ 4308 h 4215361"/>
              <a:gd name="connsiteX1" fmla="*/ 5690938 w 11670632"/>
              <a:gd name="connsiteY1" fmla="*/ 1989520 h 4215361"/>
              <a:gd name="connsiteX2" fmla="*/ 11670632 w 11670632"/>
              <a:gd name="connsiteY2" fmla="*/ 4215361 h 4215361"/>
              <a:gd name="connsiteX0" fmla="*/ 0 w 11478127"/>
              <a:gd name="connsiteY0" fmla="*/ 4308 h 3673940"/>
              <a:gd name="connsiteX1" fmla="*/ 5690938 w 11478127"/>
              <a:gd name="connsiteY1" fmla="*/ 1989520 h 3673940"/>
              <a:gd name="connsiteX2" fmla="*/ 11478127 w 11478127"/>
              <a:gd name="connsiteY2" fmla="*/ 3673940 h 3673940"/>
              <a:gd name="connsiteX0" fmla="*/ 0 w 11478127"/>
              <a:gd name="connsiteY0" fmla="*/ 4308 h 3680618"/>
              <a:gd name="connsiteX1" fmla="*/ 5690938 w 11478127"/>
              <a:gd name="connsiteY1" fmla="*/ 1989520 h 3680618"/>
              <a:gd name="connsiteX2" fmla="*/ 11478127 w 11478127"/>
              <a:gd name="connsiteY2" fmla="*/ 3673940 h 3680618"/>
              <a:gd name="connsiteX0" fmla="*/ 0 w 11478127"/>
              <a:gd name="connsiteY0" fmla="*/ 3475 h 3679785"/>
              <a:gd name="connsiteX1" fmla="*/ 5690938 w 11478127"/>
              <a:gd name="connsiteY1" fmla="*/ 1988687 h 3679785"/>
              <a:gd name="connsiteX2" fmla="*/ 11478127 w 11478127"/>
              <a:gd name="connsiteY2" fmla="*/ 3673107 h 3679785"/>
              <a:gd name="connsiteX0" fmla="*/ 0 w 11478127"/>
              <a:gd name="connsiteY0" fmla="*/ 3475 h 3678391"/>
              <a:gd name="connsiteX1" fmla="*/ 5690938 w 11478127"/>
              <a:gd name="connsiteY1" fmla="*/ 1988687 h 3678391"/>
              <a:gd name="connsiteX2" fmla="*/ 11478127 w 11478127"/>
              <a:gd name="connsiteY2" fmla="*/ 3673107 h 3678391"/>
              <a:gd name="connsiteX0" fmla="*/ 0 w 11478127"/>
              <a:gd name="connsiteY0" fmla="*/ 3313 h 3678549"/>
              <a:gd name="connsiteX1" fmla="*/ 5702970 w 11478127"/>
              <a:gd name="connsiteY1" fmla="*/ 2072746 h 3678549"/>
              <a:gd name="connsiteX2" fmla="*/ 11478127 w 11478127"/>
              <a:gd name="connsiteY2" fmla="*/ 3672945 h 3678549"/>
              <a:gd name="connsiteX0" fmla="*/ 0 w 11478127"/>
              <a:gd name="connsiteY0" fmla="*/ 3313 h 3678549"/>
              <a:gd name="connsiteX1" fmla="*/ 5702970 w 11478127"/>
              <a:gd name="connsiteY1" fmla="*/ 2072746 h 3678549"/>
              <a:gd name="connsiteX2" fmla="*/ 11478127 w 11478127"/>
              <a:gd name="connsiteY2" fmla="*/ 3672945 h 3678549"/>
              <a:gd name="connsiteX0" fmla="*/ 0 w 11442032"/>
              <a:gd name="connsiteY0" fmla="*/ 3313 h 3678549"/>
              <a:gd name="connsiteX1" fmla="*/ 5702970 w 11442032"/>
              <a:gd name="connsiteY1" fmla="*/ 2072746 h 3678549"/>
              <a:gd name="connsiteX2" fmla="*/ 11442032 w 11442032"/>
              <a:gd name="connsiteY2" fmla="*/ 3672945 h 3678549"/>
              <a:gd name="connsiteX0" fmla="*/ 0 w 11442032"/>
              <a:gd name="connsiteY0" fmla="*/ 3313 h 3679839"/>
              <a:gd name="connsiteX1" fmla="*/ 5702970 w 11442032"/>
              <a:gd name="connsiteY1" fmla="*/ 2072746 h 3679839"/>
              <a:gd name="connsiteX2" fmla="*/ 11442032 w 11442032"/>
              <a:gd name="connsiteY2" fmla="*/ 3672945 h 3679839"/>
              <a:gd name="connsiteX0" fmla="*/ 0 w 11442032"/>
              <a:gd name="connsiteY0" fmla="*/ 3966 h 3680492"/>
              <a:gd name="connsiteX1" fmla="*/ 5702970 w 11442032"/>
              <a:gd name="connsiteY1" fmla="*/ 2073399 h 3680492"/>
              <a:gd name="connsiteX2" fmla="*/ 11442032 w 11442032"/>
              <a:gd name="connsiteY2" fmla="*/ 3673598 h 3680492"/>
              <a:gd name="connsiteX0" fmla="*/ 0 w 11442032"/>
              <a:gd name="connsiteY0" fmla="*/ 3966 h 3681472"/>
              <a:gd name="connsiteX1" fmla="*/ 5702970 w 11442032"/>
              <a:gd name="connsiteY1" fmla="*/ 2073399 h 3681472"/>
              <a:gd name="connsiteX2" fmla="*/ 11442032 w 11442032"/>
              <a:gd name="connsiteY2" fmla="*/ 3673598 h 3681472"/>
              <a:gd name="connsiteX0" fmla="*/ 0 w 11442032"/>
              <a:gd name="connsiteY0" fmla="*/ 4162 h 3681668"/>
              <a:gd name="connsiteX1" fmla="*/ 5702970 w 11442032"/>
              <a:gd name="connsiteY1" fmla="*/ 2073595 h 3681668"/>
              <a:gd name="connsiteX2" fmla="*/ 11442032 w 11442032"/>
              <a:gd name="connsiteY2" fmla="*/ 3673794 h 3681668"/>
            </a:gdLst>
            <a:ahLst/>
            <a:cxnLst>
              <a:cxn ang="0">
                <a:pos x="connsiteX0" y="connsiteY0"/>
              </a:cxn>
              <a:cxn ang="0">
                <a:pos x="connsiteX1" y="connsiteY1"/>
              </a:cxn>
              <a:cxn ang="0">
                <a:pos x="connsiteX2" y="connsiteY2"/>
              </a:cxn>
            </a:cxnLst>
            <a:rect l="l" t="t" r="r" b="b"/>
            <a:pathLst>
              <a:path w="11442032" h="3681668">
                <a:moveTo>
                  <a:pt x="0" y="4162"/>
                </a:moveTo>
                <a:cubicBezTo>
                  <a:pt x="2524626" y="-85072"/>
                  <a:pt x="4134856" y="1281515"/>
                  <a:pt x="5702970" y="2073595"/>
                </a:cubicBezTo>
                <a:cubicBezTo>
                  <a:pt x="7443537" y="2871690"/>
                  <a:pt x="9029200" y="3775561"/>
                  <a:pt x="11442032" y="3673794"/>
                </a:cubicBezTo>
              </a:path>
            </a:pathLst>
          </a:custGeom>
          <a:noFill/>
          <a:ln w="44450">
            <a:gradFill>
              <a:gsLst>
                <a:gs pos="0">
                  <a:schemeClr val="accent2">
                    <a:alpha val="0"/>
                  </a:schemeClr>
                </a:gs>
                <a:gs pos="33000">
                  <a:schemeClr val="accent1">
                    <a:lumMod val="45000"/>
                    <a:lumOff val="55000"/>
                  </a:schemeClr>
                </a:gs>
                <a:gs pos="62000">
                  <a:schemeClr val="accent1">
                    <a:lumMod val="45000"/>
                    <a:lumOff val="55000"/>
                  </a:schemeClr>
                </a:gs>
                <a:gs pos="100000">
                  <a:schemeClr val="accent1">
                    <a:lumMod val="30000"/>
                    <a:lumOff val="70000"/>
                    <a:alpha val="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668531-9A4C-47FB-994D-9AF25B35A424}"/>
              </a:ext>
            </a:extLst>
          </p:cNvPr>
          <p:cNvSpPr/>
          <p:nvPr/>
        </p:nvSpPr>
        <p:spPr bwMode="auto">
          <a:xfrm>
            <a:off x="2734173" y="1651097"/>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DFCA4BF3-D958-47C1-B746-84B34EAB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09373" y="1717366"/>
            <a:ext cx="646209" cy="636562"/>
          </a:xfrm>
          <a:prstGeom prst="rect">
            <a:avLst/>
          </a:prstGeom>
        </p:spPr>
      </p:pic>
      <p:sp>
        <p:nvSpPr>
          <p:cNvPr id="10" name="Oval 9">
            <a:extLst>
              <a:ext uri="{FF2B5EF4-FFF2-40B4-BE49-F238E27FC236}">
                <a16:creationId xmlns:a16="http://schemas.microsoft.com/office/drawing/2014/main" id="{C96D49E6-E196-4C6E-B71C-9135A7DA98CF}"/>
              </a:ext>
            </a:extLst>
          </p:cNvPr>
          <p:cNvSpPr/>
          <p:nvPr/>
        </p:nvSpPr>
        <p:spPr bwMode="auto">
          <a:xfrm>
            <a:off x="4444423" y="1757580"/>
            <a:ext cx="3303152" cy="3303152"/>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5CE2C34-33DE-49E1-87F7-B6F705D35E72}"/>
              </a:ext>
            </a:extLst>
          </p:cNvPr>
          <p:cNvSpPr/>
          <p:nvPr/>
        </p:nvSpPr>
        <p:spPr bwMode="auto">
          <a:xfrm>
            <a:off x="7087524" y="3810109"/>
            <a:ext cx="901267" cy="90126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BAB03A11-21D7-4E54-B4C4-07EEB9EC9C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84772" y="3520927"/>
            <a:ext cx="690647" cy="858765"/>
          </a:xfrm>
          <a:prstGeom prst="rect">
            <a:avLst/>
          </a:prstGeom>
        </p:spPr>
      </p:pic>
      <p:pic>
        <p:nvPicPr>
          <p:cNvPr id="44" name="Graphic 43">
            <a:extLst>
              <a:ext uri="{FF2B5EF4-FFF2-40B4-BE49-F238E27FC236}">
                <a16:creationId xmlns:a16="http://schemas.microsoft.com/office/drawing/2014/main" id="{CE6C3F75-6055-4FE1-9461-817D6171C65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5485" y="3906814"/>
            <a:ext cx="726857" cy="674673"/>
          </a:xfrm>
          <a:prstGeom prst="rect">
            <a:avLst/>
          </a:prstGeom>
        </p:spPr>
      </p:pic>
      <p:sp>
        <p:nvSpPr>
          <p:cNvPr id="32" name="Oval 31">
            <a:extLst>
              <a:ext uri="{FF2B5EF4-FFF2-40B4-BE49-F238E27FC236}">
                <a16:creationId xmlns:a16="http://schemas.microsoft.com/office/drawing/2014/main" id="{9F98CAB0-131B-412A-98DD-27C8A0FB2F83}"/>
              </a:ext>
            </a:extLst>
          </p:cNvPr>
          <p:cNvSpPr/>
          <p:nvPr/>
        </p:nvSpPr>
        <p:spPr bwMode="auto">
          <a:xfrm>
            <a:off x="8549124" y="4367664"/>
            <a:ext cx="798826" cy="79882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68B3386-DA46-4906-B686-2C46081F9CA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6821" y="4492142"/>
            <a:ext cx="501551" cy="526451"/>
          </a:xfrm>
          <a:prstGeom prst="rect">
            <a:avLst/>
          </a:prstGeom>
        </p:spPr>
      </p:pic>
      <p:sp>
        <p:nvSpPr>
          <p:cNvPr id="28" name="Oval 27">
            <a:extLst>
              <a:ext uri="{FF2B5EF4-FFF2-40B4-BE49-F238E27FC236}">
                <a16:creationId xmlns:a16="http://schemas.microsoft.com/office/drawing/2014/main" id="{30A1661B-10C2-47A8-B954-228609C1462D}"/>
              </a:ext>
            </a:extLst>
          </p:cNvPr>
          <p:cNvSpPr/>
          <p:nvPr/>
        </p:nvSpPr>
        <p:spPr bwMode="auto">
          <a:xfrm>
            <a:off x="4107253" y="2289714"/>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73944197-D637-41EE-9C6C-33941C36FB6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08009" y="2384966"/>
            <a:ext cx="694017" cy="570505"/>
          </a:xfrm>
          <a:prstGeom prst="rect">
            <a:avLst/>
          </a:prstGeom>
        </p:spPr>
      </p:pic>
      <p:sp>
        <p:nvSpPr>
          <p:cNvPr id="50" name="Oval 49">
            <a:extLst>
              <a:ext uri="{FF2B5EF4-FFF2-40B4-BE49-F238E27FC236}">
                <a16:creationId xmlns:a16="http://schemas.microsoft.com/office/drawing/2014/main" id="{BF387C4B-994F-4700-8A6E-1CEF5C7E891B}"/>
              </a:ext>
            </a:extLst>
          </p:cNvPr>
          <p:cNvSpPr/>
          <p:nvPr/>
        </p:nvSpPr>
        <p:spPr bwMode="auto">
          <a:xfrm>
            <a:off x="1346780" y="1230681"/>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2" name="Graphic 51">
            <a:extLst>
              <a:ext uri="{FF2B5EF4-FFF2-40B4-BE49-F238E27FC236}">
                <a16:creationId xmlns:a16="http://schemas.microsoft.com/office/drawing/2014/main" id="{296361FB-2150-439D-8180-F109067981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7601" y="1463210"/>
            <a:ext cx="584756" cy="307767"/>
          </a:xfrm>
          <a:prstGeom prst="rect">
            <a:avLst/>
          </a:prstGeom>
        </p:spPr>
      </p:pic>
      <p:pic>
        <p:nvPicPr>
          <p:cNvPr id="54" name="Graphic 53">
            <a:extLst>
              <a:ext uri="{FF2B5EF4-FFF2-40B4-BE49-F238E27FC236}">
                <a16:creationId xmlns:a16="http://schemas.microsoft.com/office/drawing/2014/main" id="{FB472970-863A-443E-A077-F9917649BC0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83255" y="1630457"/>
            <a:ext cx="278299" cy="307767"/>
          </a:xfrm>
          <a:prstGeom prst="rect">
            <a:avLst/>
          </a:prstGeom>
        </p:spPr>
      </p:pic>
      <p:pic>
        <p:nvPicPr>
          <p:cNvPr id="56" name="Graphic 55">
            <a:extLst>
              <a:ext uri="{FF2B5EF4-FFF2-40B4-BE49-F238E27FC236}">
                <a16:creationId xmlns:a16="http://schemas.microsoft.com/office/drawing/2014/main" id="{0228955A-A5EC-49CF-9094-9F1F9710C11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518166" y="1026130"/>
            <a:ext cx="460224" cy="498576"/>
          </a:xfrm>
          <a:prstGeom prst="rect">
            <a:avLst/>
          </a:prstGeom>
        </p:spPr>
      </p:pic>
      <p:pic>
        <p:nvPicPr>
          <p:cNvPr id="3" name="Synaptic logo" descr="A picture containing clock&#10;&#10;Description automatically generated">
            <a:extLst>
              <a:ext uri="{FF2B5EF4-FFF2-40B4-BE49-F238E27FC236}">
                <a16:creationId xmlns:a16="http://schemas.microsoft.com/office/drawing/2014/main" id="{F438CB90-721A-48F6-8AFF-D728427DFA2D}"/>
              </a:ext>
            </a:extLst>
          </p:cNvPr>
          <p:cNvPicPr>
            <a:picLocks noChangeAspect="1"/>
          </p:cNvPicPr>
          <p:nvPr/>
        </p:nvPicPr>
        <p:blipFill>
          <a:blip r:embed="rId22"/>
          <a:stretch>
            <a:fillRect/>
          </a:stretch>
        </p:blipFill>
        <p:spPr>
          <a:xfrm>
            <a:off x="5234114" y="2454094"/>
            <a:ext cx="1732208" cy="1732193"/>
          </a:xfrm>
          <a:prstGeom prst="rect">
            <a:avLst/>
          </a:prstGeom>
          <a:effectLst>
            <a:outerShdw blurRad="88900" dist="165100" dir="5400000" algn="t" rotWithShape="0">
              <a:prstClr val="black">
                <a:alpha val="23000"/>
              </a:prstClr>
            </a:outerShdw>
          </a:effectLst>
        </p:spPr>
      </p:pic>
    </p:spTree>
    <p:extLst>
      <p:ext uri="{BB962C8B-B14F-4D97-AF65-F5344CB8AC3E}">
        <p14:creationId xmlns:p14="http://schemas.microsoft.com/office/powerpoint/2010/main" val="1445484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89C3E1D-CBC1-428D-9246-52EC4721540F}"/>
              </a:ext>
            </a:extLst>
          </p:cNvPr>
          <p:cNvSpPr/>
          <p:nvPr/>
        </p:nvSpPr>
        <p:spPr bwMode="auto">
          <a:xfrm>
            <a:off x="5539828" y="292100"/>
            <a:ext cx="3954779" cy="3954779"/>
          </a:xfrm>
          <a:prstGeom prst="ellipse">
            <a:avLst/>
          </a:prstGeom>
          <a:gradFill flip="none" rotWithShape="1">
            <a:gsLst>
              <a:gs pos="1000">
                <a:schemeClr val="accent1"/>
              </a:gs>
              <a:gs pos="77000">
                <a:schemeClr val="accent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7">
            <a:extLst>
              <a:ext uri="{FF2B5EF4-FFF2-40B4-BE49-F238E27FC236}">
                <a16:creationId xmlns:a16="http://schemas.microsoft.com/office/drawing/2014/main" id="{313D3338-30A6-47CC-952B-671ABA5C2065}"/>
              </a:ext>
            </a:extLst>
          </p:cNvPr>
          <p:cNvSpPr/>
          <p:nvPr/>
        </p:nvSpPr>
        <p:spPr bwMode="auto">
          <a:xfrm rot="1871299">
            <a:off x="4895824" y="1738066"/>
            <a:ext cx="5114779" cy="4716079"/>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solidFill>
            <a:schemeClr val="bg1"/>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Isosceles Triangle 8">
            <a:extLst>
              <a:ext uri="{FF2B5EF4-FFF2-40B4-BE49-F238E27FC236}">
                <a16:creationId xmlns:a16="http://schemas.microsoft.com/office/drawing/2014/main" id="{781BB31C-8655-44FA-9FF4-0DE9A94827F6}"/>
              </a:ext>
            </a:extLst>
          </p:cNvPr>
          <p:cNvSpPr/>
          <p:nvPr/>
        </p:nvSpPr>
        <p:spPr bwMode="auto">
          <a:xfrm>
            <a:off x="4314140" y="936726"/>
            <a:ext cx="2654583" cy="19172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83A8081F-B387-46AD-97EE-E5D93011D781}"/>
              </a:ext>
            </a:extLst>
          </p:cNvPr>
          <p:cNvSpPr/>
          <p:nvPr/>
        </p:nvSpPr>
        <p:spPr bwMode="auto">
          <a:xfrm>
            <a:off x="8099017" y="949797"/>
            <a:ext cx="2654583" cy="19172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C835794-C45B-4031-8296-8D2F8458AAB1}"/>
              </a:ext>
            </a:extLst>
          </p:cNvPr>
          <p:cNvSpPr>
            <a:spLocks noGrp="1"/>
          </p:cNvSpPr>
          <p:nvPr>
            <p:ph type="title"/>
          </p:nvPr>
        </p:nvSpPr>
        <p:spPr>
          <a:xfrm>
            <a:off x="458892" y="442590"/>
            <a:ext cx="3909884" cy="2215991"/>
          </a:xfrm>
        </p:spPr>
        <p:txBody>
          <a:bodyPr/>
          <a:lstStyle/>
          <a:p>
            <a:r>
              <a:rPr lang="en-US" dirty="0">
                <a:gradFill>
                  <a:gsLst>
                    <a:gs pos="2917">
                      <a:schemeClr val="tx1"/>
                    </a:gs>
                    <a:gs pos="30000">
                      <a:schemeClr val="tx1"/>
                    </a:gs>
                  </a:gsLst>
                  <a:lin ang="5400000" scaled="0"/>
                </a:gradFill>
              </a:rPr>
              <a:t>Run log &amp; telemetry analytics seamlessly with </a:t>
            </a:r>
            <a:r>
              <a:rPr lang="en-US" dirty="0">
                <a:solidFill>
                  <a:schemeClr val="accent2"/>
                </a:solidFill>
              </a:rPr>
              <a:t>Azure Synapse</a:t>
            </a:r>
          </a:p>
        </p:txBody>
      </p:sp>
      <p:sp>
        <p:nvSpPr>
          <p:cNvPr id="10" name="Hexagon 7">
            <a:extLst>
              <a:ext uri="{FF2B5EF4-FFF2-40B4-BE49-F238E27FC236}">
                <a16:creationId xmlns:a16="http://schemas.microsoft.com/office/drawing/2014/main" id="{C977E75F-78F9-4416-B472-F0778E1F5998}"/>
              </a:ext>
            </a:extLst>
          </p:cNvPr>
          <p:cNvSpPr/>
          <p:nvPr/>
        </p:nvSpPr>
        <p:spPr bwMode="auto">
          <a:xfrm rot="1871299">
            <a:off x="5108312" y="1869146"/>
            <a:ext cx="4698469" cy="4332221"/>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Synaptic logo" descr="A picture containing clock&#10;&#10;Description automatically generated">
            <a:extLst>
              <a:ext uri="{FF2B5EF4-FFF2-40B4-BE49-F238E27FC236}">
                <a16:creationId xmlns:a16="http://schemas.microsoft.com/office/drawing/2014/main" id="{FEE07514-E758-4D3E-A391-18BE63324C5F}"/>
              </a:ext>
            </a:extLst>
          </p:cNvPr>
          <p:cNvPicPr>
            <a:picLocks noChangeAspect="1"/>
          </p:cNvPicPr>
          <p:nvPr/>
        </p:nvPicPr>
        <p:blipFill>
          <a:blip r:embed="rId3"/>
          <a:stretch>
            <a:fillRect/>
          </a:stretch>
        </p:blipFill>
        <p:spPr>
          <a:xfrm>
            <a:off x="7283581" y="1711880"/>
            <a:ext cx="478489" cy="478485"/>
          </a:xfrm>
          <a:prstGeom prst="rect">
            <a:avLst/>
          </a:prstGeom>
          <a:effectLst/>
        </p:spPr>
      </p:pic>
      <p:sp>
        <p:nvSpPr>
          <p:cNvPr id="83" name="TextBox 82">
            <a:extLst>
              <a:ext uri="{FF2B5EF4-FFF2-40B4-BE49-F238E27FC236}">
                <a16:creationId xmlns:a16="http://schemas.microsoft.com/office/drawing/2014/main" id="{89C9F5A0-924B-4266-923A-D07B503006DE}"/>
              </a:ext>
            </a:extLst>
          </p:cNvPr>
          <p:cNvSpPr txBox="1"/>
          <p:nvPr/>
        </p:nvSpPr>
        <p:spPr>
          <a:xfrm>
            <a:off x="3522228" y="1163529"/>
            <a:ext cx="8081509" cy="4582867"/>
          </a:xfrm>
          <a:prstGeom prst="rect">
            <a:avLst/>
          </a:prstGeom>
          <a:noFill/>
        </p:spPr>
        <p:txBody>
          <a:bodyPr vert="horz" wrap="none" lIns="0" tIns="0" rIns="0" bIns="0" rtlCol="0" anchor="t" anchorCtr="0">
            <a:prstTxWarp prst="textArchUp">
              <a:avLst>
                <a:gd name="adj" fmla="val 1080000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2">
                    <a:lumMod val="50000"/>
                  </a:schemeClr>
                </a:solidFill>
                <a:effectLst/>
                <a:uLnTx/>
                <a:uFillTx/>
                <a:latin typeface="Segoe UI Semibold"/>
                <a:ea typeface="+mn-ea"/>
                <a:cs typeface="+mn-cs"/>
              </a:rPr>
              <a:t>Data Engineering  -  Data Warehousing  - Data Science  -  </a:t>
            </a:r>
            <a:r>
              <a:rPr kumimoji="0" lang="en-US" sz="1100" i="0" u="none" strike="noStrike" kern="1200" cap="none" spc="0" normalizeH="0" baseline="0" noProof="0">
                <a:ln>
                  <a:noFill/>
                </a:ln>
                <a:solidFill>
                  <a:schemeClr val="accent2"/>
                </a:solidFill>
                <a:effectLst/>
                <a:uLnTx/>
                <a:uFillTx/>
                <a:latin typeface="Segoe UI Semibold"/>
                <a:ea typeface="+mn-ea"/>
                <a:cs typeface="+mn-cs"/>
              </a:rPr>
              <a:t>Telemetry Analytics  </a:t>
            </a:r>
            <a:r>
              <a:rPr kumimoji="0" lang="en-US" sz="1000" b="0" i="0" u="none" strike="noStrike" kern="1200" cap="none" spc="0" normalizeH="0" baseline="0" noProof="0">
                <a:ln>
                  <a:noFill/>
                </a:ln>
                <a:solidFill>
                  <a:schemeClr val="tx2">
                    <a:lumMod val="50000"/>
                  </a:schemeClr>
                </a:solidFill>
                <a:effectLst/>
                <a:uLnTx/>
                <a:uFillTx/>
                <a:latin typeface="Segoe UI Semibold"/>
                <a:ea typeface="+mn-ea"/>
                <a:cs typeface="+mn-cs"/>
              </a:rPr>
              <a:t>-  Streaming Analytics  -  Intelligent Apps    </a:t>
            </a:r>
          </a:p>
        </p:txBody>
      </p:sp>
      <p:pic>
        <p:nvPicPr>
          <p:cNvPr id="33" name="Picture 32">
            <a:extLst>
              <a:ext uri="{FF2B5EF4-FFF2-40B4-BE49-F238E27FC236}">
                <a16:creationId xmlns:a16="http://schemas.microsoft.com/office/drawing/2014/main" id="{8E925F3E-20DC-4546-A50B-8269CF47933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04194" y="3578217"/>
            <a:ext cx="682922" cy="524623"/>
          </a:xfrm>
          <a:prstGeom prst="rect">
            <a:avLst/>
          </a:prstGeom>
        </p:spPr>
      </p:pic>
      <p:sp>
        <p:nvSpPr>
          <p:cNvPr id="11" name="Oval 10">
            <a:extLst>
              <a:ext uri="{FF2B5EF4-FFF2-40B4-BE49-F238E27FC236}">
                <a16:creationId xmlns:a16="http://schemas.microsoft.com/office/drawing/2014/main" id="{C91BA7E8-DA09-41FE-9842-77D41B1ADFE5}"/>
              </a:ext>
            </a:extLst>
          </p:cNvPr>
          <p:cNvSpPr/>
          <p:nvPr/>
        </p:nvSpPr>
        <p:spPr bwMode="auto">
          <a:xfrm>
            <a:off x="9378286" y="3781118"/>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2" name="arrow_16">
            <a:extLst>
              <a:ext uri="{FF2B5EF4-FFF2-40B4-BE49-F238E27FC236}">
                <a16:creationId xmlns:a16="http://schemas.microsoft.com/office/drawing/2014/main" id="{01B4EFE7-7A6C-4F8C-BBE2-9957E4BE8BCC}"/>
              </a:ext>
            </a:extLst>
          </p:cNvPr>
          <p:cNvSpPr>
            <a:spLocks noChangeAspect="1" noEditPoints="1"/>
          </p:cNvSpPr>
          <p:nvPr/>
        </p:nvSpPr>
        <p:spPr bwMode="auto">
          <a:xfrm>
            <a:off x="9663478" y="3918925"/>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6" name="Picture 25" descr="Icon&#10;&#10;Description automatically generated">
            <a:extLst>
              <a:ext uri="{FF2B5EF4-FFF2-40B4-BE49-F238E27FC236}">
                <a16:creationId xmlns:a16="http://schemas.microsoft.com/office/drawing/2014/main" id="{A8F2D0F9-6EA5-4371-941D-36947B5D55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00953" y="4655650"/>
            <a:ext cx="259213" cy="259213"/>
          </a:xfrm>
          <a:prstGeom prst="rect">
            <a:avLst/>
          </a:prstGeom>
        </p:spPr>
      </p:pic>
      <p:pic>
        <p:nvPicPr>
          <p:cNvPr id="27" name="Graphic 22">
            <a:extLst>
              <a:ext uri="{FF2B5EF4-FFF2-40B4-BE49-F238E27FC236}">
                <a16:creationId xmlns:a16="http://schemas.microsoft.com/office/drawing/2014/main" id="{B2FD8984-38DC-46DA-B6D4-19BFD3868E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4242" y="3128626"/>
            <a:ext cx="439698" cy="439698"/>
          </a:xfrm>
          <a:prstGeom prst="rect">
            <a:avLst/>
          </a:prstGeom>
        </p:spPr>
      </p:pic>
      <p:pic>
        <p:nvPicPr>
          <p:cNvPr id="28" name="Picture 2" descr="Azure Machine Learning - Visual Studio Marketplace">
            <a:extLst>
              <a:ext uri="{FF2B5EF4-FFF2-40B4-BE49-F238E27FC236}">
                <a16:creationId xmlns:a16="http://schemas.microsoft.com/office/drawing/2014/main" id="{62F50AFC-89BF-4BBD-A3FB-14757EB6D8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85677" y="4208611"/>
            <a:ext cx="259213" cy="27891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3380C006-A92E-4601-B86B-7ABB0CED4356}"/>
              </a:ext>
            </a:extLst>
          </p:cNvPr>
          <p:cNvSpPr/>
          <p:nvPr/>
        </p:nvSpPr>
        <p:spPr bwMode="auto">
          <a:xfrm>
            <a:off x="10256822" y="3082822"/>
            <a:ext cx="874539" cy="2000167"/>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908EB7D8-6470-4FD8-BE60-B2DF78016557}"/>
              </a:ext>
            </a:extLst>
          </p:cNvPr>
          <p:cNvSpPr/>
          <p:nvPr/>
        </p:nvSpPr>
        <p:spPr bwMode="auto">
          <a:xfrm>
            <a:off x="5555098" y="2877917"/>
            <a:ext cx="3754764"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31" name="Rectangle 30">
            <a:extLst>
              <a:ext uri="{FF2B5EF4-FFF2-40B4-BE49-F238E27FC236}">
                <a16:creationId xmlns:a16="http://schemas.microsoft.com/office/drawing/2014/main" id="{AC5537A2-29D5-42B0-ABEF-DAFCCCCEFAA3}"/>
              </a:ext>
            </a:extLst>
          </p:cNvPr>
          <p:cNvSpPr/>
          <p:nvPr/>
        </p:nvSpPr>
        <p:spPr bwMode="auto">
          <a:xfrm>
            <a:off x="5554133"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32" name="Rectangle 31">
            <a:extLst>
              <a:ext uri="{FF2B5EF4-FFF2-40B4-BE49-F238E27FC236}">
                <a16:creationId xmlns:a16="http://schemas.microsoft.com/office/drawing/2014/main" id="{5840687A-F811-452E-935F-D4C1C93F927E}"/>
              </a:ext>
            </a:extLst>
          </p:cNvPr>
          <p:cNvSpPr/>
          <p:nvPr/>
        </p:nvSpPr>
        <p:spPr bwMode="auto">
          <a:xfrm>
            <a:off x="6317467"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4" name="Rectangle 33">
            <a:extLst>
              <a:ext uri="{FF2B5EF4-FFF2-40B4-BE49-F238E27FC236}">
                <a16:creationId xmlns:a16="http://schemas.microsoft.com/office/drawing/2014/main" id="{5D0369AB-D895-49C0-BAE8-A5A4974FF10B}"/>
              </a:ext>
            </a:extLst>
          </p:cNvPr>
          <p:cNvSpPr/>
          <p:nvPr/>
        </p:nvSpPr>
        <p:spPr bwMode="auto">
          <a:xfrm>
            <a:off x="7080803"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35" name="Rectangle 34">
            <a:extLst>
              <a:ext uri="{FF2B5EF4-FFF2-40B4-BE49-F238E27FC236}">
                <a16:creationId xmlns:a16="http://schemas.microsoft.com/office/drawing/2014/main" id="{8420A4AF-9EB1-42EC-BEB4-3DF91D6A00D3}"/>
              </a:ext>
            </a:extLst>
          </p:cNvPr>
          <p:cNvSpPr/>
          <p:nvPr/>
        </p:nvSpPr>
        <p:spPr bwMode="auto">
          <a:xfrm>
            <a:off x="7844137"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36" name="Rectangle 35">
            <a:extLst>
              <a:ext uri="{FF2B5EF4-FFF2-40B4-BE49-F238E27FC236}">
                <a16:creationId xmlns:a16="http://schemas.microsoft.com/office/drawing/2014/main" id="{F034FD55-9E4A-463B-AADB-D0A177BFB39C}"/>
              </a:ext>
            </a:extLst>
          </p:cNvPr>
          <p:cNvSpPr/>
          <p:nvPr/>
        </p:nvSpPr>
        <p:spPr bwMode="auto">
          <a:xfrm>
            <a:off x="8607472"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37" name="Rectangle 36">
            <a:extLst>
              <a:ext uri="{FF2B5EF4-FFF2-40B4-BE49-F238E27FC236}">
                <a16:creationId xmlns:a16="http://schemas.microsoft.com/office/drawing/2014/main" id="{B318EFA1-79C1-4947-9691-A523C5FC8074}"/>
              </a:ext>
            </a:extLst>
          </p:cNvPr>
          <p:cNvSpPr/>
          <p:nvPr/>
        </p:nvSpPr>
        <p:spPr bwMode="auto">
          <a:xfrm>
            <a:off x="5572504" y="3668401"/>
            <a:ext cx="3754764" cy="363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38" name="Rectangle 37">
            <a:extLst>
              <a:ext uri="{FF2B5EF4-FFF2-40B4-BE49-F238E27FC236}">
                <a16:creationId xmlns:a16="http://schemas.microsoft.com/office/drawing/2014/main" id="{13BC34DE-2D0C-4319-934F-A4A6C4F92850}"/>
              </a:ext>
            </a:extLst>
          </p:cNvPr>
          <p:cNvSpPr/>
          <p:nvPr/>
        </p:nvSpPr>
        <p:spPr bwMode="auto">
          <a:xfrm>
            <a:off x="5572503" y="3984165"/>
            <a:ext cx="1210845"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39" name="Rectangle 38">
            <a:extLst>
              <a:ext uri="{FF2B5EF4-FFF2-40B4-BE49-F238E27FC236}">
                <a16:creationId xmlns:a16="http://schemas.microsoft.com/office/drawing/2014/main" id="{3EDE3F0A-94AC-418E-B078-EEF55C4D6D8F}"/>
              </a:ext>
            </a:extLst>
          </p:cNvPr>
          <p:cNvSpPr/>
          <p:nvPr/>
        </p:nvSpPr>
        <p:spPr bwMode="auto">
          <a:xfrm>
            <a:off x="6842053" y="3984165"/>
            <a:ext cx="1210845"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FBE5290-EBD5-428B-B4AD-E95EAC46F93E}"/>
              </a:ext>
            </a:extLst>
          </p:cNvPr>
          <p:cNvSpPr/>
          <p:nvPr/>
        </p:nvSpPr>
        <p:spPr bwMode="auto">
          <a:xfrm>
            <a:off x="8099017" y="3984165"/>
            <a:ext cx="1210845"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d</a:t>
            </a: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lang="en-US" sz="1400" dirty="0">
                <a:gradFill>
                  <a:gsLst>
                    <a:gs pos="0">
                      <a:srgbClr val="FFFFFF"/>
                    </a:gs>
                    <a:gs pos="100000">
                      <a:srgbClr val="FFFFFF"/>
                    </a:gs>
                  </a:gsLst>
                  <a:lin ang="5400000" scaled="0"/>
                </a:gradFill>
                <a:latin typeface="Segoe UI"/>
                <a:ea typeface="Segoe UI" pitchFamily="34" charset="0"/>
                <a:cs typeface="Segoe UI" pitchFamily="34" charset="0"/>
              </a:rPr>
              <a:t>e</a:t>
            </a: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xplorer</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893A48D-A239-458F-BC27-8D6FFE0AED0E}"/>
              </a:ext>
            </a:extLst>
          </p:cNvPr>
          <p:cNvSpPr/>
          <p:nvPr/>
        </p:nvSpPr>
        <p:spPr bwMode="auto">
          <a:xfrm>
            <a:off x="5572503" y="2509976"/>
            <a:ext cx="3737357" cy="363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42" name="Rectangle 41">
            <a:extLst>
              <a:ext uri="{FF2B5EF4-FFF2-40B4-BE49-F238E27FC236}">
                <a16:creationId xmlns:a16="http://schemas.microsoft.com/office/drawing/2014/main" id="{6C453C3E-593B-4859-B37C-BBBAE700A8DB}"/>
              </a:ext>
            </a:extLst>
          </p:cNvPr>
          <p:cNvSpPr/>
          <p:nvPr/>
        </p:nvSpPr>
        <p:spPr bwMode="auto">
          <a:xfrm>
            <a:off x="5164542" y="4439071"/>
            <a:ext cx="4549893"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87E9F0B-C29E-40F3-A4A7-485FEF1F4A9D}"/>
              </a:ext>
            </a:extLst>
          </p:cNvPr>
          <p:cNvSpPr/>
          <p:nvPr/>
        </p:nvSpPr>
        <p:spPr bwMode="auto">
          <a:xfrm>
            <a:off x="5164541" y="4439071"/>
            <a:ext cx="4549893"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44" name="Rectangle 43">
            <a:extLst>
              <a:ext uri="{FF2B5EF4-FFF2-40B4-BE49-F238E27FC236}">
                <a16:creationId xmlns:a16="http://schemas.microsoft.com/office/drawing/2014/main" id="{5621E22C-CBC9-4E5E-9F00-2C34B522E159}"/>
              </a:ext>
            </a:extLst>
          </p:cNvPr>
          <p:cNvSpPr/>
          <p:nvPr/>
        </p:nvSpPr>
        <p:spPr bwMode="auto">
          <a:xfrm>
            <a:off x="5295630" y="4756126"/>
            <a:ext cx="863847" cy="955681"/>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45" name="Picture 44" descr="A picture containing text, clipart&#10;&#10;Description automatically generated">
            <a:extLst>
              <a:ext uri="{FF2B5EF4-FFF2-40B4-BE49-F238E27FC236}">
                <a16:creationId xmlns:a16="http://schemas.microsoft.com/office/drawing/2014/main" id="{DF9C611E-129F-48C9-98C5-155C40FBC7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52676" y="4025880"/>
            <a:ext cx="747600" cy="282895"/>
          </a:xfrm>
          <a:prstGeom prst="rect">
            <a:avLst/>
          </a:prstGeom>
        </p:spPr>
      </p:pic>
      <p:sp>
        <p:nvSpPr>
          <p:cNvPr id="46" name="Rectangle 45">
            <a:extLst>
              <a:ext uri="{FF2B5EF4-FFF2-40B4-BE49-F238E27FC236}">
                <a16:creationId xmlns:a16="http://schemas.microsoft.com/office/drawing/2014/main" id="{36DB1BA1-C6E3-40D6-93DC-7F08A9903087}"/>
              </a:ext>
            </a:extLst>
          </p:cNvPr>
          <p:cNvSpPr/>
          <p:nvPr/>
        </p:nvSpPr>
        <p:spPr bwMode="auto">
          <a:xfrm>
            <a:off x="6218593" y="4756126"/>
            <a:ext cx="863847" cy="955681"/>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47" name="Rectangle 46">
            <a:extLst>
              <a:ext uri="{FF2B5EF4-FFF2-40B4-BE49-F238E27FC236}">
                <a16:creationId xmlns:a16="http://schemas.microsoft.com/office/drawing/2014/main" id="{C6C1CA02-4F5E-476A-A80D-B44960876969}"/>
              </a:ext>
            </a:extLst>
          </p:cNvPr>
          <p:cNvSpPr/>
          <p:nvPr/>
        </p:nvSpPr>
        <p:spPr bwMode="auto">
          <a:xfrm>
            <a:off x="7131254" y="4756126"/>
            <a:ext cx="863847" cy="955681"/>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48" name="Rectangle 47">
            <a:extLst>
              <a:ext uri="{FF2B5EF4-FFF2-40B4-BE49-F238E27FC236}">
                <a16:creationId xmlns:a16="http://schemas.microsoft.com/office/drawing/2014/main" id="{875202E4-C363-445A-A790-763AEE590002}"/>
              </a:ext>
            </a:extLst>
          </p:cNvPr>
          <p:cNvSpPr/>
          <p:nvPr/>
        </p:nvSpPr>
        <p:spPr bwMode="auto">
          <a:xfrm>
            <a:off x="8042523" y="4756126"/>
            <a:ext cx="1527300" cy="457814"/>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49" name="Rectangle 48">
            <a:extLst>
              <a:ext uri="{FF2B5EF4-FFF2-40B4-BE49-F238E27FC236}">
                <a16:creationId xmlns:a16="http://schemas.microsoft.com/office/drawing/2014/main" id="{40331269-4D91-4C19-B084-BFA96817398D}"/>
              </a:ext>
            </a:extLst>
          </p:cNvPr>
          <p:cNvSpPr/>
          <p:nvPr/>
        </p:nvSpPr>
        <p:spPr bwMode="auto">
          <a:xfrm>
            <a:off x="8042522" y="5265345"/>
            <a:ext cx="768485" cy="457814"/>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51" name="Rectangle 50">
            <a:extLst>
              <a:ext uri="{FF2B5EF4-FFF2-40B4-BE49-F238E27FC236}">
                <a16:creationId xmlns:a16="http://schemas.microsoft.com/office/drawing/2014/main" id="{57CB3FCA-30B9-4943-AD2D-862D5396ADBF}"/>
              </a:ext>
            </a:extLst>
          </p:cNvPr>
          <p:cNvSpPr/>
          <p:nvPr/>
        </p:nvSpPr>
        <p:spPr bwMode="auto">
          <a:xfrm>
            <a:off x="8863703" y="5265345"/>
            <a:ext cx="704294" cy="457814"/>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200" dirty="0">
              <a:solidFill>
                <a:srgbClr val="0078D4">
                  <a:lumMod val="60000"/>
                  <a:lumOff val="40000"/>
                </a:srgbClr>
              </a:solidFill>
              <a:latin typeface="Segoe UI"/>
              <a:cs typeface="Segoe UI" pitchFamily="34" charset="0"/>
            </a:endParaRPr>
          </a:p>
          <a:p>
            <a:pPr algn="ctr" defTabSz="932472" fontAlgn="base">
              <a:spcBef>
                <a:spcPct val="0"/>
              </a:spcBef>
              <a:spcAft>
                <a:spcPct val="0"/>
              </a:spcAft>
            </a:pPr>
            <a:r>
              <a:rPr lang="en-US" sz="1200" dirty="0" err="1">
                <a:solidFill>
                  <a:srgbClr val="0078D4">
                    <a:lumMod val="60000"/>
                    <a:lumOff val="40000"/>
                  </a:srgbClr>
                </a:solidFill>
                <a:latin typeface="Segoe UI"/>
                <a:cs typeface="Segoe UI" pitchFamily="34" charset="0"/>
              </a:rPr>
              <a:t>Dataverse</a:t>
            </a:r>
            <a:endParaRPr lang="en-US" sz="1200" dirty="0">
              <a:solidFill>
                <a:srgbClr val="0078D4">
                  <a:lumMod val="60000"/>
                  <a:lumOff val="40000"/>
                </a:srgbClr>
              </a:solidFill>
              <a:latin typeface="Segoe UI"/>
              <a:cs typeface="Segoe UI" pitchFamily="34" charset="0"/>
            </a:endParaRPr>
          </a:p>
        </p:txBody>
      </p:sp>
      <p:grpSp>
        <p:nvGrpSpPr>
          <p:cNvPr id="53" name="Group 52">
            <a:extLst>
              <a:ext uri="{FF2B5EF4-FFF2-40B4-BE49-F238E27FC236}">
                <a16:creationId xmlns:a16="http://schemas.microsoft.com/office/drawing/2014/main" id="{5F5243EC-6B1E-46B8-8109-EED12A922343}"/>
              </a:ext>
            </a:extLst>
          </p:cNvPr>
          <p:cNvGrpSpPr/>
          <p:nvPr/>
        </p:nvGrpSpPr>
        <p:grpSpPr>
          <a:xfrm>
            <a:off x="7469503" y="4919836"/>
            <a:ext cx="187349" cy="188254"/>
            <a:chOff x="10151682" y="3345304"/>
            <a:chExt cx="2093032" cy="2103153"/>
          </a:xfrm>
        </p:grpSpPr>
        <p:grpSp>
          <p:nvGrpSpPr>
            <p:cNvPr id="55" name="Group 54">
              <a:extLst>
                <a:ext uri="{FF2B5EF4-FFF2-40B4-BE49-F238E27FC236}">
                  <a16:creationId xmlns:a16="http://schemas.microsoft.com/office/drawing/2014/main" id="{A666044A-3732-46DE-86E6-D136EFB1F726}"/>
                </a:ext>
              </a:extLst>
            </p:cNvPr>
            <p:cNvGrpSpPr/>
            <p:nvPr/>
          </p:nvGrpSpPr>
          <p:grpSpPr>
            <a:xfrm>
              <a:off x="10151682" y="3345304"/>
              <a:ext cx="2088687" cy="486657"/>
              <a:chOff x="10151682" y="3345304"/>
              <a:chExt cx="2088687" cy="486657"/>
            </a:xfrm>
          </p:grpSpPr>
          <p:sp>
            <p:nvSpPr>
              <p:cNvPr id="66" name="Rectangle: Rounded Corners 65">
                <a:extLst>
                  <a:ext uri="{FF2B5EF4-FFF2-40B4-BE49-F238E27FC236}">
                    <a16:creationId xmlns:a16="http://schemas.microsoft.com/office/drawing/2014/main" id="{7C267158-BF23-43B7-85D9-094A624DF3A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005EE0DC-0C69-4EC5-AECD-58924682488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48C1AD19-D2C5-4C2D-81CF-5889A3CA3ED5}"/>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Rectangle: Rounded Corners 55">
              <a:extLst>
                <a:ext uri="{FF2B5EF4-FFF2-40B4-BE49-F238E27FC236}">
                  <a16:creationId xmlns:a16="http://schemas.microsoft.com/office/drawing/2014/main" id="{2BC9A5F9-DB1A-47C9-9A39-F7A2C9C9C1F1}"/>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A04EED67-4C8A-4EEC-8F46-284C7B09624A}"/>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75A4726-8344-4AE8-8D5B-C80D9CF3A5A3}"/>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C816809-2D1F-4301-850A-2BA427D0D0CC}"/>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F9B736B5-F4FB-4912-8A0E-692C603AA99D}"/>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2A2E00AC-725C-405D-8740-EB49B069E8F8}"/>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B0F41C9-839F-4D17-A8EE-E6F317AE4368}"/>
                </a:ext>
              </a:extLst>
            </p:cNvPr>
            <p:cNvGrpSpPr/>
            <p:nvPr/>
          </p:nvGrpSpPr>
          <p:grpSpPr>
            <a:xfrm rot="10800000">
              <a:off x="10156029" y="4961800"/>
              <a:ext cx="2088685" cy="486657"/>
              <a:chOff x="9792233" y="4614073"/>
              <a:chExt cx="2088685" cy="486657"/>
            </a:xfrm>
          </p:grpSpPr>
          <p:sp>
            <p:nvSpPr>
              <p:cNvPr id="63" name="Rectangle: Rounded Corners 62">
                <a:extLst>
                  <a:ext uri="{FF2B5EF4-FFF2-40B4-BE49-F238E27FC236}">
                    <a16:creationId xmlns:a16="http://schemas.microsoft.com/office/drawing/2014/main" id="{6760CD11-33B7-45C5-BEBB-AF2B3B1530A5}"/>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8CE78C4-3FD2-46D2-8BE5-C485772678C8}"/>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75E21E17-0864-47AE-B9C1-4BCB66A5FD91}"/>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9" name="Picture 2" descr="See the source image">
            <a:extLst>
              <a:ext uri="{FF2B5EF4-FFF2-40B4-BE49-F238E27FC236}">
                <a16:creationId xmlns:a16="http://schemas.microsoft.com/office/drawing/2014/main" id="{5331E21D-B2AB-44AE-9B0B-B9C62B04B0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07771" y="4894180"/>
            <a:ext cx="239565" cy="23956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849BE9CC-48ED-4536-8B31-BB1534BF6683}"/>
              </a:ext>
            </a:extLst>
          </p:cNvPr>
          <p:cNvPicPr>
            <a:picLocks noChangeAspect="1"/>
          </p:cNvPicPr>
          <p:nvPr/>
        </p:nvPicPr>
        <p:blipFill>
          <a:blip r:embed="rId11"/>
          <a:stretch>
            <a:fillRect/>
          </a:stretch>
        </p:blipFill>
        <p:spPr>
          <a:xfrm>
            <a:off x="6551494" y="4887728"/>
            <a:ext cx="198047" cy="252469"/>
          </a:xfrm>
          <a:prstGeom prst="rect">
            <a:avLst/>
          </a:prstGeom>
        </p:spPr>
      </p:pic>
      <p:grpSp>
        <p:nvGrpSpPr>
          <p:cNvPr id="71" name="Synaptic conection">
            <a:extLst>
              <a:ext uri="{FF2B5EF4-FFF2-40B4-BE49-F238E27FC236}">
                <a16:creationId xmlns:a16="http://schemas.microsoft.com/office/drawing/2014/main" id="{8A356D77-3769-42EB-81A1-F6D07D33DF1A}"/>
              </a:ext>
            </a:extLst>
          </p:cNvPr>
          <p:cNvGrpSpPr>
            <a:grpSpLocks noChangeAspect="1"/>
          </p:cNvGrpSpPr>
          <p:nvPr/>
        </p:nvGrpSpPr>
        <p:grpSpPr bwMode="auto">
          <a:xfrm>
            <a:off x="8458505" y="4810901"/>
            <a:ext cx="540633" cy="149140"/>
            <a:chOff x="1114" y="3500"/>
            <a:chExt cx="2610" cy="720"/>
          </a:xfrm>
        </p:grpSpPr>
        <p:sp>
          <p:nvSpPr>
            <p:cNvPr id="72" name="Oval 5">
              <a:extLst>
                <a:ext uri="{FF2B5EF4-FFF2-40B4-BE49-F238E27FC236}">
                  <a16:creationId xmlns:a16="http://schemas.microsoft.com/office/drawing/2014/main" id="{1DB7C8D8-C400-4D5E-BBBA-CE6B969411C4}"/>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6">
              <a:extLst>
                <a:ext uri="{FF2B5EF4-FFF2-40B4-BE49-F238E27FC236}">
                  <a16:creationId xmlns:a16="http://schemas.microsoft.com/office/drawing/2014/main" id="{4F049E17-3DCF-4135-8BDD-A92E668BFC18}"/>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8">
              <a:extLst>
                <a:ext uri="{FF2B5EF4-FFF2-40B4-BE49-F238E27FC236}">
                  <a16:creationId xmlns:a16="http://schemas.microsoft.com/office/drawing/2014/main" id="{CBAD7188-0EBF-4FF7-AFF2-93AE3544A6BC}"/>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8">
              <a:extLst>
                <a:ext uri="{FF2B5EF4-FFF2-40B4-BE49-F238E27FC236}">
                  <a16:creationId xmlns:a16="http://schemas.microsoft.com/office/drawing/2014/main" id="{C9F7CB70-5CD3-4CCE-A921-DA64C0D67E0B}"/>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6" name="Picture 2" descr="Top reasons to migrate MongoDB to Cosmos DB - Neal Analytics">
            <a:extLst>
              <a:ext uri="{FF2B5EF4-FFF2-40B4-BE49-F238E27FC236}">
                <a16:creationId xmlns:a16="http://schemas.microsoft.com/office/drawing/2014/main" id="{783C60CE-09F2-432E-B3F4-683163B8835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78169" y="5332626"/>
            <a:ext cx="339767" cy="178378"/>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C4725DB6-31DB-437D-8467-0C54A1BDEC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70888" y="5292964"/>
            <a:ext cx="247329" cy="257702"/>
          </a:xfrm>
          <a:prstGeom prst="rect">
            <a:avLst/>
          </a:prstGeom>
          <a:effectLst/>
        </p:spPr>
      </p:pic>
      <p:sp>
        <p:nvSpPr>
          <p:cNvPr id="5" name="Rectangle 4">
            <a:extLst>
              <a:ext uri="{FF2B5EF4-FFF2-40B4-BE49-F238E27FC236}">
                <a16:creationId xmlns:a16="http://schemas.microsoft.com/office/drawing/2014/main" id="{67DA843F-5CF0-4DBC-88C1-FEA02F0DCDBF}"/>
              </a:ext>
            </a:extLst>
          </p:cNvPr>
          <p:cNvSpPr/>
          <p:nvPr/>
        </p:nvSpPr>
        <p:spPr bwMode="auto">
          <a:xfrm>
            <a:off x="8066544" y="3953504"/>
            <a:ext cx="1285303" cy="437225"/>
          </a:xfrm>
          <a:prstGeom prst="rect">
            <a:avLst/>
          </a:prstGeom>
          <a:noFill/>
          <a:ln w="412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2621DD3-D4FE-420E-B3E6-FDAA8A677375}"/>
              </a:ext>
            </a:extLst>
          </p:cNvPr>
          <p:cNvSpPr/>
          <p:nvPr/>
        </p:nvSpPr>
        <p:spPr bwMode="auto">
          <a:xfrm>
            <a:off x="4878667" y="378034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5" name="arrow_25">
            <a:extLst>
              <a:ext uri="{FF2B5EF4-FFF2-40B4-BE49-F238E27FC236}">
                <a16:creationId xmlns:a16="http://schemas.microsoft.com/office/drawing/2014/main" id="{BB0F4AAB-DC07-4D22-8297-F3B6397F5556}"/>
              </a:ext>
            </a:extLst>
          </p:cNvPr>
          <p:cNvSpPr>
            <a:spLocks noChangeAspect="1" noEditPoints="1"/>
          </p:cNvSpPr>
          <p:nvPr/>
        </p:nvSpPr>
        <p:spPr bwMode="auto">
          <a:xfrm>
            <a:off x="4949512" y="4163000"/>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arrow_25">
            <a:extLst>
              <a:ext uri="{FF2B5EF4-FFF2-40B4-BE49-F238E27FC236}">
                <a16:creationId xmlns:a16="http://schemas.microsoft.com/office/drawing/2014/main" id="{83006272-3F8F-43E4-A2CE-06D9AB78D141}"/>
              </a:ext>
            </a:extLst>
          </p:cNvPr>
          <p:cNvSpPr>
            <a:spLocks noChangeAspect="1" noEditPoints="1"/>
          </p:cNvSpPr>
          <p:nvPr/>
        </p:nvSpPr>
        <p:spPr bwMode="auto">
          <a:xfrm flipV="1">
            <a:off x="4949512" y="3775995"/>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2465D491-EA25-4081-983D-8EEE5C39C7B2}"/>
              </a:ext>
            </a:extLst>
          </p:cNvPr>
          <p:cNvSpPr/>
          <p:nvPr/>
        </p:nvSpPr>
        <p:spPr bwMode="auto">
          <a:xfrm>
            <a:off x="3570357" y="2865894"/>
            <a:ext cx="1141233" cy="2390011"/>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1CEB7ED2-F827-4797-9298-E8D4F0C6B71B}"/>
              </a:ext>
            </a:extLst>
          </p:cNvPr>
          <p:cNvSpPr txBox="1"/>
          <p:nvPr/>
        </p:nvSpPr>
        <p:spPr>
          <a:xfrm>
            <a:off x="3706807" y="3132212"/>
            <a:ext cx="435720"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19" name="TextBox 18">
            <a:extLst>
              <a:ext uri="{FF2B5EF4-FFF2-40B4-BE49-F238E27FC236}">
                <a16:creationId xmlns:a16="http://schemas.microsoft.com/office/drawing/2014/main" id="{B33797A5-359E-4C12-8167-E350D2359EEA}"/>
              </a:ext>
            </a:extLst>
          </p:cNvPr>
          <p:cNvSpPr txBox="1"/>
          <p:nvPr/>
        </p:nvSpPr>
        <p:spPr>
          <a:xfrm>
            <a:off x="3611662" y="3698072"/>
            <a:ext cx="520705"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20" name="TextBox 19">
            <a:extLst>
              <a:ext uri="{FF2B5EF4-FFF2-40B4-BE49-F238E27FC236}">
                <a16:creationId xmlns:a16="http://schemas.microsoft.com/office/drawing/2014/main" id="{09498CE5-242B-4CEF-9406-962FADA5F696}"/>
              </a:ext>
            </a:extLst>
          </p:cNvPr>
          <p:cNvSpPr txBox="1"/>
          <p:nvPr/>
        </p:nvSpPr>
        <p:spPr>
          <a:xfrm>
            <a:off x="3546910" y="4253773"/>
            <a:ext cx="585457"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a:gradFill>
                  <a:gsLst>
                    <a:gs pos="2917">
                      <a:srgbClr val="FFFFFF"/>
                    </a:gs>
                    <a:gs pos="30000">
                      <a:srgbClr val="FFFFFF"/>
                    </a:gs>
                  </a:gsLst>
                  <a:lin ang="5400000" scaled="0"/>
                </a:gradFill>
                <a:latin typeface="Segoe UI"/>
              </a:rPr>
              <a:t>Applications</a:t>
            </a:r>
            <a:endPar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E9CE0614-A41C-4BA4-95CB-82F9084B5CD2}"/>
              </a:ext>
            </a:extLst>
          </p:cNvPr>
          <p:cNvSpPr txBox="1"/>
          <p:nvPr/>
        </p:nvSpPr>
        <p:spPr>
          <a:xfrm>
            <a:off x="3405268" y="4829792"/>
            <a:ext cx="727099"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22" name="server">
            <a:extLst>
              <a:ext uri="{FF2B5EF4-FFF2-40B4-BE49-F238E27FC236}">
                <a16:creationId xmlns:a16="http://schemas.microsoft.com/office/drawing/2014/main" id="{FBFE3A0A-BCB4-4C2F-8643-8AE751FBEE2D}"/>
              </a:ext>
            </a:extLst>
          </p:cNvPr>
          <p:cNvSpPr>
            <a:spLocks noChangeAspect="1" noEditPoints="1"/>
          </p:cNvSpPr>
          <p:nvPr/>
        </p:nvSpPr>
        <p:spPr bwMode="auto">
          <a:xfrm>
            <a:off x="4368778" y="3046173"/>
            <a:ext cx="139548" cy="265053"/>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cloud_2">
            <a:extLst>
              <a:ext uri="{FF2B5EF4-FFF2-40B4-BE49-F238E27FC236}">
                <a16:creationId xmlns:a16="http://schemas.microsoft.com/office/drawing/2014/main" id="{DBB206E5-10D6-4AE4-B078-44A46B2B26BC}"/>
              </a:ext>
            </a:extLst>
          </p:cNvPr>
          <p:cNvSpPr>
            <a:spLocks noChangeAspect="1" noEditPoints="1"/>
          </p:cNvSpPr>
          <p:nvPr/>
        </p:nvSpPr>
        <p:spPr bwMode="auto">
          <a:xfrm>
            <a:off x="4288906" y="3658901"/>
            <a:ext cx="298841" cy="17245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Browser_3">
            <a:extLst>
              <a:ext uri="{FF2B5EF4-FFF2-40B4-BE49-F238E27FC236}">
                <a16:creationId xmlns:a16="http://schemas.microsoft.com/office/drawing/2014/main" id="{7C515D13-2B77-4CE6-875B-7E543A5B2326}"/>
              </a:ext>
            </a:extLst>
          </p:cNvPr>
          <p:cNvSpPr>
            <a:spLocks noChangeAspect="1" noEditPoints="1"/>
          </p:cNvSpPr>
          <p:nvPr/>
        </p:nvSpPr>
        <p:spPr bwMode="auto">
          <a:xfrm>
            <a:off x="4344244" y="4258287"/>
            <a:ext cx="182745" cy="173823"/>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camera_4">
            <a:extLst>
              <a:ext uri="{FF2B5EF4-FFF2-40B4-BE49-F238E27FC236}">
                <a16:creationId xmlns:a16="http://schemas.microsoft.com/office/drawing/2014/main" id="{6D1C12F3-3E40-4762-99C4-F631AE290A4F}"/>
              </a:ext>
            </a:extLst>
          </p:cNvPr>
          <p:cNvSpPr>
            <a:spLocks noChangeAspect="1" noEditPoints="1"/>
          </p:cNvSpPr>
          <p:nvPr/>
        </p:nvSpPr>
        <p:spPr bwMode="auto">
          <a:xfrm>
            <a:off x="4325925" y="4833685"/>
            <a:ext cx="228809" cy="184439"/>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467807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A8D7C-696A-43EF-B9D8-0FBF8D4B8A2F}"/>
              </a:ext>
            </a:extLst>
          </p:cNvPr>
          <p:cNvSpPr>
            <a:spLocks noGrp="1"/>
          </p:cNvSpPr>
          <p:nvPr>
            <p:ph type="title"/>
          </p:nvPr>
        </p:nvSpPr>
        <p:spPr/>
        <p:txBody>
          <a:bodyPr/>
          <a:lstStyle/>
          <a:p>
            <a:r>
              <a:rPr lang="en-US" dirty="0"/>
              <a:t>Azure Synapse Data Explorer – But which one?</a:t>
            </a:r>
          </a:p>
        </p:txBody>
      </p:sp>
      <p:sp>
        <p:nvSpPr>
          <p:cNvPr id="4" name="Content Placeholder 3">
            <a:extLst>
              <a:ext uri="{FF2B5EF4-FFF2-40B4-BE49-F238E27FC236}">
                <a16:creationId xmlns:a16="http://schemas.microsoft.com/office/drawing/2014/main" id="{F159E3B4-B1DD-4D7E-AEB6-9023260E0138}"/>
              </a:ext>
            </a:extLst>
          </p:cNvPr>
          <p:cNvSpPr>
            <a:spLocks noGrp="1"/>
          </p:cNvSpPr>
          <p:nvPr>
            <p:ph sz="quarter" idx="12"/>
          </p:nvPr>
        </p:nvSpPr>
        <p:spPr>
          <a:xfrm>
            <a:off x="584200" y="1435100"/>
            <a:ext cx="5211763" cy="3994940"/>
          </a:xfrm>
        </p:spPr>
        <p:txBody>
          <a:bodyPr/>
          <a:lstStyle/>
          <a:p>
            <a:pPr indent="0">
              <a:spcBef>
                <a:spcPts val="0"/>
              </a:spcBef>
              <a:spcAft>
                <a:spcPts val="600"/>
              </a:spcAft>
              <a:buNone/>
              <a:tabLst>
                <a:tab pos="914400" algn="l"/>
              </a:tabLst>
            </a:pPr>
            <a:r>
              <a:rPr lang="en-US" b="1" dirty="0">
                <a:gradFill>
                  <a:gsLst>
                    <a:gs pos="0">
                      <a:srgbClr val="27A7FD"/>
                    </a:gs>
                    <a:gs pos="100000">
                      <a:schemeClr val="accent1">
                        <a:lumMod val="60000"/>
                        <a:lumOff val="40000"/>
                      </a:schemeClr>
                    </a:gs>
                  </a:gsLst>
                  <a:lin ang="2700000" scaled="0"/>
                </a:gradFill>
              </a:rPr>
              <a:t>ADX (Standalone)</a:t>
            </a:r>
          </a:p>
          <a:p>
            <a:pPr marL="514350" indent="-285750">
              <a:spcBef>
                <a:spcPts val="0"/>
              </a:spcBef>
              <a:spcAft>
                <a:spcPts val="600"/>
              </a:spcAft>
              <a:buFont typeface="Wingdings" panose="05000000000000000000" pitchFamily="2" charset="2"/>
              <a:buChar char=""/>
              <a:tabLst>
                <a:tab pos="914400" algn="l"/>
              </a:tabLst>
            </a:pPr>
            <a:r>
              <a:rPr lang="en-US" dirty="0">
                <a:effectLst/>
              </a:rPr>
              <a:t>ISV workloads </a:t>
            </a:r>
          </a:p>
          <a:p>
            <a:pPr marL="514350" indent="-285750">
              <a:spcBef>
                <a:spcPts val="0"/>
              </a:spcBef>
              <a:spcAft>
                <a:spcPts val="600"/>
              </a:spcAft>
              <a:buFont typeface="Wingdings" panose="05000000000000000000" pitchFamily="2" charset="2"/>
              <a:buChar char=""/>
              <a:tabLst>
                <a:tab pos="914400" algn="l"/>
              </a:tabLst>
            </a:pPr>
            <a:r>
              <a:rPr lang="en-US" dirty="0">
                <a:effectLst/>
              </a:rPr>
              <a:t>Azure Compute and Storage Reserved Instances </a:t>
            </a:r>
          </a:p>
          <a:p>
            <a:pPr marL="514350" indent="-285750">
              <a:spcBef>
                <a:spcPts val="0"/>
              </a:spcBef>
              <a:spcAft>
                <a:spcPts val="600"/>
              </a:spcAft>
              <a:buFont typeface="Wingdings" panose="05000000000000000000" pitchFamily="2" charset="2"/>
              <a:buChar char=""/>
              <a:tabLst>
                <a:tab pos="914400" algn="l"/>
              </a:tabLst>
            </a:pPr>
            <a:r>
              <a:rPr lang="en-US" dirty="0">
                <a:effectLst/>
              </a:rPr>
              <a:t>SKU selection needed</a:t>
            </a:r>
          </a:p>
          <a:p>
            <a:pPr marL="514350" indent="-285750">
              <a:spcBef>
                <a:spcPts val="0"/>
              </a:spcBef>
              <a:spcAft>
                <a:spcPts val="600"/>
              </a:spcAft>
              <a:buFont typeface="Wingdings" panose="05000000000000000000" pitchFamily="2" charset="2"/>
              <a:buChar char=""/>
              <a:tabLst>
                <a:tab pos="914400" algn="l"/>
              </a:tabLst>
            </a:pPr>
            <a:r>
              <a:rPr lang="en-US" dirty="0"/>
              <a:t>In place sharing (Data share)</a:t>
            </a:r>
          </a:p>
          <a:p>
            <a:pPr marL="514350" indent="-285750">
              <a:spcBef>
                <a:spcPts val="0"/>
              </a:spcBef>
              <a:spcAft>
                <a:spcPts val="600"/>
              </a:spcAft>
              <a:buFont typeface="Wingdings" panose="05000000000000000000" pitchFamily="2" charset="2"/>
              <a:buChar char=""/>
              <a:tabLst>
                <a:tab pos="914400" algn="l"/>
              </a:tabLst>
            </a:pPr>
            <a:r>
              <a:rPr lang="en-US" dirty="0">
                <a:effectLst/>
              </a:rPr>
              <a:t>Cost +</a:t>
            </a:r>
          </a:p>
          <a:p>
            <a:endParaRPr lang="en-US" dirty="0"/>
          </a:p>
        </p:txBody>
      </p:sp>
      <p:sp>
        <p:nvSpPr>
          <p:cNvPr id="5" name="Content Placeholder 4">
            <a:extLst>
              <a:ext uri="{FF2B5EF4-FFF2-40B4-BE49-F238E27FC236}">
                <a16:creationId xmlns:a16="http://schemas.microsoft.com/office/drawing/2014/main" id="{EA329745-EED6-4307-B5C1-138996150D07}"/>
              </a:ext>
            </a:extLst>
          </p:cNvPr>
          <p:cNvSpPr>
            <a:spLocks noGrp="1"/>
          </p:cNvSpPr>
          <p:nvPr>
            <p:ph sz="quarter" idx="13"/>
          </p:nvPr>
        </p:nvSpPr>
        <p:spPr>
          <a:xfrm>
            <a:off x="6389688" y="1435100"/>
            <a:ext cx="5219700" cy="3994940"/>
          </a:xfrm>
        </p:spPr>
        <p:txBody>
          <a:bodyPr/>
          <a:lstStyle/>
          <a:p>
            <a:pPr indent="0">
              <a:spcBef>
                <a:spcPts val="0"/>
              </a:spcBef>
              <a:spcAft>
                <a:spcPts val="600"/>
              </a:spcAft>
              <a:buNone/>
              <a:tabLst>
                <a:tab pos="914400" algn="l"/>
              </a:tabLst>
            </a:pPr>
            <a:r>
              <a:rPr lang="en-US" b="1" dirty="0">
                <a:gradFill>
                  <a:gsLst>
                    <a:gs pos="0">
                      <a:srgbClr val="27A7FD"/>
                    </a:gs>
                    <a:gs pos="100000">
                      <a:schemeClr val="accent1">
                        <a:lumMod val="60000"/>
                        <a:lumOff val="40000"/>
                      </a:schemeClr>
                    </a:gs>
                  </a:gsLst>
                  <a:lin ang="2700000" scaled="0"/>
                </a:gradFill>
              </a:rPr>
              <a:t>DX Pool in a workspace</a:t>
            </a:r>
            <a:endParaRPr lang="en-US" sz="2800" b="1" dirty="0">
              <a:gradFill>
                <a:gsLst>
                  <a:gs pos="0">
                    <a:srgbClr val="27A7FD"/>
                  </a:gs>
                  <a:gs pos="100000">
                    <a:schemeClr val="accent1">
                      <a:lumMod val="60000"/>
                      <a:lumOff val="40000"/>
                    </a:schemeClr>
                  </a:gs>
                </a:gsLst>
                <a:lin ang="2700000" scaled="0"/>
              </a:gradFill>
            </a:endParaRPr>
          </a:p>
          <a:p>
            <a:pPr marL="514350" indent="-285750">
              <a:spcBef>
                <a:spcPts val="0"/>
              </a:spcBef>
              <a:spcAft>
                <a:spcPts val="600"/>
              </a:spcAft>
              <a:buFont typeface="Wingdings" panose="05000000000000000000" pitchFamily="2" charset="2"/>
              <a:buChar char=""/>
              <a:tabLst>
                <a:tab pos="914400" algn="l"/>
              </a:tabLst>
            </a:pPr>
            <a:r>
              <a:rPr lang="en-US" dirty="0">
                <a:effectLst/>
              </a:rPr>
              <a:t>If you have a workspace </a:t>
            </a:r>
          </a:p>
          <a:p>
            <a:pPr marL="514350" indent="-285750">
              <a:spcBef>
                <a:spcPts val="0"/>
              </a:spcBef>
              <a:spcAft>
                <a:spcPts val="600"/>
              </a:spcAft>
              <a:buFont typeface="Wingdings" panose="05000000000000000000" pitchFamily="2" charset="2"/>
              <a:buChar char=""/>
              <a:tabLst>
                <a:tab pos="914400" algn="l"/>
              </a:tabLst>
            </a:pPr>
            <a:r>
              <a:rPr lang="en-US" dirty="0">
                <a:effectLst/>
              </a:rPr>
              <a:t>Managed </a:t>
            </a:r>
            <a:r>
              <a:rPr lang="en-US" dirty="0" err="1">
                <a:effectLst/>
              </a:rPr>
              <a:t>VNet</a:t>
            </a:r>
            <a:endParaRPr lang="en-US" dirty="0">
              <a:effectLst/>
            </a:endParaRPr>
          </a:p>
          <a:p>
            <a:pPr marL="514350" indent="-285750">
              <a:spcBef>
                <a:spcPts val="0"/>
              </a:spcBef>
              <a:spcAft>
                <a:spcPts val="600"/>
              </a:spcAft>
              <a:buFont typeface="Wingdings" panose="05000000000000000000" pitchFamily="2" charset="2"/>
              <a:buChar char=""/>
              <a:tabLst>
                <a:tab pos="914400" algn="l"/>
              </a:tabLst>
            </a:pPr>
            <a:r>
              <a:rPr lang="en-US" dirty="0"/>
              <a:t>Synapse already certified by the customer</a:t>
            </a:r>
            <a:endParaRPr lang="en-US" dirty="0">
              <a:effectLst/>
            </a:endParaRPr>
          </a:p>
          <a:p>
            <a:pPr marL="514350" indent="-285750">
              <a:spcBef>
                <a:spcPts val="0"/>
              </a:spcBef>
              <a:spcAft>
                <a:spcPts val="600"/>
              </a:spcAft>
              <a:buFont typeface="Wingdings" panose="05000000000000000000" pitchFamily="2" charset="2"/>
              <a:buChar char=""/>
              <a:tabLst>
                <a:tab pos="914400" algn="l"/>
              </a:tabLst>
            </a:pPr>
            <a:r>
              <a:rPr lang="en-US" dirty="0">
                <a:effectLst/>
              </a:rPr>
              <a:t>Still in preview </a:t>
            </a:r>
          </a:p>
          <a:p>
            <a:pPr marL="514350" indent="-285750">
              <a:spcBef>
                <a:spcPts val="0"/>
              </a:spcBef>
              <a:spcAft>
                <a:spcPts val="600"/>
              </a:spcAft>
              <a:buFont typeface="Wingdings" panose="05000000000000000000" pitchFamily="2" charset="2"/>
              <a:buChar char=""/>
              <a:tabLst>
                <a:tab pos="914400" algn="l"/>
              </a:tabLst>
            </a:pPr>
            <a:r>
              <a:rPr lang="en-US" dirty="0" err="1"/>
              <a:t>vCore</a:t>
            </a:r>
            <a:r>
              <a:rPr lang="en-US" dirty="0"/>
              <a:t> + Storage pricing</a:t>
            </a:r>
            <a:endParaRPr lang="en-US" dirty="0">
              <a:effectLst/>
            </a:endParaRPr>
          </a:p>
          <a:p>
            <a:endParaRPr lang="en-US" dirty="0"/>
          </a:p>
        </p:txBody>
      </p:sp>
      <p:sp>
        <p:nvSpPr>
          <p:cNvPr id="6" name="TextBox 5">
            <a:extLst>
              <a:ext uri="{FF2B5EF4-FFF2-40B4-BE49-F238E27FC236}">
                <a16:creationId xmlns:a16="http://schemas.microsoft.com/office/drawing/2014/main" id="{245B1726-1379-4060-AC5E-4ADDEDE749C2}"/>
              </a:ext>
            </a:extLst>
          </p:cNvPr>
          <p:cNvSpPr txBox="1"/>
          <p:nvPr/>
        </p:nvSpPr>
        <p:spPr>
          <a:xfrm>
            <a:off x="3728605" y="5199839"/>
            <a:ext cx="633113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Work in progress to make it not matter: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P3 inclusion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Move databases </a:t>
            </a:r>
          </a:p>
        </p:txBody>
      </p:sp>
      <p:sp>
        <p:nvSpPr>
          <p:cNvPr id="8" name="TextBox 7">
            <a:extLst>
              <a:ext uri="{FF2B5EF4-FFF2-40B4-BE49-F238E27FC236}">
                <a16:creationId xmlns:a16="http://schemas.microsoft.com/office/drawing/2014/main" id="{838F8D64-AD2D-428F-B39D-90BB02B410DF}"/>
              </a:ext>
            </a:extLst>
          </p:cNvPr>
          <p:cNvSpPr txBox="1"/>
          <p:nvPr/>
        </p:nvSpPr>
        <p:spPr>
          <a:xfrm>
            <a:off x="188089" y="6400800"/>
            <a:ext cx="134121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Differences between Azure Data Explorer and Azure Synapse Data Explorer (Preview) - Microsoft Docs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80969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5AF6-F2AB-47D1-B6C2-35CA21B4A9C5}"/>
              </a:ext>
            </a:extLst>
          </p:cNvPr>
          <p:cNvSpPr>
            <a:spLocks noGrp="1"/>
          </p:cNvSpPr>
          <p:nvPr>
            <p:ph type="title"/>
          </p:nvPr>
        </p:nvSpPr>
        <p:spPr/>
        <p:txBody>
          <a:bodyPr/>
          <a:lstStyle/>
          <a:p>
            <a:r>
              <a:rPr lang="en-US" dirty="0"/>
              <a:t>Architecture</a:t>
            </a:r>
          </a:p>
        </p:txBody>
      </p:sp>
      <p:graphicFrame>
        <p:nvGraphicFramePr>
          <p:cNvPr id="107" name="Diagram 106">
            <a:extLst>
              <a:ext uri="{FF2B5EF4-FFF2-40B4-BE49-F238E27FC236}">
                <a16:creationId xmlns:a16="http://schemas.microsoft.com/office/drawing/2014/main" id="{A8DC82F8-86F3-4084-9A1B-E257365DCD64}"/>
              </a:ext>
            </a:extLst>
          </p:cNvPr>
          <p:cNvGraphicFramePr/>
          <p:nvPr/>
        </p:nvGraphicFramePr>
        <p:xfrm>
          <a:off x="8760165" y="249390"/>
          <a:ext cx="3391647" cy="631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6" name="Picture 305">
            <a:extLst>
              <a:ext uri="{FF2B5EF4-FFF2-40B4-BE49-F238E27FC236}">
                <a16:creationId xmlns:a16="http://schemas.microsoft.com/office/drawing/2014/main" id="{A41AB485-4604-4B41-92DB-1F264F887C5F}"/>
              </a:ext>
            </a:extLst>
          </p:cNvPr>
          <p:cNvPicPr>
            <a:picLocks noChangeAspect="1"/>
          </p:cNvPicPr>
          <p:nvPr/>
        </p:nvPicPr>
        <p:blipFill rotWithShape="1">
          <a:blip r:embed="rId8"/>
          <a:srcRect l="622" t="3851" r="957" b="644"/>
          <a:stretch/>
        </p:blipFill>
        <p:spPr>
          <a:xfrm>
            <a:off x="47132" y="1800520"/>
            <a:ext cx="8663079" cy="4732255"/>
          </a:xfrm>
          <a:prstGeom prst="rect">
            <a:avLst/>
          </a:prstGeom>
          <a:ln>
            <a:noFill/>
          </a:ln>
        </p:spPr>
      </p:pic>
    </p:spTree>
    <p:extLst>
      <p:ext uri="{BB962C8B-B14F-4D97-AF65-F5344CB8AC3E}">
        <p14:creationId xmlns:p14="http://schemas.microsoft.com/office/powerpoint/2010/main" val="2213120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7"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979539"/>
            <a:ext cx="4167887" cy="553998"/>
          </a:xfrm>
        </p:spPr>
        <p:txBody>
          <a:bodyPr/>
          <a:lstStyle/>
          <a:p>
            <a:r>
              <a:rPr lang="en-US" dirty="0"/>
              <a:t>Demo: Cost control</a:t>
            </a:r>
          </a:p>
        </p:txBody>
      </p:sp>
      <p:sp>
        <p:nvSpPr>
          <p:cNvPr id="5" name="Text Placeholder 4">
            <a:extLst>
              <a:ext uri="{FF2B5EF4-FFF2-40B4-BE49-F238E27FC236}">
                <a16:creationId xmlns:a16="http://schemas.microsoft.com/office/drawing/2014/main" id="{2644A60F-B1E3-42BE-B512-C65C9A3E714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7976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6C2C27A-5F2E-4F7E-A851-E6698FFD8A81}"/>
              </a:ext>
            </a:extLst>
          </p:cNvPr>
          <p:cNvCxnSpPr>
            <a:cxnSpLocks/>
          </p:cNvCxnSpPr>
          <p:nvPr/>
        </p:nvCxnSpPr>
        <p:spPr>
          <a:xfrm>
            <a:off x="-5301" y="5704855"/>
            <a:ext cx="10949814"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4B4A006E-72CD-47B1-8CC0-188E541677E1}"/>
              </a:ext>
            </a:extLst>
          </p:cNvPr>
          <p:cNvGrpSpPr/>
          <p:nvPr/>
        </p:nvGrpSpPr>
        <p:grpSpPr>
          <a:xfrm>
            <a:off x="734123" y="1925404"/>
            <a:ext cx="3199493" cy="2178848"/>
            <a:chOff x="706506" y="1924976"/>
            <a:chExt cx="3200400" cy="2179466"/>
          </a:xfrm>
        </p:grpSpPr>
        <p:sp>
          <p:nvSpPr>
            <p:cNvPr id="23" name="Text Placeholder 84">
              <a:extLst>
                <a:ext uri="{FF2B5EF4-FFF2-40B4-BE49-F238E27FC236}">
                  <a16:creationId xmlns:a16="http://schemas.microsoft.com/office/drawing/2014/main" id="{769504F9-A843-47A6-AFB5-E66F09F99DAF}"/>
                </a:ext>
              </a:extLst>
            </p:cNvPr>
            <p:cNvSpPr txBox="1">
              <a:spLocks/>
            </p:cNvSpPr>
            <p:nvPr/>
          </p:nvSpPr>
          <p:spPr>
            <a:xfrm>
              <a:off x="706506" y="3665539"/>
              <a:ext cx="3200400" cy="438903"/>
            </a:xfrm>
            <a:prstGeom prst="rect">
              <a:avLst/>
            </a:prstGeom>
          </p:spPr>
          <p:txBody>
            <a:bodyPr vert="horz" wrap="square" lIns="146263" tIns="91414" rIns="146263" bIns="91414"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3841">
                <a:spcBef>
                  <a:spcPts val="1200"/>
                </a:spcBef>
                <a:buNone/>
                <a:defRPr/>
              </a:pPr>
              <a:r>
                <a:rPr lang="en-US" sz="1800">
                  <a:solidFill>
                    <a:srgbClr val="0078D7"/>
                  </a:solidFill>
                  <a:latin typeface="Segoe UI Semibold" panose="020B0702040204020203" pitchFamily="34" charset="0"/>
                  <a:cs typeface="Segoe UI Semibold" panose="020B0702040204020203" pitchFamily="34" charset="0"/>
                </a:rPr>
                <a:t>Modern data warehousing</a:t>
              </a:r>
              <a:endParaRPr lang="en-US" sz="1800">
                <a:solidFill>
                  <a:srgbClr val="EAEAEA">
                    <a:lumMod val="50000"/>
                  </a:srgbClr>
                </a:solidFill>
                <a:latin typeface="Segoe UI Semibold" panose="020B0702040204020203" pitchFamily="34" charset="0"/>
                <a:cs typeface="Segoe UI Semibold" panose="020B0702040204020203" pitchFamily="34" charset="0"/>
              </a:endParaRPr>
            </a:p>
          </p:txBody>
        </p:sp>
        <p:grpSp>
          <p:nvGrpSpPr>
            <p:cNvPr id="104" name="Group 103">
              <a:extLst>
                <a:ext uri="{FF2B5EF4-FFF2-40B4-BE49-F238E27FC236}">
                  <a16:creationId xmlns:a16="http://schemas.microsoft.com/office/drawing/2014/main" id="{A6F4E78A-5866-43E1-9046-5EEE969FF10E}"/>
                </a:ext>
              </a:extLst>
            </p:cNvPr>
            <p:cNvGrpSpPr/>
            <p:nvPr/>
          </p:nvGrpSpPr>
          <p:grpSpPr>
            <a:xfrm>
              <a:off x="1576455" y="1924976"/>
              <a:ext cx="1428683" cy="1428681"/>
              <a:chOff x="279660" y="5205206"/>
              <a:chExt cx="1428683" cy="1428681"/>
            </a:xfrm>
          </p:grpSpPr>
          <p:grpSp>
            <p:nvGrpSpPr>
              <p:cNvPr id="105" name="Group 104">
                <a:extLst>
                  <a:ext uri="{FF2B5EF4-FFF2-40B4-BE49-F238E27FC236}">
                    <a16:creationId xmlns:a16="http://schemas.microsoft.com/office/drawing/2014/main" id="{6D856125-94B2-42FF-9C45-976E27116B1A}"/>
                  </a:ext>
                </a:extLst>
              </p:cNvPr>
              <p:cNvGrpSpPr/>
              <p:nvPr/>
            </p:nvGrpSpPr>
            <p:grpSpPr>
              <a:xfrm>
                <a:off x="701107" y="5627446"/>
                <a:ext cx="585788" cy="584200"/>
                <a:chOff x="1622425" y="5953125"/>
                <a:chExt cx="585788" cy="584200"/>
              </a:xfrm>
            </p:grpSpPr>
            <p:sp>
              <p:nvSpPr>
                <p:cNvPr id="107" name="Freeform 5">
                  <a:extLst>
                    <a:ext uri="{FF2B5EF4-FFF2-40B4-BE49-F238E27FC236}">
                      <a16:creationId xmlns:a16="http://schemas.microsoft.com/office/drawing/2014/main" id="{37BE4EA2-366F-47B0-B8E4-29804260B832}"/>
                    </a:ext>
                  </a:extLst>
                </p:cNvPr>
                <p:cNvSpPr>
                  <a:spLocks/>
                </p:cNvSpPr>
                <p:nvPr/>
              </p:nvSpPr>
              <p:spPr bwMode="auto">
                <a:xfrm>
                  <a:off x="1622425" y="5953125"/>
                  <a:ext cx="585788" cy="584200"/>
                </a:xfrm>
                <a:custGeom>
                  <a:avLst/>
                  <a:gdLst>
                    <a:gd name="T0" fmla="*/ 0 w 369"/>
                    <a:gd name="T1" fmla="*/ 368 h 368"/>
                    <a:gd name="T2" fmla="*/ 0 w 369"/>
                    <a:gd name="T3" fmla="*/ 105 h 368"/>
                    <a:gd name="T4" fmla="*/ 185 w 369"/>
                    <a:gd name="T5" fmla="*/ 0 h 368"/>
                    <a:gd name="T6" fmla="*/ 369 w 369"/>
                    <a:gd name="T7" fmla="*/ 105 h 368"/>
                    <a:gd name="T8" fmla="*/ 369 w 369"/>
                    <a:gd name="T9" fmla="*/ 368 h 368"/>
                  </a:gdLst>
                  <a:ahLst/>
                  <a:cxnLst>
                    <a:cxn ang="0">
                      <a:pos x="T0" y="T1"/>
                    </a:cxn>
                    <a:cxn ang="0">
                      <a:pos x="T2" y="T3"/>
                    </a:cxn>
                    <a:cxn ang="0">
                      <a:pos x="T4" y="T5"/>
                    </a:cxn>
                    <a:cxn ang="0">
                      <a:pos x="T6" y="T7"/>
                    </a:cxn>
                    <a:cxn ang="0">
                      <a:pos x="T8" y="T9"/>
                    </a:cxn>
                  </a:cxnLst>
                  <a:rect l="0" t="0" r="r" b="b"/>
                  <a:pathLst>
                    <a:path w="369" h="368">
                      <a:moveTo>
                        <a:pt x="0" y="368"/>
                      </a:moveTo>
                      <a:lnTo>
                        <a:pt x="0" y="105"/>
                      </a:lnTo>
                      <a:lnTo>
                        <a:pt x="185" y="0"/>
                      </a:lnTo>
                      <a:lnTo>
                        <a:pt x="369" y="105"/>
                      </a:lnTo>
                      <a:lnTo>
                        <a:pt x="369" y="36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08" name="Rectangle 6">
                  <a:extLst>
                    <a:ext uri="{FF2B5EF4-FFF2-40B4-BE49-F238E27FC236}">
                      <a16:creationId xmlns:a16="http://schemas.microsoft.com/office/drawing/2014/main" id="{71C34308-BD07-44F8-B95F-5D9CE6FBA761}"/>
                    </a:ext>
                  </a:extLst>
                </p:cNvPr>
                <p:cNvSpPr>
                  <a:spLocks noChangeArrowheads="1"/>
                </p:cNvSpPr>
                <p:nvPr/>
              </p:nvSpPr>
              <p:spPr bwMode="auto">
                <a:xfrm>
                  <a:off x="1863725" y="6113463"/>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09" name="Rectangle 7">
                  <a:extLst>
                    <a:ext uri="{FF2B5EF4-FFF2-40B4-BE49-F238E27FC236}">
                      <a16:creationId xmlns:a16="http://schemas.microsoft.com/office/drawing/2014/main" id="{B124C7B5-AE63-47C5-A5EF-5E57A479220D}"/>
                    </a:ext>
                  </a:extLst>
                </p:cNvPr>
                <p:cNvSpPr>
                  <a:spLocks noChangeArrowheads="1"/>
                </p:cNvSpPr>
                <p:nvPr/>
              </p:nvSpPr>
              <p:spPr bwMode="auto">
                <a:xfrm>
                  <a:off x="1863725" y="622300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10" name="Rectangle 8">
                  <a:extLst>
                    <a:ext uri="{FF2B5EF4-FFF2-40B4-BE49-F238E27FC236}">
                      <a16:creationId xmlns:a16="http://schemas.microsoft.com/office/drawing/2014/main" id="{B42E3DE1-6192-4D55-A2FD-209FD1B9C5C3}"/>
                    </a:ext>
                  </a:extLst>
                </p:cNvPr>
                <p:cNvSpPr>
                  <a:spLocks noChangeArrowheads="1"/>
                </p:cNvSpPr>
                <p:nvPr/>
              </p:nvSpPr>
              <p:spPr bwMode="auto">
                <a:xfrm>
                  <a:off x="1863725" y="633095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11" name="Rectangle 9">
                  <a:extLst>
                    <a:ext uri="{FF2B5EF4-FFF2-40B4-BE49-F238E27FC236}">
                      <a16:creationId xmlns:a16="http://schemas.microsoft.com/office/drawing/2014/main" id="{97252934-1F92-491A-8C2E-763B77309408}"/>
                    </a:ext>
                  </a:extLst>
                </p:cNvPr>
                <p:cNvSpPr>
                  <a:spLocks noChangeArrowheads="1"/>
                </p:cNvSpPr>
                <p:nvPr/>
              </p:nvSpPr>
              <p:spPr bwMode="auto">
                <a:xfrm>
                  <a:off x="1863725" y="6434138"/>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12" name="Rectangle 10">
                  <a:extLst>
                    <a:ext uri="{FF2B5EF4-FFF2-40B4-BE49-F238E27FC236}">
                      <a16:creationId xmlns:a16="http://schemas.microsoft.com/office/drawing/2014/main" id="{9AB47798-3D3B-4BF6-A600-7F319AF9F243}"/>
                    </a:ext>
                  </a:extLst>
                </p:cNvPr>
                <p:cNvSpPr>
                  <a:spLocks noChangeArrowheads="1"/>
                </p:cNvSpPr>
                <p:nvPr/>
              </p:nvSpPr>
              <p:spPr bwMode="auto">
                <a:xfrm>
                  <a:off x="1966913" y="622300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13" name="Rectangle 11">
                  <a:extLst>
                    <a:ext uri="{FF2B5EF4-FFF2-40B4-BE49-F238E27FC236}">
                      <a16:creationId xmlns:a16="http://schemas.microsoft.com/office/drawing/2014/main" id="{6B6CEB2E-C416-4357-BB13-32DADB1B1905}"/>
                    </a:ext>
                  </a:extLst>
                </p:cNvPr>
                <p:cNvSpPr>
                  <a:spLocks noChangeArrowheads="1"/>
                </p:cNvSpPr>
                <p:nvPr/>
              </p:nvSpPr>
              <p:spPr bwMode="auto">
                <a:xfrm>
                  <a:off x="1966913" y="633095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14" name="Rectangle 12">
                  <a:extLst>
                    <a:ext uri="{FF2B5EF4-FFF2-40B4-BE49-F238E27FC236}">
                      <a16:creationId xmlns:a16="http://schemas.microsoft.com/office/drawing/2014/main" id="{30FE1358-C885-4764-84BC-581F3AD76E0F}"/>
                    </a:ext>
                  </a:extLst>
                </p:cNvPr>
                <p:cNvSpPr>
                  <a:spLocks noChangeArrowheads="1"/>
                </p:cNvSpPr>
                <p:nvPr/>
              </p:nvSpPr>
              <p:spPr bwMode="auto">
                <a:xfrm>
                  <a:off x="1966913" y="6434138"/>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15" name="Rectangle 13">
                  <a:extLst>
                    <a:ext uri="{FF2B5EF4-FFF2-40B4-BE49-F238E27FC236}">
                      <a16:creationId xmlns:a16="http://schemas.microsoft.com/office/drawing/2014/main" id="{27193659-C9D9-42CC-B632-13D7D93A6FD4}"/>
                    </a:ext>
                  </a:extLst>
                </p:cNvPr>
                <p:cNvSpPr>
                  <a:spLocks noChangeArrowheads="1"/>
                </p:cNvSpPr>
                <p:nvPr/>
              </p:nvSpPr>
              <p:spPr bwMode="auto">
                <a:xfrm>
                  <a:off x="1762125" y="6223000"/>
                  <a:ext cx="101600"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16" name="Rectangle 14">
                  <a:extLst>
                    <a:ext uri="{FF2B5EF4-FFF2-40B4-BE49-F238E27FC236}">
                      <a16:creationId xmlns:a16="http://schemas.microsoft.com/office/drawing/2014/main" id="{482437FA-809F-4D93-91E6-FF7793EB116C}"/>
                    </a:ext>
                  </a:extLst>
                </p:cNvPr>
                <p:cNvSpPr>
                  <a:spLocks noChangeArrowheads="1"/>
                </p:cNvSpPr>
                <p:nvPr/>
              </p:nvSpPr>
              <p:spPr bwMode="auto">
                <a:xfrm>
                  <a:off x="1762125" y="6330950"/>
                  <a:ext cx="101600"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sp>
              <p:nvSpPr>
                <p:cNvPr id="117" name="Rectangle 15">
                  <a:extLst>
                    <a:ext uri="{FF2B5EF4-FFF2-40B4-BE49-F238E27FC236}">
                      <a16:creationId xmlns:a16="http://schemas.microsoft.com/office/drawing/2014/main" id="{53B5A8AD-2F08-4ED2-B59D-9D094D8271A9}"/>
                    </a:ext>
                  </a:extLst>
                </p:cNvPr>
                <p:cNvSpPr>
                  <a:spLocks noChangeArrowheads="1"/>
                </p:cNvSpPr>
                <p:nvPr/>
              </p:nvSpPr>
              <p:spPr bwMode="auto">
                <a:xfrm>
                  <a:off x="1762125" y="6434138"/>
                  <a:ext cx="101600"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a:p>
              </p:txBody>
            </p:sp>
          </p:grpSp>
          <p:sp>
            <p:nvSpPr>
              <p:cNvPr id="106" name="Oval 105">
                <a:extLst>
                  <a:ext uri="{FF2B5EF4-FFF2-40B4-BE49-F238E27FC236}">
                    <a16:creationId xmlns:a16="http://schemas.microsoft.com/office/drawing/2014/main" id="{8D9A9B76-F1CB-4C49-8E76-3E553066A2A7}"/>
                  </a:ext>
                </a:extLst>
              </p:cNvPr>
              <p:cNvSpPr/>
              <p:nvPr/>
            </p:nvSpPr>
            <p:spPr bwMode="auto">
              <a:xfrm>
                <a:off x="279660" y="5205206"/>
                <a:ext cx="1428683" cy="1428681"/>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3526">
                  <a:gradFill>
                    <a:gsLst>
                      <a:gs pos="0">
                        <a:srgbClr val="FFFFFF"/>
                      </a:gs>
                      <a:gs pos="100000">
                        <a:srgbClr val="FFFFFF"/>
                      </a:gs>
                    </a:gsLst>
                    <a:lin ang="5400000" scaled="0"/>
                  </a:gradFill>
                  <a:latin typeface="Segoe UI Semilight"/>
                  <a:cs typeface="Segoe UI" pitchFamily="34" charset="0"/>
                </a:endParaRPr>
              </a:p>
            </p:txBody>
          </p:sp>
        </p:grpSp>
      </p:grpSp>
      <p:sp>
        <p:nvSpPr>
          <p:cNvPr id="6" name="Title 5">
            <a:extLst>
              <a:ext uri="{FF2B5EF4-FFF2-40B4-BE49-F238E27FC236}">
                <a16:creationId xmlns:a16="http://schemas.microsoft.com/office/drawing/2014/main" id="{2AE504F1-B48D-4084-ACFF-A235B4AF927D}"/>
              </a:ext>
            </a:extLst>
          </p:cNvPr>
          <p:cNvSpPr>
            <a:spLocks noGrp="1"/>
          </p:cNvSpPr>
          <p:nvPr>
            <p:ph type="title"/>
          </p:nvPr>
        </p:nvSpPr>
        <p:spPr/>
        <p:txBody>
          <a:bodyPr/>
          <a:lstStyle/>
          <a:p>
            <a:pPr algn="ctr"/>
            <a:r>
              <a:rPr lang="en-US" b="0" dirty="0">
                <a:solidFill>
                  <a:schemeClr val="tx1"/>
                </a:solidFill>
              </a:rPr>
              <a:t>Cloud Scale Analytics - Common </a:t>
            </a:r>
            <a:r>
              <a:rPr lang="en-US" dirty="0">
                <a:solidFill>
                  <a:schemeClr val="tx1"/>
                </a:solidFill>
              </a:rPr>
              <a:t>Workload</a:t>
            </a:r>
            <a:r>
              <a:rPr lang="en-US" b="0" dirty="0">
                <a:solidFill>
                  <a:schemeClr val="tx1"/>
                </a:solidFill>
              </a:rPr>
              <a:t> Patterns</a:t>
            </a:r>
            <a:br>
              <a:rPr lang="en-US" b="0" dirty="0">
                <a:solidFill>
                  <a:schemeClr val="tx1"/>
                </a:solidFill>
              </a:rPr>
            </a:br>
            <a:endParaRPr lang="en-US" b="0" dirty="0">
              <a:solidFill>
                <a:schemeClr val="tx1"/>
              </a:solidFill>
            </a:endParaRPr>
          </a:p>
        </p:txBody>
      </p:sp>
      <p:grpSp>
        <p:nvGrpSpPr>
          <p:cNvPr id="7" name="Group 6">
            <a:extLst>
              <a:ext uri="{FF2B5EF4-FFF2-40B4-BE49-F238E27FC236}">
                <a16:creationId xmlns:a16="http://schemas.microsoft.com/office/drawing/2014/main" id="{DF1B2FBC-50CD-4143-909A-4217FEDC7D55}"/>
              </a:ext>
            </a:extLst>
          </p:cNvPr>
          <p:cNvGrpSpPr/>
          <p:nvPr/>
        </p:nvGrpSpPr>
        <p:grpSpPr>
          <a:xfrm>
            <a:off x="8325868" y="1913400"/>
            <a:ext cx="3199493" cy="3520337"/>
            <a:chOff x="8376909" y="1924976"/>
            <a:chExt cx="3200400" cy="3521335"/>
          </a:xfrm>
        </p:grpSpPr>
        <p:grpSp>
          <p:nvGrpSpPr>
            <p:cNvPr id="151" name="Group 150">
              <a:extLst>
                <a:ext uri="{FF2B5EF4-FFF2-40B4-BE49-F238E27FC236}">
                  <a16:creationId xmlns:a16="http://schemas.microsoft.com/office/drawing/2014/main" id="{4B451BC4-2CA8-4A2D-848B-184A9D169586}"/>
                </a:ext>
              </a:extLst>
            </p:cNvPr>
            <p:cNvGrpSpPr/>
            <p:nvPr/>
          </p:nvGrpSpPr>
          <p:grpSpPr>
            <a:xfrm>
              <a:off x="8376909" y="1924976"/>
              <a:ext cx="3200400" cy="2654339"/>
              <a:chOff x="8376909" y="1924976"/>
              <a:chExt cx="3200400" cy="2654339"/>
            </a:xfrm>
          </p:grpSpPr>
          <p:sp>
            <p:nvSpPr>
              <p:cNvPr id="25" name="Text Placeholder 56">
                <a:extLst>
                  <a:ext uri="{FF2B5EF4-FFF2-40B4-BE49-F238E27FC236}">
                    <a16:creationId xmlns:a16="http://schemas.microsoft.com/office/drawing/2014/main" id="{0544D766-1A86-47FD-BEEB-1156F0AEF1B7}"/>
                  </a:ext>
                </a:extLst>
              </p:cNvPr>
              <p:cNvSpPr txBox="1">
                <a:spLocks/>
              </p:cNvSpPr>
              <p:nvPr/>
            </p:nvSpPr>
            <p:spPr>
              <a:xfrm>
                <a:off x="8376909" y="3665539"/>
                <a:ext cx="3200400" cy="913776"/>
              </a:xfrm>
              <a:prstGeom prst="rect">
                <a:avLst/>
              </a:prstGeom>
            </p:spPr>
            <p:txBody>
              <a:bodyPr vert="horz" wrap="square" lIns="146263" tIns="91414" rIns="146263" bIns="91414"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3841">
                  <a:spcBef>
                    <a:spcPts val="1200"/>
                  </a:spcBef>
                  <a:buNone/>
                  <a:defRPr/>
                </a:pPr>
                <a:r>
                  <a:rPr lang="en-US" sz="1800">
                    <a:solidFill>
                      <a:srgbClr val="0078D7"/>
                    </a:solidFill>
                    <a:latin typeface="Segoe UI Semibold" panose="020B0702040204020203" pitchFamily="34" charset="0"/>
                    <a:cs typeface="Segoe UI Semibold" panose="020B0702040204020203" pitchFamily="34" charset="0"/>
                  </a:rPr>
                  <a:t>Real-time analytics</a:t>
                </a:r>
                <a:endParaRPr lang="en-US" sz="1800">
                  <a:solidFill>
                    <a:srgbClr val="EAEAEA">
                      <a:lumMod val="50000"/>
                    </a:srgbClr>
                  </a:solidFill>
                  <a:latin typeface="Segoe UI Semibold" panose="020B0702040204020203" pitchFamily="34" charset="0"/>
                  <a:cs typeface="Segoe UI Semibold" panose="020B0702040204020203" pitchFamily="34" charset="0"/>
                </a:endParaRPr>
              </a:p>
              <a:p>
                <a:pPr marL="335951" indent="-335951" algn="ctr" defTabSz="913841">
                  <a:spcBef>
                    <a:spcPts val="1200"/>
                  </a:spcBef>
                  <a:defRPr/>
                </a:pPr>
                <a:endParaRPr lang="en-US">
                  <a:solidFill>
                    <a:srgbClr val="0078D7"/>
                  </a:solidFill>
                  <a:latin typeface="Segoe UI Semilight"/>
                </a:endParaRPr>
              </a:p>
            </p:txBody>
          </p:sp>
          <p:grpSp>
            <p:nvGrpSpPr>
              <p:cNvPr id="89" name="Group 88">
                <a:extLst>
                  <a:ext uri="{FF2B5EF4-FFF2-40B4-BE49-F238E27FC236}">
                    <a16:creationId xmlns:a16="http://schemas.microsoft.com/office/drawing/2014/main" id="{1987FC76-B3F0-400A-A706-2166556CFD19}"/>
                  </a:ext>
                </a:extLst>
              </p:cNvPr>
              <p:cNvGrpSpPr/>
              <p:nvPr/>
            </p:nvGrpSpPr>
            <p:grpSpPr>
              <a:xfrm>
                <a:off x="9214233" y="1924976"/>
                <a:ext cx="1428683" cy="1428681"/>
                <a:chOff x="3686174" y="5195761"/>
                <a:chExt cx="1428683" cy="1428681"/>
              </a:xfrm>
            </p:grpSpPr>
            <p:grpSp>
              <p:nvGrpSpPr>
                <p:cNvPr id="91" name="Group 90">
                  <a:extLst>
                    <a:ext uri="{FF2B5EF4-FFF2-40B4-BE49-F238E27FC236}">
                      <a16:creationId xmlns:a16="http://schemas.microsoft.com/office/drawing/2014/main" id="{CCEC840C-2B66-42D1-AB70-6E8544E8BA5F}"/>
                    </a:ext>
                  </a:extLst>
                </p:cNvPr>
                <p:cNvGrpSpPr/>
                <p:nvPr/>
              </p:nvGrpSpPr>
              <p:grpSpPr>
                <a:xfrm>
                  <a:off x="4043549" y="5528775"/>
                  <a:ext cx="713933" cy="823635"/>
                  <a:chOff x="2438400" y="5710238"/>
                  <a:chExt cx="723901" cy="835132"/>
                </a:xfrm>
              </p:grpSpPr>
              <p:grpSp>
                <p:nvGrpSpPr>
                  <p:cNvPr id="93" name="Group 92">
                    <a:extLst>
                      <a:ext uri="{FF2B5EF4-FFF2-40B4-BE49-F238E27FC236}">
                        <a16:creationId xmlns:a16="http://schemas.microsoft.com/office/drawing/2014/main" id="{988AA358-5849-403B-AC77-DE463F74E6F8}"/>
                      </a:ext>
                    </a:extLst>
                  </p:cNvPr>
                  <p:cNvGrpSpPr/>
                  <p:nvPr/>
                </p:nvGrpSpPr>
                <p:grpSpPr>
                  <a:xfrm>
                    <a:off x="2438400" y="5710238"/>
                    <a:ext cx="723901" cy="600075"/>
                    <a:chOff x="2438400" y="5710238"/>
                    <a:chExt cx="723901" cy="600075"/>
                  </a:xfrm>
                </p:grpSpPr>
                <p:sp>
                  <p:nvSpPr>
                    <p:cNvPr id="97" name="Rectangle 16">
                      <a:extLst>
                        <a:ext uri="{FF2B5EF4-FFF2-40B4-BE49-F238E27FC236}">
                          <a16:creationId xmlns:a16="http://schemas.microsoft.com/office/drawing/2014/main" id="{DE5B4188-8A1F-42A1-8BBF-D11D68661C6B}"/>
                        </a:ext>
                      </a:extLst>
                    </p:cNvPr>
                    <p:cNvSpPr>
                      <a:spLocks noChangeArrowheads="1"/>
                    </p:cNvSpPr>
                    <p:nvPr/>
                  </p:nvSpPr>
                  <p:spPr bwMode="auto">
                    <a:xfrm>
                      <a:off x="3059113" y="5794375"/>
                      <a:ext cx="103188" cy="51593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a:endParaRPr lang="en-US"/>
                    </a:p>
                  </p:txBody>
                </p:sp>
                <p:sp>
                  <p:nvSpPr>
                    <p:cNvPr id="98" name="Rectangle 17">
                      <a:extLst>
                        <a:ext uri="{FF2B5EF4-FFF2-40B4-BE49-F238E27FC236}">
                          <a16:creationId xmlns:a16="http://schemas.microsoft.com/office/drawing/2014/main" id="{EE0B1BF0-BC55-42CE-A920-A8BD7B1DE05C}"/>
                        </a:ext>
                      </a:extLst>
                    </p:cNvPr>
                    <p:cNvSpPr>
                      <a:spLocks noChangeArrowheads="1"/>
                    </p:cNvSpPr>
                    <p:nvPr/>
                  </p:nvSpPr>
                  <p:spPr bwMode="auto">
                    <a:xfrm>
                      <a:off x="2951163" y="5730875"/>
                      <a:ext cx="107950" cy="57943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a:endParaRPr lang="en-US"/>
                    </a:p>
                  </p:txBody>
                </p:sp>
                <p:sp>
                  <p:nvSpPr>
                    <p:cNvPr id="99" name="Rectangle 18">
                      <a:extLst>
                        <a:ext uri="{FF2B5EF4-FFF2-40B4-BE49-F238E27FC236}">
                          <a16:creationId xmlns:a16="http://schemas.microsoft.com/office/drawing/2014/main" id="{F415D7D7-D360-42F5-9C42-3CE210EAFB6E}"/>
                        </a:ext>
                      </a:extLst>
                    </p:cNvPr>
                    <p:cNvSpPr>
                      <a:spLocks noChangeArrowheads="1"/>
                    </p:cNvSpPr>
                    <p:nvPr/>
                  </p:nvSpPr>
                  <p:spPr bwMode="auto">
                    <a:xfrm>
                      <a:off x="2849563" y="5835650"/>
                      <a:ext cx="101600" cy="474662"/>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a:endParaRPr lang="en-US"/>
                    </a:p>
                  </p:txBody>
                </p:sp>
                <p:sp>
                  <p:nvSpPr>
                    <p:cNvPr id="100" name="Rectangle 19">
                      <a:extLst>
                        <a:ext uri="{FF2B5EF4-FFF2-40B4-BE49-F238E27FC236}">
                          <a16:creationId xmlns:a16="http://schemas.microsoft.com/office/drawing/2014/main" id="{133D6197-CD68-4DEA-99FA-1A414C7E06EB}"/>
                        </a:ext>
                      </a:extLst>
                    </p:cNvPr>
                    <p:cNvSpPr>
                      <a:spLocks noChangeArrowheads="1"/>
                    </p:cNvSpPr>
                    <p:nvPr/>
                  </p:nvSpPr>
                  <p:spPr bwMode="auto">
                    <a:xfrm>
                      <a:off x="2746375" y="5897563"/>
                      <a:ext cx="103188" cy="412750"/>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a:endParaRPr lang="en-US"/>
                    </a:p>
                  </p:txBody>
                </p:sp>
                <p:sp>
                  <p:nvSpPr>
                    <p:cNvPr id="101" name="Rectangle 20">
                      <a:extLst>
                        <a:ext uri="{FF2B5EF4-FFF2-40B4-BE49-F238E27FC236}">
                          <a16:creationId xmlns:a16="http://schemas.microsoft.com/office/drawing/2014/main" id="{C3028798-1DAE-4C0C-82E8-54695BBF1EBD}"/>
                        </a:ext>
                      </a:extLst>
                    </p:cNvPr>
                    <p:cNvSpPr>
                      <a:spLocks noChangeArrowheads="1"/>
                    </p:cNvSpPr>
                    <p:nvPr/>
                  </p:nvSpPr>
                  <p:spPr bwMode="auto">
                    <a:xfrm>
                      <a:off x="2644775" y="5710238"/>
                      <a:ext cx="101600" cy="600075"/>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a:endParaRPr lang="en-US"/>
                    </a:p>
                  </p:txBody>
                </p:sp>
                <p:sp>
                  <p:nvSpPr>
                    <p:cNvPr id="102" name="Rectangle 21">
                      <a:extLst>
                        <a:ext uri="{FF2B5EF4-FFF2-40B4-BE49-F238E27FC236}">
                          <a16:creationId xmlns:a16="http://schemas.microsoft.com/office/drawing/2014/main" id="{0781A1C2-A828-405F-AE1E-176F4618B3F5}"/>
                        </a:ext>
                      </a:extLst>
                    </p:cNvPr>
                    <p:cNvSpPr>
                      <a:spLocks noChangeArrowheads="1"/>
                    </p:cNvSpPr>
                    <p:nvPr/>
                  </p:nvSpPr>
                  <p:spPr bwMode="auto">
                    <a:xfrm>
                      <a:off x="2541588" y="6000750"/>
                      <a:ext cx="103188" cy="309562"/>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a:endParaRPr lang="en-US"/>
                    </a:p>
                  </p:txBody>
                </p:sp>
                <p:sp>
                  <p:nvSpPr>
                    <p:cNvPr id="103" name="Rectangle 22">
                      <a:extLst>
                        <a:ext uri="{FF2B5EF4-FFF2-40B4-BE49-F238E27FC236}">
                          <a16:creationId xmlns:a16="http://schemas.microsoft.com/office/drawing/2014/main" id="{345F90F2-400D-4B92-9E5C-C7656D3F7A24}"/>
                        </a:ext>
                      </a:extLst>
                    </p:cNvPr>
                    <p:cNvSpPr>
                      <a:spLocks noChangeArrowheads="1"/>
                    </p:cNvSpPr>
                    <p:nvPr/>
                  </p:nvSpPr>
                  <p:spPr bwMode="auto">
                    <a:xfrm>
                      <a:off x="2438400" y="5772150"/>
                      <a:ext cx="103188" cy="538162"/>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a:endParaRPr lang="en-US"/>
                    </a:p>
                  </p:txBody>
                </p:sp>
              </p:grpSp>
              <p:grpSp>
                <p:nvGrpSpPr>
                  <p:cNvPr id="94" name="Group 93">
                    <a:extLst>
                      <a:ext uri="{FF2B5EF4-FFF2-40B4-BE49-F238E27FC236}">
                        <a16:creationId xmlns:a16="http://schemas.microsoft.com/office/drawing/2014/main" id="{5FEE15CA-1021-49D0-979C-11AB6741452A}"/>
                      </a:ext>
                    </a:extLst>
                  </p:cNvPr>
                  <p:cNvGrpSpPr/>
                  <p:nvPr/>
                </p:nvGrpSpPr>
                <p:grpSpPr>
                  <a:xfrm>
                    <a:off x="2525713" y="5992920"/>
                    <a:ext cx="549275" cy="552450"/>
                    <a:chOff x="2525713" y="5992920"/>
                    <a:chExt cx="549275" cy="552450"/>
                  </a:xfrm>
                </p:grpSpPr>
                <p:sp>
                  <p:nvSpPr>
                    <p:cNvPr id="95" name="Oval 23">
                      <a:extLst>
                        <a:ext uri="{FF2B5EF4-FFF2-40B4-BE49-F238E27FC236}">
                          <a16:creationId xmlns:a16="http://schemas.microsoft.com/office/drawing/2014/main" id="{13EFD36C-B372-4C44-8000-C85847285102}"/>
                        </a:ext>
                      </a:extLst>
                    </p:cNvPr>
                    <p:cNvSpPr>
                      <a:spLocks noChangeArrowheads="1"/>
                    </p:cNvSpPr>
                    <p:nvPr/>
                  </p:nvSpPr>
                  <p:spPr bwMode="auto">
                    <a:xfrm>
                      <a:off x="2525713" y="5992920"/>
                      <a:ext cx="549275" cy="552450"/>
                    </a:xfrm>
                    <a:prstGeom prst="ellipse">
                      <a:avLst/>
                    </a:prstGeom>
                    <a:solidFill>
                      <a:srgbClr val="E6E6E6"/>
                    </a:solidFill>
                    <a:ln w="19050" cap="sq">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algn="ctr"/>
                      <a:endParaRPr lang="en-US"/>
                    </a:p>
                  </p:txBody>
                </p:sp>
                <p:sp>
                  <p:nvSpPr>
                    <p:cNvPr id="96" name="Freeform 25">
                      <a:extLst>
                        <a:ext uri="{FF2B5EF4-FFF2-40B4-BE49-F238E27FC236}">
                          <a16:creationId xmlns:a16="http://schemas.microsoft.com/office/drawing/2014/main" id="{5449AD55-E259-48C3-BD40-FAB8BF4D9DFF}"/>
                        </a:ext>
                      </a:extLst>
                    </p:cNvPr>
                    <p:cNvSpPr>
                      <a:spLocks/>
                    </p:cNvSpPr>
                    <p:nvPr/>
                  </p:nvSpPr>
                  <p:spPr bwMode="auto">
                    <a:xfrm>
                      <a:off x="2797969" y="6129443"/>
                      <a:ext cx="144463" cy="227012"/>
                    </a:xfrm>
                    <a:custGeom>
                      <a:avLst/>
                      <a:gdLst>
                        <a:gd name="T0" fmla="*/ 91 w 91"/>
                        <a:gd name="T1" fmla="*/ 0 h 143"/>
                        <a:gd name="T2" fmla="*/ 0 w 91"/>
                        <a:gd name="T3" fmla="*/ 91 h 143"/>
                        <a:gd name="T4" fmla="*/ 52 w 91"/>
                        <a:gd name="T5" fmla="*/ 143 h 143"/>
                      </a:gdLst>
                      <a:ahLst/>
                      <a:cxnLst>
                        <a:cxn ang="0">
                          <a:pos x="T0" y="T1"/>
                        </a:cxn>
                        <a:cxn ang="0">
                          <a:pos x="T2" y="T3"/>
                        </a:cxn>
                        <a:cxn ang="0">
                          <a:pos x="T4" y="T5"/>
                        </a:cxn>
                      </a:cxnLst>
                      <a:rect l="0" t="0" r="r" b="b"/>
                      <a:pathLst>
                        <a:path w="91" h="143">
                          <a:moveTo>
                            <a:pt x="91" y="0"/>
                          </a:moveTo>
                          <a:lnTo>
                            <a:pt x="0" y="91"/>
                          </a:lnTo>
                          <a:lnTo>
                            <a:pt x="52" y="143"/>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a:endParaRPr lang="en-US"/>
                    </a:p>
                  </p:txBody>
                </p:sp>
              </p:grpSp>
            </p:grpSp>
            <p:sp>
              <p:nvSpPr>
                <p:cNvPr id="92" name="Oval 91">
                  <a:extLst>
                    <a:ext uri="{FF2B5EF4-FFF2-40B4-BE49-F238E27FC236}">
                      <a16:creationId xmlns:a16="http://schemas.microsoft.com/office/drawing/2014/main" id="{3AA0BFAA-41F6-49C3-94D4-E622125741A3}"/>
                    </a:ext>
                  </a:extLst>
                </p:cNvPr>
                <p:cNvSpPr/>
                <p:nvPr/>
              </p:nvSpPr>
              <p:spPr bwMode="auto">
                <a:xfrm>
                  <a:off x="3686174" y="5195761"/>
                  <a:ext cx="1428683" cy="1428681"/>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3526">
                    <a:gradFill>
                      <a:gsLst>
                        <a:gs pos="0">
                          <a:srgbClr val="FFFFFF"/>
                        </a:gs>
                        <a:gs pos="100000">
                          <a:srgbClr val="FFFFFF"/>
                        </a:gs>
                      </a:gsLst>
                      <a:lin ang="5400000" scaled="0"/>
                    </a:gradFill>
                    <a:latin typeface="Segoe UI Semilight"/>
                    <a:cs typeface="Segoe UI" pitchFamily="34" charset="0"/>
                  </a:endParaRPr>
                </a:p>
              </p:txBody>
            </p:sp>
          </p:grpSp>
        </p:grpSp>
        <p:sp>
          <p:nvSpPr>
            <p:cNvPr id="3" name="TextBox 2">
              <a:extLst>
                <a:ext uri="{FF2B5EF4-FFF2-40B4-BE49-F238E27FC236}">
                  <a16:creationId xmlns:a16="http://schemas.microsoft.com/office/drawing/2014/main" id="{B7049E1A-1901-4D52-9DE7-52E295C03F49}"/>
                </a:ext>
              </a:extLst>
            </p:cNvPr>
            <p:cNvSpPr txBox="1"/>
            <p:nvPr/>
          </p:nvSpPr>
          <p:spPr>
            <a:xfrm>
              <a:off x="8605509" y="4058302"/>
              <a:ext cx="2743200" cy="1388009"/>
            </a:xfrm>
            <a:prstGeom prst="rect">
              <a:avLst/>
            </a:prstGeom>
            <a:noFill/>
          </p:spPr>
          <p:txBody>
            <a:bodyPr rot="0" spcFirstLastPara="0" vertOverflow="overflow" horzOverflow="overflow" vert="horz" wrap="square" lIns="182828" tIns="146263" rIns="182828" bIns="146263" numCol="1" spcCol="0" rtlCol="0" fromWordArt="0" anchor="t" anchorCtr="0" forceAA="0" compatLnSpc="1">
              <a:prstTxWarp prst="textNoShape">
                <a:avLst/>
              </a:prstTxWarp>
              <a:spAutoFit/>
            </a:bodyPr>
            <a:lstStyle/>
            <a:p>
              <a:pPr algn="ctr"/>
              <a:r>
                <a:rPr lang="en-US" sz="1600" dirty="0"/>
                <a:t>“We’re trying to get insights from our devices in real-time”</a:t>
              </a:r>
              <a:endParaRPr lang="en-US" sz="1600" dirty="0">
                <a:cs typeface="Segoe UI"/>
              </a:endParaRPr>
            </a:p>
            <a:p>
              <a:pPr algn="ctr">
                <a:lnSpc>
                  <a:spcPct val="90000"/>
                </a:lnSpc>
                <a:spcAft>
                  <a:spcPts val="600"/>
                </a:spcAft>
              </a:pPr>
              <a:endParaRPr lang="en-US" sz="2400" dirty="0">
                <a:cs typeface="Segoe UI"/>
              </a:endParaRPr>
            </a:p>
          </p:txBody>
        </p:sp>
      </p:grpSp>
      <p:grpSp>
        <p:nvGrpSpPr>
          <p:cNvPr id="8" name="Group 7">
            <a:extLst>
              <a:ext uri="{FF2B5EF4-FFF2-40B4-BE49-F238E27FC236}">
                <a16:creationId xmlns:a16="http://schemas.microsoft.com/office/drawing/2014/main" id="{4110F0C8-1ECF-4FF2-AB19-33B0316F39CE}"/>
              </a:ext>
            </a:extLst>
          </p:cNvPr>
          <p:cNvGrpSpPr/>
          <p:nvPr/>
        </p:nvGrpSpPr>
        <p:grpSpPr>
          <a:xfrm>
            <a:off x="4594600" y="1913400"/>
            <a:ext cx="3199493" cy="3109243"/>
            <a:chOff x="4575509" y="1924976"/>
            <a:chExt cx="3200400" cy="3110125"/>
          </a:xfrm>
        </p:grpSpPr>
        <p:grpSp>
          <p:nvGrpSpPr>
            <p:cNvPr id="150" name="Group 149">
              <a:extLst>
                <a:ext uri="{FF2B5EF4-FFF2-40B4-BE49-F238E27FC236}">
                  <a16:creationId xmlns:a16="http://schemas.microsoft.com/office/drawing/2014/main" id="{55206D65-9039-44C3-B577-67698F6BE359}"/>
                </a:ext>
              </a:extLst>
            </p:cNvPr>
            <p:cNvGrpSpPr/>
            <p:nvPr/>
          </p:nvGrpSpPr>
          <p:grpSpPr>
            <a:xfrm>
              <a:off x="4575509" y="1924976"/>
              <a:ext cx="3200400" cy="2179466"/>
              <a:chOff x="4495800" y="1924976"/>
              <a:chExt cx="3200400" cy="2179466"/>
            </a:xfrm>
          </p:grpSpPr>
          <p:sp>
            <p:nvSpPr>
              <p:cNvPr id="24" name="Text Placeholder 55">
                <a:extLst>
                  <a:ext uri="{FF2B5EF4-FFF2-40B4-BE49-F238E27FC236}">
                    <a16:creationId xmlns:a16="http://schemas.microsoft.com/office/drawing/2014/main" id="{1E9B897A-6F70-45BF-9FA8-F3FC9E205EFB}"/>
                  </a:ext>
                </a:extLst>
              </p:cNvPr>
              <p:cNvSpPr txBox="1">
                <a:spLocks/>
              </p:cNvSpPr>
              <p:nvPr/>
            </p:nvSpPr>
            <p:spPr>
              <a:xfrm>
                <a:off x="4495800" y="3665539"/>
                <a:ext cx="3200400" cy="438903"/>
              </a:xfrm>
              <a:prstGeom prst="rect">
                <a:avLst/>
              </a:prstGeom>
            </p:spPr>
            <p:txBody>
              <a:bodyPr vert="horz" wrap="square" lIns="146263" tIns="91414" rIns="146263" bIns="91414"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3841">
                  <a:spcBef>
                    <a:spcPts val="1200"/>
                  </a:spcBef>
                  <a:buNone/>
                  <a:defRPr/>
                </a:pPr>
                <a:r>
                  <a:rPr lang="en-US" sz="1800">
                    <a:solidFill>
                      <a:srgbClr val="0078D7"/>
                    </a:solidFill>
                    <a:latin typeface="Segoe UI Semibold" panose="020B0702040204020203" pitchFamily="34" charset="0"/>
                    <a:cs typeface="Segoe UI Semibold" panose="020B0702040204020203" pitchFamily="34" charset="0"/>
                  </a:rPr>
                  <a:t>Machine Learning</a:t>
                </a:r>
                <a:endParaRPr lang="en-US" sz="1800">
                  <a:solidFill>
                    <a:srgbClr val="EAEAEA">
                      <a:lumMod val="50000"/>
                    </a:srgbClr>
                  </a:solidFill>
                  <a:latin typeface="Segoe UI Semibold" panose="020B0702040204020203" pitchFamily="34" charset="0"/>
                  <a:cs typeface="Segoe UI Semibold" panose="020B0702040204020203" pitchFamily="34" charset="0"/>
                </a:endParaRPr>
              </a:p>
            </p:txBody>
          </p:sp>
          <p:grpSp>
            <p:nvGrpSpPr>
              <p:cNvPr id="88" name="Group 87">
                <a:extLst>
                  <a:ext uri="{FF2B5EF4-FFF2-40B4-BE49-F238E27FC236}">
                    <a16:creationId xmlns:a16="http://schemas.microsoft.com/office/drawing/2014/main" id="{42405462-B2E6-4FD5-84EC-5DAD3F4B6AA3}"/>
                  </a:ext>
                </a:extLst>
              </p:cNvPr>
              <p:cNvGrpSpPr/>
              <p:nvPr/>
            </p:nvGrpSpPr>
            <p:grpSpPr>
              <a:xfrm>
                <a:off x="5380101" y="1924976"/>
                <a:ext cx="1428683" cy="1428681"/>
                <a:chOff x="3652685" y="4276549"/>
                <a:chExt cx="1428683" cy="1428681"/>
              </a:xfrm>
            </p:grpSpPr>
            <p:grpSp>
              <p:nvGrpSpPr>
                <p:cNvPr id="74" name="Group 73">
                  <a:extLst>
                    <a:ext uri="{FF2B5EF4-FFF2-40B4-BE49-F238E27FC236}">
                      <a16:creationId xmlns:a16="http://schemas.microsoft.com/office/drawing/2014/main" id="{9A2BF4FB-9FCE-49DE-9644-DAB7CA77073B}"/>
                    </a:ext>
                  </a:extLst>
                </p:cNvPr>
                <p:cNvGrpSpPr/>
                <p:nvPr/>
              </p:nvGrpSpPr>
              <p:grpSpPr>
                <a:xfrm>
                  <a:off x="4078352" y="4682216"/>
                  <a:ext cx="577347" cy="617347"/>
                  <a:chOff x="8882196" y="3721867"/>
                  <a:chExt cx="285941" cy="305752"/>
                </a:xfrm>
                <a:solidFill>
                  <a:schemeClr val="bg2"/>
                </a:solidFill>
              </p:grpSpPr>
              <p:sp>
                <p:nvSpPr>
                  <p:cNvPr id="75" name="Rectangle 74">
                    <a:extLst>
                      <a:ext uri="{FF2B5EF4-FFF2-40B4-BE49-F238E27FC236}">
                        <a16:creationId xmlns:a16="http://schemas.microsoft.com/office/drawing/2014/main" id="{F1695C0E-F239-4BE2-93DC-C13205299AFC}"/>
                      </a:ext>
                    </a:extLst>
                  </p:cNvPr>
                  <p:cNvSpPr/>
                  <p:nvPr/>
                </p:nvSpPr>
                <p:spPr bwMode="auto">
                  <a:xfrm>
                    <a:off x="8901347" y="3950022"/>
                    <a:ext cx="247639" cy="77597"/>
                  </a:xfrm>
                  <a:prstGeom prst="rect">
                    <a:avLst/>
                  </a:prstGeom>
                  <a:grpFill/>
                  <a:ln w="19050" cap="flat" cmpd="sng" algn="ctr">
                    <a:solidFill>
                      <a:schemeClr val="accent1"/>
                    </a:solidFill>
                    <a:prstDash val="solid"/>
                    <a:headEnd type="none" w="med" len="med"/>
                    <a:tailEnd type="none" w="med" len="med"/>
                  </a:ln>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123">
                    <a:extLst>
                      <a:ext uri="{FF2B5EF4-FFF2-40B4-BE49-F238E27FC236}">
                        <a16:creationId xmlns:a16="http://schemas.microsoft.com/office/drawing/2014/main" id="{AFB5AEB8-65BA-45B5-91EF-916A87A625A4}"/>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9050" cap="flat" cmpd="sng" algn="ctr">
                    <a:solidFill>
                      <a:schemeClr val="accent1"/>
                    </a:solidFill>
                    <a:prstDash val="solid"/>
                    <a:headEnd type="none" w="med" len="med"/>
                    <a:tailEnd type="none" w="med" len="med"/>
                  </a:ln>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Freeform 124">
                    <a:extLst>
                      <a:ext uri="{FF2B5EF4-FFF2-40B4-BE49-F238E27FC236}">
                        <a16:creationId xmlns:a16="http://schemas.microsoft.com/office/drawing/2014/main" id="{5C4A0156-2340-4364-9B1A-EE0C75FF6734}"/>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9050" cap="flat" cmpd="sng" algn="ctr">
                    <a:solidFill>
                      <a:schemeClr val="accent1"/>
                    </a:solidFill>
                    <a:prstDash val="solid"/>
                    <a:headEnd type="none" w="med" len="med"/>
                    <a:tailEnd type="none" w="med" len="med"/>
                  </a:ln>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6" name="Oval 145">
                  <a:extLst>
                    <a:ext uri="{FF2B5EF4-FFF2-40B4-BE49-F238E27FC236}">
                      <a16:creationId xmlns:a16="http://schemas.microsoft.com/office/drawing/2014/main" id="{9B57EC8F-6302-40A9-B1FC-02F8574196B9}"/>
                    </a:ext>
                  </a:extLst>
                </p:cNvPr>
                <p:cNvSpPr/>
                <p:nvPr/>
              </p:nvSpPr>
              <p:spPr bwMode="auto">
                <a:xfrm>
                  <a:off x="3652685" y="4276549"/>
                  <a:ext cx="1428683" cy="1428681"/>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3526">
                    <a:gradFill>
                      <a:gsLst>
                        <a:gs pos="0">
                          <a:srgbClr val="FFFFFF"/>
                        </a:gs>
                        <a:gs pos="100000">
                          <a:srgbClr val="FFFFFF"/>
                        </a:gs>
                      </a:gsLst>
                      <a:lin ang="5400000" scaled="0"/>
                    </a:gradFill>
                    <a:latin typeface="Segoe UI Semilight"/>
                    <a:cs typeface="Segoe UI" pitchFamily="34" charset="0"/>
                  </a:endParaRPr>
                </a:p>
              </p:txBody>
            </p:sp>
          </p:grpSp>
        </p:grpSp>
        <p:sp>
          <p:nvSpPr>
            <p:cNvPr id="2" name="TextBox 1">
              <a:extLst>
                <a:ext uri="{FF2B5EF4-FFF2-40B4-BE49-F238E27FC236}">
                  <a16:creationId xmlns:a16="http://schemas.microsoft.com/office/drawing/2014/main" id="{C639998C-700A-450F-80A1-A4A4B193D90D}"/>
                </a:ext>
              </a:extLst>
            </p:cNvPr>
            <p:cNvSpPr txBox="1"/>
            <p:nvPr/>
          </p:nvSpPr>
          <p:spPr>
            <a:xfrm>
              <a:off x="4672730" y="4061565"/>
              <a:ext cx="3005958" cy="973536"/>
            </a:xfrm>
            <a:prstGeom prst="rect">
              <a:avLst/>
            </a:prstGeom>
            <a:noFill/>
          </p:spPr>
          <p:txBody>
            <a:bodyPr rot="0" spcFirstLastPara="0" vertOverflow="overflow" horzOverflow="overflow" vert="horz" wrap="square" lIns="182828" tIns="146263" rIns="182828" bIns="146263" numCol="1" spcCol="0" rtlCol="0" fromWordArt="0" anchor="t" anchorCtr="0" forceAA="0" compatLnSpc="1">
              <a:prstTxWarp prst="textNoShape">
                <a:avLst/>
              </a:prstTxWarp>
              <a:spAutoFit/>
            </a:bodyPr>
            <a:lstStyle/>
            <a:p>
              <a:pPr algn="ctr">
                <a:lnSpc>
                  <a:spcPct val="90000"/>
                </a:lnSpc>
                <a:spcAft>
                  <a:spcPts val="600"/>
                </a:spcAft>
              </a:pPr>
              <a:r>
                <a:rPr lang="en-US" sz="1600"/>
                <a:t>"We want to leverage the analytics platform for advanced fraud detection"</a:t>
              </a:r>
              <a:endParaRPr lang="en-US" sz="1600">
                <a:cs typeface="Segoe UI"/>
              </a:endParaRPr>
            </a:p>
          </p:txBody>
        </p:sp>
      </p:grpSp>
      <p:sp>
        <p:nvSpPr>
          <p:cNvPr id="5" name="TextBox 4">
            <a:extLst>
              <a:ext uri="{FF2B5EF4-FFF2-40B4-BE49-F238E27FC236}">
                <a16:creationId xmlns:a16="http://schemas.microsoft.com/office/drawing/2014/main" id="{8380425A-DC97-43F5-B75D-C2541113EE6E}"/>
              </a:ext>
            </a:extLst>
          </p:cNvPr>
          <p:cNvSpPr txBox="1"/>
          <p:nvPr/>
        </p:nvSpPr>
        <p:spPr>
          <a:xfrm>
            <a:off x="763253" y="4060082"/>
            <a:ext cx="3144184" cy="973260"/>
          </a:xfrm>
          <a:prstGeom prst="rect">
            <a:avLst/>
          </a:prstGeom>
          <a:noFill/>
        </p:spPr>
        <p:txBody>
          <a:bodyPr rot="0" spcFirstLastPara="0" vertOverflow="overflow" horzOverflow="overflow" vert="horz" wrap="square" lIns="182828" tIns="146263" rIns="182828" bIns="146263" numCol="1" spcCol="0" rtlCol="0" fromWordArt="0" anchor="t" anchorCtr="0" forceAA="0" compatLnSpc="1">
            <a:prstTxWarp prst="textNoShape">
              <a:avLst/>
            </a:prstTxWarp>
            <a:spAutoFit/>
          </a:bodyPr>
          <a:lstStyle/>
          <a:p>
            <a:pPr algn="ctr">
              <a:lnSpc>
                <a:spcPct val="90000"/>
              </a:lnSpc>
              <a:spcAft>
                <a:spcPts val="600"/>
              </a:spcAft>
            </a:pPr>
            <a:r>
              <a:rPr lang="en-US" sz="1600"/>
              <a:t>"We want to analyze data coming from multiple sources and in varied formats"</a:t>
            </a:r>
            <a:endParaRPr lang="en-US" sz="1600">
              <a:cs typeface="Segoe UI"/>
            </a:endParaRPr>
          </a:p>
        </p:txBody>
      </p:sp>
      <p:sp>
        <p:nvSpPr>
          <p:cNvPr id="10" name="Rectangle 9">
            <a:extLst>
              <a:ext uri="{FF2B5EF4-FFF2-40B4-BE49-F238E27FC236}">
                <a16:creationId xmlns:a16="http://schemas.microsoft.com/office/drawing/2014/main" id="{45A1B257-BD28-446A-9F27-A34F14117742}"/>
              </a:ext>
            </a:extLst>
          </p:cNvPr>
          <p:cNvSpPr/>
          <p:nvPr/>
        </p:nvSpPr>
        <p:spPr bwMode="auto">
          <a:xfrm>
            <a:off x="-5301" y="5704855"/>
            <a:ext cx="4482298" cy="82963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pPr>
            <a:r>
              <a:rPr lang="en-US" sz="2800" dirty="0">
                <a:solidFill>
                  <a:schemeClr val="bg1"/>
                </a:solidFill>
              </a:rPr>
              <a:t>Synapse</a:t>
            </a:r>
            <a:endParaRPr lang="en-US" sz="2800" dirty="0">
              <a:solidFill>
                <a:schemeClr val="bg1"/>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C92A19E8-9985-441B-BFBE-4DBABF5282AB}"/>
              </a:ext>
            </a:extLst>
          </p:cNvPr>
          <p:cNvSpPr/>
          <p:nvPr/>
        </p:nvSpPr>
        <p:spPr bwMode="auto">
          <a:xfrm>
            <a:off x="8064688" y="1232658"/>
            <a:ext cx="3614416" cy="5476087"/>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1" name="Graphic 50">
            <a:extLst>
              <a:ext uri="{FF2B5EF4-FFF2-40B4-BE49-F238E27FC236}">
                <a16:creationId xmlns:a16="http://schemas.microsoft.com/office/drawing/2014/main" id="{3C89AB8A-231B-4F18-B815-7FD1FF91B4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407" y="1460031"/>
            <a:ext cx="571337" cy="571337"/>
          </a:xfrm>
          <a:prstGeom prst="rect">
            <a:avLst/>
          </a:prstGeom>
        </p:spPr>
      </p:pic>
      <p:sp>
        <p:nvSpPr>
          <p:cNvPr id="53" name="Rectangle 52">
            <a:extLst>
              <a:ext uri="{FF2B5EF4-FFF2-40B4-BE49-F238E27FC236}">
                <a16:creationId xmlns:a16="http://schemas.microsoft.com/office/drawing/2014/main" id="{E5B80108-CE44-4365-B853-5469B74418C0}"/>
              </a:ext>
            </a:extLst>
          </p:cNvPr>
          <p:cNvSpPr/>
          <p:nvPr/>
        </p:nvSpPr>
        <p:spPr bwMode="auto">
          <a:xfrm>
            <a:off x="-5301" y="5704855"/>
            <a:ext cx="7963644" cy="82963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pPr>
            <a:r>
              <a:rPr lang="en-US" sz="2800" dirty="0">
                <a:solidFill>
                  <a:schemeClr val="bg1"/>
                </a:solidFill>
              </a:rPr>
              <a:t>Synapse</a:t>
            </a:r>
            <a:endParaRPr lang="en-US" sz="2800" dirty="0">
              <a:solidFill>
                <a:schemeClr val="bg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8575F65C-BE2A-4639-9A16-8C17420159D6}"/>
              </a:ext>
            </a:extLst>
          </p:cNvPr>
          <p:cNvSpPr/>
          <p:nvPr/>
        </p:nvSpPr>
        <p:spPr bwMode="auto">
          <a:xfrm>
            <a:off x="-5301" y="5704855"/>
            <a:ext cx="12197302" cy="82963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spcBef>
                <a:spcPct val="0"/>
              </a:spcBef>
              <a:spcAft>
                <a:spcPct val="0"/>
              </a:spcAft>
            </a:pPr>
            <a:r>
              <a:rPr lang="en-US" sz="2800" dirty="0">
                <a:solidFill>
                  <a:schemeClr val="bg1"/>
                </a:solidFill>
              </a:rPr>
              <a:t>Synapse</a:t>
            </a:r>
            <a:endParaRPr lang="en-US" sz="28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48354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animBg="1"/>
      <p:bldP spid="53" grpId="0"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24DA908-9D4D-40BC-9005-EFDE9FBB0534}"/>
              </a:ext>
            </a:extLst>
          </p:cNvPr>
          <p:cNvSpPr/>
          <p:nvPr/>
        </p:nvSpPr>
        <p:spPr bwMode="auto">
          <a:xfrm>
            <a:off x="5466994" y="1867459"/>
            <a:ext cx="3109763" cy="2900285"/>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0C6CAB1-A80F-449A-B881-F34086A86E39}"/>
              </a:ext>
            </a:extLst>
          </p:cNvPr>
          <p:cNvSpPr/>
          <p:nvPr/>
        </p:nvSpPr>
        <p:spPr bwMode="auto">
          <a:xfrm>
            <a:off x="8728692" y="1867459"/>
            <a:ext cx="3109763" cy="2900285"/>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152871E5-BA93-42C0-B477-23BA279030FA}"/>
              </a:ext>
            </a:extLst>
          </p:cNvPr>
          <p:cNvSpPr/>
          <p:nvPr/>
        </p:nvSpPr>
        <p:spPr bwMode="auto">
          <a:xfrm>
            <a:off x="2212737" y="1867459"/>
            <a:ext cx="3109763" cy="2900285"/>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2214368" y="4914689"/>
            <a:ext cx="9626164" cy="1128300"/>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p:txBody>
          <a:bodyPr/>
          <a:lstStyle/>
          <a:p>
            <a:pPr algn="ctr"/>
            <a:r>
              <a:rPr lang="en-US"/>
              <a:t>Modern Data Warehouse</a:t>
            </a:r>
          </a:p>
        </p:txBody>
      </p:sp>
      <p:sp>
        <p:nvSpPr>
          <p:cNvPr id="48" name="TextBox 47">
            <a:extLst>
              <a:ext uri="{FF2B5EF4-FFF2-40B4-BE49-F238E27FC236}">
                <a16:creationId xmlns:a16="http://schemas.microsoft.com/office/drawing/2014/main" id="{D0D97FB9-1BA7-427F-A488-5A8B63C1E39D}"/>
              </a:ext>
            </a:extLst>
          </p:cNvPr>
          <p:cNvSpPr txBox="1"/>
          <p:nvPr/>
        </p:nvSpPr>
        <p:spPr>
          <a:xfrm>
            <a:off x="741035" y="2724262"/>
            <a:ext cx="1045588" cy="332399"/>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a:ea typeface="+mn-ea"/>
                <a:cs typeface="+mn-cs"/>
              </a:rPr>
              <a:t>Logs (unstructured)</a:t>
            </a:r>
          </a:p>
        </p:txBody>
      </p:sp>
      <p:sp>
        <p:nvSpPr>
          <p:cNvPr id="49" name="TextBox 48">
            <a:extLst>
              <a:ext uri="{FF2B5EF4-FFF2-40B4-BE49-F238E27FC236}">
                <a16:creationId xmlns:a16="http://schemas.microsoft.com/office/drawing/2014/main" id="{3D997ECA-DF8E-4CBB-8713-B2777926BE50}"/>
              </a:ext>
            </a:extLst>
          </p:cNvPr>
          <p:cNvSpPr txBox="1"/>
          <p:nvPr/>
        </p:nvSpPr>
        <p:spPr>
          <a:xfrm>
            <a:off x="741037" y="3547819"/>
            <a:ext cx="1129569" cy="332399"/>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a:ea typeface="+mn-ea"/>
                <a:cs typeface="+mn-cs"/>
              </a:rPr>
              <a:t>Media (unstructured)</a:t>
            </a:r>
          </a:p>
        </p:txBody>
      </p:sp>
      <p:sp>
        <p:nvSpPr>
          <p:cNvPr id="50" name="TextBox 49">
            <a:extLst>
              <a:ext uri="{FF2B5EF4-FFF2-40B4-BE49-F238E27FC236}">
                <a16:creationId xmlns:a16="http://schemas.microsoft.com/office/drawing/2014/main" id="{C2B45CB5-9776-4587-B6E3-E1185F4F9B9A}"/>
              </a:ext>
            </a:extLst>
          </p:cNvPr>
          <p:cNvSpPr txBox="1"/>
          <p:nvPr/>
        </p:nvSpPr>
        <p:spPr>
          <a:xfrm>
            <a:off x="741035" y="4371376"/>
            <a:ext cx="1026502" cy="332399"/>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a:ea typeface="+mn-ea"/>
                <a:cs typeface="+mn-cs"/>
              </a:rPr>
              <a:t>Files (unstructured)</a:t>
            </a:r>
          </a:p>
        </p:txBody>
      </p:sp>
      <p:sp>
        <p:nvSpPr>
          <p:cNvPr id="51" name="TextBox 50">
            <a:extLst>
              <a:ext uri="{FF2B5EF4-FFF2-40B4-BE49-F238E27FC236}">
                <a16:creationId xmlns:a16="http://schemas.microsoft.com/office/drawing/2014/main" id="{33DC9C6A-B0E3-4CBC-AFAC-DC299027BAD7}"/>
              </a:ext>
            </a:extLst>
          </p:cNvPr>
          <p:cNvSpPr txBox="1"/>
          <p:nvPr/>
        </p:nvSpPr>
        <p:spPr>
          <a:xfrm>
            <a:off x="741036" y="5111835"/>
            <a:ext cx="997299" cy="498598"/>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a:ea typeface="+mn-ea"/>
                <a:cs typeface="+mn-cs"/>
              </a:rPr>
              <a:t>Business/</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a:ea typeface="+mn-ea"/>
                <a:cs typeface="+mn-cs"/>
              </a:rPr>
              <a:t>custom apps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a:ea typeface="+mn-ea"/>
                <a:cs typeface="+mn-cs"/>
              </a:rPr>
              <a:t>(structured)</a:t>
            </a:r>
          </a:p>
        </p:txBody>
      </p:sp>
      <p:sp>
        <p:nvSpPr>
          <p:cNvPr id="62" name="PhotoCollection_E7AA" title="Icon of a stacked photo of a landscape">
            <a:extLst>
              <a:ext uri="{FF2B5EF4-FFF2-40B4-BE49-F238E27FC236}">
                <a16:creationId xmlns:a16="http://schemas.microsoft.com/office/drawing/2014/main" id="{99F18F99-CEE0-4ACD-B99F-FA5D8350DBD8}"/>
              </a:ext>
            </a:extLst>
          </p:cNvPr>
          <p:cNvSpPr>
            <a:spLocks noChangeAspect="1" noEditPoints="1"/>
          </p:cNvSpPr>
          <p:nvPr/>
        </p:nvSpPr>
        <p:spPr bwMode="auto">
          <a:xfrm>
            <a:off x="302722" y="3589128"/>
            <a:ext cx="326910" cy="249783"/>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Copy_E8C8" title="Icon of two documents stacked together">
            <a:extLst>
              <a:ext uri="{FF2B5EF4-FFF2-40B4-BE49-F238E27FC236}">
                <a16:creationId xmlns:a16="http://schemas.microsoft.com/office/drawing/2014/main" id="{1F17E14F-5B39-4F42-8167-3F605BA47CF3}"/>
              </a:ext>
            </a:extLst>
          </p:cNvPr>
          <p:cNvSpPr>
            <a:spLocks noChangeAspect="1" noEditPoints="1"/>
          </p:cNvSpPr>
          <p:nvPr/>
        </p:nvSpPr>
        <p:spPr bwMode="auto">
          <a:xfrm>
            <a:off x="335189" y="4386459"/>
            <a:ext cx="261975" cy="30223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Browser_2" title="Icon of a browser window with a home symbol inside">
            <a:extLst>
              <a:ext uri="{FF2B5EF4-FFF2-40B4-BE49-F238E27FC236}">
                <a16:creationId xmlns:a16="http://schemas.microsoft.com/office/drawing/2014/main" id="{B2CE880C-BE08-494E-9179-D6F4EEAE6756}"/>
              </a:ext>
            </a:extLst>
          </p:cNvPr>
          <p:cNvSpPr>
            <a:spLocks noChangeAspect="1" noEditPoints="1"/>
          </p:cNvSpPr>
          <p:nvPr/>
        </p:nvSpPr>
        <p:spPr bwMode="auto">
          <a:xfrm>
            <a:off x="304585" y="5223753"/>
            <a:ext cx="323185" cy="27476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Script_F03A" title="Icon of an unrolled document with writing on it">
            <a:extLst>
              <a:ext uri="{FF2B5EF4-FFF2-40B4-BE49-F238E27FC236}">
                <a16:creationId xmlns:a16="http://schemas.microsoft.com/office/drawing/2014/main" id="{3A9B123A-E855-433D-A49C-2D1A7C2E3934}"/>
              </a:ext>
            </a:extLst>
          </p:cNvPr>
          <p:cNvSpPr>
            <a:spLocks noChangeAspect="1" noEditPoints="1"/>
          </p:cNvSpPr>
          <p:nvPr/>
        </p:nvSpPr>
        <p:spPr bwMode="auto">
          <a:xfrm>
            <a:off x="315132" y="2739344"/>
            <a:ext cx="302092" cy="30223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1867459"/>
            <a:ext cx="159674" cy="4532874"/>
          </a:xfrm>
          <a:prstGeom prst="rightBracket">
            <a:avLst>
              <a:gd name="adj" fmla="val 0"/>
            </a:avLst>
          </a:prstGeom>
          <a:ln w="1905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908427" y="2411124"/>
            <a:ext cx="593743"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3847260" y="4799642"/>
            <a:ext cx="0" cy="424111"/>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5017922" y="2341836"/>
            <a:ext cx="594276"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50F048-B3D0-407A-8D6A-6C7102B59048}"/>
              </a:ext>
            </a:extLst>
          </p:cNvPr>
          <p:cNvCxnSpPr>
            <a:cxnSpLocks/>
          </p:cNvCxnSpPr>
          <p:nvPr/>
        </p:nvCxnSpPr>
        <p:spPr>
          <a:xfrm>
            <a:off x="1908427" y="5498515"/>
            <a:ext cx="593743"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1031702-DF6F-4C93-A23D-15312E5CCD57}"/>
              </a:ext>
            </a:extLst>
          </p:cNvPr>
          <p:cNvCxnSpPr>
            <a:cxnSpLocks/>
          </p:cNvCxnSpPr>
          <p:nvPr/>
        </p:nvCxnSpPr>
        <p:spPr>
          <a:xfrm>
            <a:off x="8353922" y="2337647"/>
            <a:ext cx="594276"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C18F86-8B9C-4B2E-BFF3-699351145272}"/>
              </a:ext>
            </a:extLst>
          </p:cNvPr>
          <p:cNvCxnSpPr>
            <a:cxnSpLocks/>
          </p:cNvCxnSpPr>
          <p:nvPr/>
        </p:nvCxnSpPr>
        <p:spPr>
          <a:xfrm flipV="1">
            <a:off x="7021875" y="4591694"/>
            <a:ext cx="0" cy="465513"/>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D02EC74-C964-485B-8800-479B7730C145}"/>
              </a:ext>
            </a:extLst>
          </p:cNvPr>
          <p:cNvGrpSpPr/>
          <p:nvPr/>
        </p:nvGrpSpPr>
        <p:grpSpPr>
          <a:xfrm>
            <a:off x="2982131" y="2734196"/>
            <a:ext cx="1570978" cy="332399"/>
            <a:chOff x="3347729" y="2597442"/>
            <a:chExt cx="2199787" cy="430757"/>
          </a:xfrm>
        </p:grpSpPr>
        <p:sp>
          <p:nvSpPr>
            <p:cNvPr id="35" name="factory_3" title="Icon of a factory">
              <a:extLst>
                <a:ext uri="{FF2B5EF4-FFF2-40B4-BE49-F238E27FC236}">
                  <a16:creationId xmlns:a16="http://schemas.microsoft.com/office/drawing/2014/main" id="{C934AF6E-7697-43EB-80E1-4B17CAD4411F}"/>
                </a:ext>
              </a:extLst>
            </p:cNvPr>
            <p:cNvSpPr>
              <a:spLocks noChangeAspect="1" noEditPoints="1"/>
            </p:cNvSpPr>
            <p:nvPr/>
          </p:nvSpPr>
          <p:spPr bwMode="auto">
            <a:xfrm>
              <a:off x="3347729" y="2608304"/>
              <a:ext cx="660400" cy="408976"/>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241DE3CC-2E36-4DEA-8524-52454A383C43}"/>
                </a:ext>
              </a:extLst>
            </p:cNvPr>
            <p:cNvSpPr txBox="1"/>
            <p:nvPr/>
          </p:nvSpPr>
          <p:spPr>
            <a:xfrm>
              <a:off x="4318001" y="2597442"/>
              <a:ext cx="1229515" cy="430757"/>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a:ea typeface="+mn-ea"/>
                  <a:cs typeface="+mn-cs"/>
                </a:rPr>
                <a:t>Azure </a:t>
              </a:r>
              <a:br>
                <a:rPr kumimoji="0" lang="en-US" sz="1200" b="0" i="0" u="none" strike="noStrike" kern="1200" cap="none" spc="0" normalizeH="0" baseline="0" noProof="0">
                  <a:ln>
                    <a:noFill/>
                  </a:ln>
                  <a:solidFill>
                    <a:srgbClr val="505050"/>
                  </a:solidFill>
                  <a:effectLst/>
                  <a:uLnTx/>
                  <a:uFillTx/>
                  <a:latin typeface="Segoe UI Light"/>
                  <a:ea typeface="+mn-ea"/>
                  <a:cs typeface="+mn-cs"/>
                </a:rPr>
              </a:br>
              <a:r>
                <a:rPr kumimoji="0" lang="en-US" sz="1200" b="0" i="0" u="none" strike="noStrike" kern="1200" cap="none" spc="0" normalizeH="0" baseline="0" noProof="0">
                  <a:ln>
                    <a:noFill/>
                  </a:ln>
                  <a:solidFill>
                    <a:srgbClr val="505050"/>
                  </a:solidFill>
                  <a:effectLst/>
                  <a:uLnTx/>
                  <a:uFillTx/>
                  <a:latin typeface="Segoe UI Light"/>
                  <a:ea typeface="+mn-ea"/>
                  <a:cs typeface="+mn-cs"/>
                </a:rPr>
                <a:t>Data Factory</a:t>
              </a:r>
            </a:p>
          </p:txBody>
        </p:sp>
      </p:grpSp>
      <p:sp>
        <p:nvSpPr>
          <p:cNvPr id="37" name="TextBox 36">
            <a:extLst>
              <a:ext uri="{FF2B5EF4-FFF2-40B4-BE49-F238E27FC236}">
                <a16:creationId xmlns:a16="http://schemas.microsoft.com/office/drawing/2014/main" id="{235DF672-C74B-4B45-82F3-AF8F4851D614}"/>
              </a:ext>
            </a:extLst>
          </p:cNvPr>
          <p:cNvSpPr txBox="1"/>
          <p:nvPr/>
        </p:nvSpPr>
        <p:spPr>
          <a:xfrm>
            <a:off x="3724669" y="3822875"/>
            <a:ext cx="957598" cy="498598"/>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a:ea typeface="+mn-ea"/>
                <a:cs typeface="+mn-cs"/>
              </a:rPr>
              <a:t>Synapse Pipelines and Spark</a:t>
            </a:r>
          </a:p>
        </p:txBody>
      </p:sp>
      <p:grpSp>
        <p:nvGrpSpPr>
          <p:cNvPr id="7" name="Group 6">
            <a:extLst>
              <a:ext uri="{FF2B5EF4-FFF2-40B4-BE49-F238E27FC236}">
                <a16:creationId xmlns:a16="http://schemas.microsoft.com/office/drawing/2014/main" id="{864A385C-995B-4D50-99D8-BA79C38E8BB9}"/>
              </a:ext>
            </a:extLst>
          </p:cNvPr>
          <p:cNvGrpSpPr/>
          <p:nvPr/>
        </p:nvGrpSpPr>
        <p:grpSpPr>
          <a:xfrm>
            <a:off x="6288154" y="5592612"/>
            <a:ext cx="1487661" cy="341144"/>
            <a:chOff x="3593429" y="4082840"/>
            <a:chExt cx="2145447" cy="428438"/>
          </a:xfrm>
        </p:grpSpPr>
        <p:sp>
          <p:nvSpPr>
            <p:cNvPr id="47" name="binary" title="Icon of binary code, ones and zeros">
              <a:extLst>
                <a:ext uri="{FF2B5EF4-FFF2-40B4-BE49-F238E27FC236}">
                  <a16:creationId xmlns:a16="http://schemas.microsoft.com/office/drawing/2014/main" id="{50F889F8-45D6-4C97-B028-B5D964C6F4A3}"/>
                </a:ext>
              </a:extLst>
            </p:cNvPr>
            <p:cNvSpPr>
              <a:spLocks noChangeAspect="1" noEditPoints="1"/>
            </p:cNvSpPr>
            <p:nvPr/>
          </p:nvSpPr>
          <p:spPr bwMode="auto">
            <a:xfrm>
              <a:off x="3593429" y="4082840"/>
              <a:ext cx="496169" cy="42843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81BB536A-8AEA-4314-ABE9-4355A2A63ACF}"/>
                </a:ext>
              </a:extLst>
            </p:cNvPr>
            <p:cNvSpPr txBox="1"/>
            <p:nvPr/>
          </p:nvSpPr>
          <p:spPr>
            <a:xfrm>
              <a:off x="4432305" y="4082840"/>
              <a:ext cx="1306571" cy="417455"/>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a:ea typeface="+mn-ea"/>
                  <a:cs typeface="+mn-cs"/>
                </a:rPr>
                <a:t>Azure Data Lake Storage</a:t>
              </a:r>
            </a:p>
          </p:txBody>
        </p:sp>
      </p:grpSp>
      <p:grpSp>
        <p:nvGrpSpPr>
          <p:cNvPr id="12" name="Group 11">
            <a:extLst>
              <a:ext uri="{FF2B5EF4-FFF2-40B4-BE49-F238E27FC236}">
                <a16:creationId xmlns:a16="http://schemas.microsoft.com/office/drawing/2014/main" id="{3988C5B2-0789-A849-85DF-AB88CAFA9112}"/>
              </a:ext>
            </a:extLst>
          </p:cNvPr>
          <p:cNvGrpSpPr/>
          <p:nvPr/>
        </p:nvGrpSpPr>
        <p:grpSpPr>
          <a:xfrm>
            <a:off x="5987099" y="2873806"/>
            <a:ext cx="2069554" cy="677910"/>
            <a:chOff x="6032752" y="2873729"/>
            <a:chExt cx="2069848" cy="678007"/>
          </a:xfrm>
        </p:grpSpPr>
        <p:sp>
          <p:nvSpPr>
            <p:cNvPr id="61" name="TextBox 60">
              <a:extLst>
                <a:ext uri="{FF2B5EF4-FFF2-40B4-BE49-F238E27FC236}">
                  <a16:creationId xmlns:a16="http://schemas.microsoft.com/office/drawing/2014/main" id="{50ADE714-F5A6-437F-9650-ACAB2FD08B8B}"/>
                </a:ext>
              </a:extLst>
            </p:cNvPr>
            <p:cNvSpPr txBox="1"/>
            <p:nvPr/>
          </p:nvSpPr>
          <p:spPr>
            <a:xfrm>
              <a:off x="6949721" y="3053067"/>
              <a:ext cx="1152879" cy="498669"/>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a:ea typeface="+mn-ea"/>
                  <a:cs typeface="+mn-cs"/>
                </a:rPr>
                <a:t>Dedicated SQL</a:t>
              </a:r>
              <a:br>
                <a:rPr kumimoji="0" lang="en-US" sz="1200" b="0" i="0" u="none" strike="noStrike" kern="1200" cap="none" spc="0" normalizeH="0" baseline="0" noProof="0" dirty="0">
                  <a:ln>
                    <a:noFill/>
                  </a:ln>
                  <a:solidFill>
                    <a:srgbClr val="505050"/>
                  </a:solidFill>
                  <a:effectLst/>
                  <a:uLnTx/>
                  <a:uFillTx/>
                  <a:latin typeface="Segoe UI Light"/>
                  <a:ea typeface="+mn-ea"/>
                  <a:cs typeface="+mn-cs"/>
                </a:rPr>
              </a:br>
              <a:r>
                <a:rPr kumimoji="0" lang="en-US" sz="1200" b="0" i="0" u="none" strike="noStrike" kern="1200" cap="none" spc="0" normalizeH="0" baseline="0" noProof="0" dirty="0">
                  <a:ln>
                    <a:noFill/>
                  </a:ln>
                  <a:solidFill>
                    <a:srgbClr val="505050"/>
                  </a:solidFill>
                  <a:effectLst/>
                  <a:uLnTx/>
                  <a:uFillTx/>
                  <a:latin typeface="Segoe UI Light"/>
                  <a:ea typeface="+mn-ea"/>
                  <a:cs typeface="+mn-cs"/>
                </a:rPr>
                <a:t>Pool (Data Warehouse)</a:t>
              </a:r>
            </a:p>
          </p:txBody>
        </p:sp>
        <p:grpSp>
          <p:nvGrpSpPr>
            <p:cNvPr id="64" name="Group 63">
              <a:extLst>
                <a:ext uri="{FF2B5EF4-FFF2-40B4-BE49-F238E27FC236}">
                  <a16:creationId xmlns:a16="http://schemas.microsoft.com/office/drawing/2014/main" id="{A6091220-CB29-4915-B9DD-7FF0745CCE15}"/>
                </a:ext>
              </a:extLst>
            </p:cNvPr>
            <p:cNvGrpSpPr/>
            <p:nvPr/>
          </p:nvGrpSpPr>
          <p:grpSpPr>
            <a:xfrm>
              <a:off x="6032752" y="2873729"/>
              <a:ext cx="687686" cy="666892"/>
              <a:chOff x="8644239" y="3571990"/>
              <a:chExt cx="722371" cy="700530"/>
            </a:xfrm>
          </p:grpSpPr>
          <p:sp>
            <p:nvSpPr>
              <p:cNvPr id="67" name="Freeform: Shape 66">
                <a:extLst>
                  <a:ext uri="{FF2B5EF4-FFF2-40B4-BE49-F238E27FC236}">
                    <a16:creationId xmlns:a16="http://schemas.microsoft.com/office/drawing/2014/main" id="{D479D774-D84A-4B21-85D0-E1AC616A445E}"/>
                  </a:ext>
                </a:extLst>
              </p:cNvPr>
              <p:cNvSpPr/>
              <p:nvPr/>
            </p:nvSpPr>
            <p:spPr>
              <a:xfrm>
                <a:off x="9083140" y="3879662"/>
                <a:ext cx="252185" cy="77741"/>
              </a:xfrm>
              <a:custGeom>
                <a:avLst/>
                <a:gdLst>
                  <a:gd name="connsiteX0" fmla="*/ 337736 w 339531"/>
                  <a:gd name="connsiteY0" fmla="*/ 58707 h 104667"/>
                  <a:gd name="connsiteX1" fmla="*/ 336970 w 339531"/>
                  <a:gd name="connsiteY1" fmla="*/ 61004 h 104667"/>
                  <a:gd name="connsiteX2" fmla="*/ 335949 w 339531"/>
                  <a:gd name="connsiteY2" fmla="*/ 63302 h 104667"/>
                  <a:gd name="connsiteX3" fmla="*/ 335949 w 339531"/>
                  <a:gd name="connsiteY3" fmla="*/ 63557 h 104667"/>
                  <a:gd name="connsiteX4" fmla="*/ 334417 w 339531"/>
                  <a:gd name="connsiteY4" fmla="*/ 65600 h 104667"/>
                  <a:gd name="connsiteX5" fmla="*/ 334162 w 339531"/>
                  <a:gd name="connsiteY5" fmla="*/ 65855 h 104667"/>
                  <a:gd name="connsiteX6" fmla="*/ 334162 w 339531"/>
                  <a:gd name="connsiteY6" fmla="*/ 65855 h 104667"/>
                  <a:gd name="connsiteX7" fmla="*/ 332119 w 339531"/>
                  <a:gd name="connsiteY7" fmla="*/ 67897 h 104667"/>
                  <a:gd name="connsiteX8" fmla="*/ 331864 w 339531"/>
                  <a:gd name="connsiteY8" fmla="*/ 68152 h 104667"/>
                  <a:gd name="connsiteX9" fmla="*/ 329822 w 339531"/>
                  <a:gd name="connsiteY9" fmla="*/ 70450 h 104667"/>
                  <a:gd name="connsiteX10" fmla="*/ 329566 w 339531"/>
                  <a:gd name="connsiteY10" fmla="*/ 70705 h 104667"/>
                  <a:gd name="connsiteX11" fmla="*/ 327014 w 339531"/>
                  <a:gd name="connsiteY11" fmla="*/ 72492 h 104667"/>
                  <a:gd name="connsiteX12" fmla="*/ 326758 w 339531"/>
                  <a:gd name="connsiteY12" fmla="*/ 72748 h 104667"/>
                  <a:gd name="connsiteX13" fmla="*/ 324205 w 339531"/>
                  <a:gd name="connsiteY13" fmla="*/ 74790 h 104667"/>
                  <a:gd name="connsiteX14" fmla="*/ 323950 w 339531"/>
                  <a:gd name="connsiteY14" fmla="*/ 75045 h 104667"/>
                  <a:gd name="connsiteX15" fmla="*/ 321142 w 339531"/>
                  <a:gd name="connsiteY15" fmla="*/ 76832 h 104667"/>
                  <a:gd name="connsiteX16" fmla="*/ 320887 w 339531"/>
                  <a:gd name="connsiteY16" fmla="*/ 77087 h 104667"/>
                  <a:gd name="connsiteX17" fmla="*/ 317823 w 339531"/>
                  <a:gd name="connsiteY17" fmla="*/ 79130 h 104667"/>
                  <a:gd name="connsiteX18" fmla="*/ 317568 w 339531"/>
                  <a:gd name="connsiteY18" fmla="*/ 79385 h 104667"/>
                  <a:gd name="connsiteX19" fmla="*/ 313994 w 339531"/>
                  <a:gd name="connsiteY19" fmla="*/ 81172 h 104667"/>
                  <a:gd name="connsiteX20" fmla="*/ 285147 w 339531"/>
                  <a:gd name="connsiteY20" fmla="*/ 91639 h 104667"/>
                  <a:gd name="connsiteX21" fmla="*/ 284636 w 339531"/>
                  <a:gd name="connsiteY21" fmla="*/ 91894 h 104667"/>
                  <a:gd name="connsiteX22" fmla="*/ 280041 w 339531"/>
                  <a:gd name="connsiteY22" fmla="*/ 92915 h 104667"/>
                  <a:gd name="connsiteX23" fmla="*/ 278509 w 339531"/>
                  <a:gd name="connsiteY23" fmla="*/ 93426 h 104667"/>
                  <a:gd name="connsiteX24" fmla="*/ 274680 w 339531"/>
                  <a:gd name="connsiteY24" fmla="*/ 94447 h 104667"/>
                  <a:gd name="connsiteX25" fmla="*/ 272637 w 339531"/>
                  <a:gd name="connsiteY25" fmla="*/ 94958 h 104667"/>
                  <a:gd name="connsiteX26" fmla="*/ 268808 w 339531"/>
                  <a:gd name="connsiteY26" fmla="*/ 95723 h 104667"/>
                  <a:gd name="connsiteX27" fmla="*/ 266255 w 339531"/>
                  <a:gd name="connsiteY27" fmla="*/ 96234 h 104667"/>
                  <a:gd name="connsiteX28" fmla="*/ 262426 w 339531"/>
                  <a:gd name="connsiteY28" fmla="*/ 97000 h 104667"/>
                  <a:gd name="connsiteX29" fmla="*/ 259618 w 339531"/>
                  <a:gd name="connsiteY29" fmla="*/ 97510 h 104667"/>
                  <a:gd name="connsiteX30" fmla="*/ 256044 w 339531"/>
                  <a:gd name="connsiteY30" fmla="*/ 98276 h 104667"/>
                  <a:gd name="connsiteX31" fmla="*/ 252980 w 339531"/>
                  <a:gd name="connsiteY31" fmla="*/ 98787 h 104667"/>
                  <a:gd name="connsiteX32" fmla="*/ 249406 w 339531"/>
                  <a:gd name="connsiteY32" fmla="*/ 99297 h 104667"/>
                  <a:gd name="connsiteX33" fmla="*/ 246088 w 339531"/>
                  <a:gd name="connsiteY33" fmla="*/ 99808 h 104667"/>
                  <a:gd name="connsiteX34" fmla="*/ 242514 w 339531"/>
                  <a:gd name="connsiteY34" fmla="*/ 100319 h 104667"/>
                  <a:gd name="connsiteX35" fmla="*/ 238940 w 339531"/>
                  <a:gd name="connsiteY35" fmla="*/ 100829 h 104667"/>
                  <a:gd name="connsiteX36" fmla="*/ 235366 w 339531"/>
                  <a:gd name="connsiteY36" fmla="*/ 101340 h 104667"/>
                  <a:gd name="connsiteX37" fmla="*/ 231791 w 339531"/>
                  <a:gd name="connsiteY37" fmla="*/ 101850 h 104667"/>
                  <a:gd name="connsiteX38" fmla="*/ 228217 w 339531"/>
                  <a:gd name="connsiteY38" fmla="*/ 102361 h 104667"/>
                  <a:gd name="connsiteX39" fmla="*/ 224388 w 339531"/>
                  <a:gd name="connsiteY39" fmla="*/ 102871 h 104667"/>
                  <a:gd name="connsiteX40" fmla="*/ 220814 w 339531"/>
                  <a:gd name="connsiteY40" fmla="*/ 103127 h 104667"/>
                  <a:gd name="connsiteX41" fmla="*/ 216474 w 339531"/>
                  <a:gd name="connsiteY41" fmla="*/ 103382 h 104667"/>
                  <a:gd name="connsiteX42" fmla="*/ 212900 w 339531"/>
                  <a:gd name="connsiteY42" fmla="*/ 103637 h 104667"/>
                  <a:gd name="connsiteX43" fmla="*/ 208305 w 339531"/>
                  <a:gd name="connsiteY43" fmla="*/ 103893 h 104667"/>
                  <a:gd name="connsiteX44" fmla="*/ 204731 w 339531"/>
                  <a:gd name="connsiteY44" fmla="*/ 104148 h 104667"/>
                  <a:gd name="connsiteX45" fmla="*/ 200136 w 339531"/>
                  <a:gd name="connsiteY45" fmla="*/ 104403 h 104667"/>
                  <a:gd name="connsiteX46" fmla="*/ 196817 w 339531"/>
                  <a:gd name="connsiteY46" fmla="*/ 104658 h 104667"/>
                  <a:gd name="connsiteX47" fmla="*/ 191711 w 339531"/>
                  <a:gd name="connsiteY47" fmla="*/ 104914 h 104667"/>
                  <a:gd name="connsiteX48" fmla="*/ 188137 w 339531"/>
                  <a:gd name="connsiteY48" fmla="*/ 104914 h 104667"/>
                  <a:gd name="connsiteX49" fmla="*/ 182776 w 339531"/>
                  <a:gd name="connsiteY49" fmla="*/ 105169 h 104667"/>
                  <a:gd name="connsiteX50" fmla="*/ 151887 w 339531"/>
                  <a:gd name="connsiteY50" fmla="*/ 105169 h 104667"/>
                  <a:gd name="connsiteX51" fmla="*/ 146781 w 339531"/>
                  <a:gd name="connsiteY51" fmla="*/ 104914 h 104667"/>
                  <a:gd name="connsiteX52" fmla="*/ 143462 w 339531"/>
                  <a:gd name="connsiteY52" fmla="*/ 104658 h 104667"/>
                  <a:gd name="connsiteX53" fmla="*/ 138867 w 339531"/>
                  <a:gd name="connsiteY53" fmla="*/ 104403 h 104667"/>
                  <a:gd name="connsiteX54" fmla="*/ 135293 w 339531"/>
                  <a:gd name="connsiteY54" fmla="*/ 104148 h 104667"/>
                  <a:gd name="connsiteX55" fmla="*/ 130953 w 339531"/>
                  <a:gd name="connsiteY55" fmla="*/ 103893 h 104667"/>
                  <a:gd name="connsiteX56" fmla="*/ 127379 w 339531"/>
                  <a:gd name="connsiteY56" fmla="*/ 103637 h 104667"/>
                  <a:gd name="connsiteX57" fmla="*/ 123039 w 339531"/>
                  <a:gd name="connsiteY57" fmla="*/ 103382 h 104667"/>
                  <a:gd name="connsiteX58" fmla="*/ 119465 w 339531"/>
                  <a:gd name="connsiteY58" fmla="*/ 103127 h 104667"/>
                  <a:gd name="connsiteX59" fmla="*/ 115636 w 339531"/>
                  <a:gd name="connsiteY59" fmla="*/ 102616 h 104667"/>
                  <a:gd name="connsiteX60" fmla="*/ 112062 w 339531"/>
                  <a:gd name="connsiteY60" fmla="*/ 102106 h 104667"/>
                  <a:gd name="connsiteX61" fmla="*/ 108488 w 339531"/>
                  <a:gd name="connsiteY61" fmla="*/ 101595 h 104667"/>
                  <a:gd name="connsiteX62" fmla="*/ 104914 w 339531"/>
                  <a:gd name="connsiteY62" fmla="*/ 101084 h 104667"/>
                  <a:gd name="connsiteX63" fmla="*/ 101595 w 339531"/>
                  <a:gd name="connsiteY63" fmla="*/ 100574 h 104667"/>
                  <a:gd name="connsiteX64" fmla="*/ 98021 w 339531"/>
                  <a:gd name="connsiteY64" fmla="*/ 100063 h 104667"/>
                  <a:gd name="connsiteX65" fmla="*/ 94958 w 339531"/>
                  <a:gd name="connsiteY65" fmla="*/ 99553 h 104667"/>
                  <a:gd name="connsiteX66" fmla="*/ 91128 w 339531"/>
                  <a:gd name="connsiteY66" fmla="*/ 99042 h 104667"/>
                  <a:gd name="connsiteX67" fmla="*/ 88320 w 339531"/>
                  <a:gd name="connsiteY67" fmla="*/ 98532 h 104667"/>
                  <a:gd name="connsiteX68" fmla="*/ 84491 w 339531"/>
                  <a:gd name="connsiteY68" fmla="*/ 97766 h 104667"/>
                  <a:gd name="connsiteX69" fmla="*/ 81938 w 339531"/>
                  <a:gd name="connsiteY69" fmla="*/ 97255 h 104667"/>
                  <a:gd name="connsiteX70" fmla="*/ 78109 w 339531"/>
                  <a:gd name="connsiteY70" fmla="*/ 96489 h 104667"/>
                  <a:gd name="connsiteX71" fmla="*/ 75556 w 339531"/>
                  <a:gd name="connsiteY71" fmla="*/ 95979 h 104667"/>
                  <a:gd name="connsiteX72" fmla="*/ 71726 w 339531"/>
                  <a:gd name="connsiteY72" fmla="*/ 95213 h 104667"/>
                  <a:gd name="connsiteX73" fmla="*/ 69684 w 339531"/>
                  <a:gd name="connsiteY73" fmla="*/ 94702 h 104667"/>
                  <a:gd name="connsiteX74" fmla="*/ 65344 w 339531"/>
                  <a:gd name="connsiteY74" fmla="*/ 93681 h 104667"/>
                  <a:gd name="connsiteX75" fmla="*/ 63813 w 339531"/>
                  <a:gd name="connsiteY75" fmla="*/ 93426 h 104667"/>
                  <a:gd name="connsiteX76" fmla="*/ 59473 w 339531"/>
                  <a:gd name="connsiteY76" fmla="*/ 92149 h 104667"/>
                  <a:gd name="connsiteX77" fmla="*/ 58962 w 339531"/>
                  <a:gd name="connsiteY77" fmla="*/ 91894 h 104667"/>
                  <a:gd name="connsiteX78" fmla="*/ 22711 w 339531"/>
                  <a:gd name="connsiteY78" fmla="*/ 77087 h 104667"/>
                  <a:gd name="connsiteX79" fmla="*/ 19648 w 339531"/>
                  <a:gd name="connsiteY79" fmla="*/ 75045 h 104667"/>
                  <a:gd name="connsiteX80" fmla="*/ 16584 w 339531"/>
                  <a:gd name="connsiteY80" fmla="*/ 75045 h 104667"/>
                  <a:gd name="connsiteX81" fmla="*/ 13521 w 339531"/>
                  <a:gd name="connsiteY81" fmla="*/ 72748 h 104667"/>
                  <a:gd name="connsiteX82" fmla="*/ 13266 w 339531"/>
                  <a:gd name="connsiteY82" fmla="*/ 72492 h 104667"/>
                  <a:gd name="connsiteX83" fmla="*/ 10968 w 339531"/>
                  <a:gd name="connsiteY83" fmla="*/ 70450 h 104667"/>
                  <a:gd name="connsiteX84" fmla="*/ 10713 w 339531"/>
                  <a:gd name="connsiteY84" fmla="*/ 70195 h 104667"/>
                  <a:gd name="connsiteX85" fmla="*/ 8415 w 339531"/>
                  <a:gd name="connsiteY85" fmla="*/ 67897 h 104667"/>
                  <a:gd name="connsiteX86" fmla="*/ 8160 w 339531"/>
                  <a:gd name="connsiteY86" fmla="*/ 67642 h 104667"/>
                  <a:gd name="connsiteX87" fmla="*/ 6373 w 339531"/>
                  <a:gd name="connsiteY87" fmla="*/ 65344 h 104667"/>
                  <a:gd name="connsiteX88" fmla="*/ 6373 w 339531"/>
                  <a:gd name="connsiteY88" fmla="*/ 65089 h 104667"/>
                  <a:gd name="connsiteX89" fmla="*/ 4841 w 339531"/>
                  <a:gd name="connsiteY89" fmla="*/ 63047 h 104667"/>
                  <a:gd name="connsiteX90" fmla="*/ 4841 w 339531"/>
                  <a:gd name="connsiteY90" fmla="*/ 62791 h 104667"/>
                  <a:gd name="connsiteX91" fmla="*/ 3565 w 339531"/>
                  <a:gd name="connsiteY91" fmla="*/ 60239 h 104667"/>
                  <a:gd name="connsiteX92" fmla="*/ 2799 w 339531"/>
                  <a:gd name="connsiteY92" fmla="*/ 57941 h 104667"/>
                  <a:gd name="connsiteX93" fmla="*/ 2033 w 339531"/>
                  <a:gd name="connsiteY93" fmla="*/ 53346 h 104667"/>
                  <a:gd name="connsiteX94" fmla="*/ 170778 w 339531"/>
                  <a:gd name="connsiteY94" fmla="*/ 2033 h 104667"/>
                  <a:gd name="connsiteX95" fmla="*/ 339523 w 339531"/>
                  <a:gd name="connsiteY95" fmla="*/ 53346 h 104667"/>
                  <a:gd name="connsiteX96" fmla="*/ 337736 w 339531"/>
                  <a:gd name="connsiteY96" fmla="*/ 58707 h 104667"/>
                  <a:gd name="connsiteX97" fmla="*/ 337736 w 339531"/>
                  <a:gd name="connsiteY97" fmla="*/ 58707 h 10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39531" h="104667">
                    <a:moveTo>
                      <a:pt x="337736" y="58707"/>
                    </a:moveTo>
                    <a:lnTo>
                      <a:pt x="336970" y="61004"/>
                    </a:lnTo>
                    <a:cubicBezTo>
                      <a:pt x="336714" y="61770"/>
                      <a:pt x="336204" y="62536"/>
                      <a:pt x="335949" y="63302"/>
                    </a:cubicBezTo>
                    <a:lnTo>
                      <a:pt x="335949" y="63557"/>
                    </a:lnTo>
                    <a:cubicBezTo>
                      <a:pt x="335438" y="64068"/>
                      <a:pt x="334928" y="64834"/>
                      <a:pt x="334417" y="65600"/>
                    </a:cubicBezTo>
                    <a:cubicBezTo>
                      <a:pt x="334417" y="65855"/>
                      <a:pt x="334417" y="65855"/>
                      <a:pt x="334162" y="65855"/>
                    </a:cubicBezTo>
                    <a:cubicBezTo>
                      <a:pt x="334162" y="65855"/>
                      <a:pt x="334162" y="65855"/>
                      <a:pt x="334162" y="65855"/>
                    </a:cubicBezTo>
                    <a:cubicBezTo>
                      <a:pt x="333651" y="66621"/>
                      <a:pt x="332885" y="67387"/>
                      <a:pt x="332119" y="67897"/>
                    </a:cubicBezTo>
                    <a:lnTo>
                      <a:pt x="331864" y="68152"/>
                    </a:lnTo>
                    <a:cubicBezTo>
                      <a:pt x="331353" y="68918"/>
                      <a:pt x="330588" y="69429"/>
                      <a:pt x="329822" y="70450"/>
                    </a:cubicBezTo>
                    <a:lnTo>
                      <a:pt x="329566" y="70705"/>
                    </a:lnTo>
                    <a:cubicBezTo>
                      <a:pt x="328801" y="71216"/>
                      <a:pt x="328035" y="71982"/>
                      <a:pt x="327014" y="72492"/>
                    </a:cubicBezTo>
                    <a:lnTo>
                      <a:pt x="326758" y="72748"/>
                    </a:lnTo>
                    <a:cubicBezTo>
                      <a:pt x="325992" y="73513"/>
                      <a:pt x="324971" y="74279"/>
                      <a:pt x="324205" y="74790"/>
                    </a:cubicBezTo>
                    <a:lnTo>
                      <a:pt x="323950" y="75045"/>
                    </a:lnTo>
                    <a:cubicBezTo>
                      <a:pt x="322929" y="75556"/>
                      <a:pt x="322163" y="76322"/>
                      <a:pt x="321142" y="76832"/>
                    </a:cubicBezTo>
                    <a:lnTo>
                      <a:pt x="320887" y="77087"/>
                    </a:lnTo>
                    <a:cubicBezTo>
                      <a:pt x="319866" y="77598"/>
                      <a:pt x="318844" y="78364"/>
                      <a:pt x="317823" y="79130"/>
                    </a:cubicBezTo>
                    <a:cubicBezTo>
                      <a:pt x="317568" y="79130"/>
                      <a:pt x="317568" y="79130"/>
                      <a:pt x="317568" y="79385"/>
                    </a:cubicBezTo>
                    <a:cubicBezTo>
                      <a:pt x="316292" y="79896"/>
                      <a:pt x="315270" y="80662"/>
                      <a:pt x="313994" y="81172"/>
                    </a:cubicBezTo>
                    <a:cubicBezTo>
                      <a:pt x="304804" y="85512"/>
                      <a:pt x="295103" y="89086"/>
                      <a:pt x="285147" y="91639"/>
                    </a:cubicBezTo>
                    <a:cubicBezTo>
                      <a:pt x="284891" y="91639"/>
                      <a:pt x="284636" y="91639"/>
                      <a:pt x="284636" y="91894"/>
                    </a:cubicBezTo>
                    <a:cubicBezTo>
                      <a:pt x="283104" y="92405"/>
                      <a:pt x="281572" y="92660"/>
                      <a:pt x="280041" y="92915"/>
                    </a:cubicBezTo>
                    <a:cubicBezTo>
                      <a:pt x="279530" y="93171"/>
                      <a:pt x="279020" y="93171"/>
                      <a:pt x="278509" y="93426"/>
                    </a:cubicBezTo>
                    <a:cubicBezTo>
                      <a:pt x="277233" y="93681"/>
                      <a:pt x="275956" y="94192"/>
                      <a:pt x="274680" y="94447"/>
                    </a:cubicBezTo>
                    <a:cubicBezTo>
                      <a:pt x="273914" y="94702"/>
                      <a:pt x="273403" y="94702"/>
                      <a:pt x="272637" y="94958"/>
                    </a:cubicBezTo>
                    <a:lnTo>
                      <a:pt x="268808" y="95723"/>
                    </a:lnTo>
                    <a:cubicBezTo>
                      <a:pt x="268042" y="95979"/>
                      <a:pt x="267276" y="95979"/>
                      <a:pt x="266255" y="96234"/>
                    </a:cubicBezTo>
                    <a:cubicBezTo>
                      <a:pt x="264979" y="96489"/>
                      <a:pt x="263447" y="96745"/>
                      <a:pt x="262426" y="97000"/>
                    </a:cubicBezTo>
                    <a:cubicBezTo>
                      <a:pt x="261405" y="97255"/>
                      <a:pt x="260639" y="97255"/>
                      <a:pt x="259618" y="97510"/>
                    </a:cubicBezTo>
                    <a:cubicBezTo>
                      <a:pt x="258597" y="97766"/>
                      <a:pt x="257320" y="98021"/>
                      <a:pt x="256044" y="98276"/>
                    </a:cubicBezTo>
                    <a:cubicBezTo>
                      <a:pt x="255023" y="98276"/>
                      <a:pt x="254001" y="98532"/>
                      <a:pt x="252980" y="98787"/>
                    </a:cubicBezTo>
                    <a:cubicBezTo>
                      <a:pt x="251704" y="99042"/>
                      <a:pt x="250427" y="99297"/>
                      <a:pt x="249406" y="99297"/>
                    </a:cubicBezTo>
                    <a:cubicBezTo>
                      <a:pt x="248385" y="99553"/>
                      <a:pt x="247364" y="99553"/>
                      <a:pt x="246088" y="99808"/>
                    </a:cubicBezTo>
                    <a:cubicBezTo>
                      <a:pt x="244556" y="100063"/>
                      <a:pt x="243790" y="100063"/>
                      <a:pt x="242514" y="100319"/>
                    </a:cubicBezTo>
                    <a:cubicBezTo>
                      <a:pt x="241237" y="100574"/>
                      <a:pt x="239961" y="100574"/>
                      <a:pt x="238940" y="100829"/>
                    </a:cubicBezTo>
                    <a:cubicBezTo>
                      <a:pt x="237663" y="101084"/>
                      <a:pt x="236387" y="101084"/>
                      <a:pt x="235366" y="101340"/>
                    </a:cubicBezTo>
                    <a:cubicBezTo>
                      <a:pt x="234344" y="101595"/>
                      <a:pt x="232813" y="101595"/>
                      <a:pt x="231791" y="101850"/>
                    </a:cubicBezTo>
                    <a:cubicBezTo>
                      <a:pt x="230515" y="101850"/>
                      <a:pt x="229239" y="102106"/>
                      <a:pt x="228217" y="102361"/>
                    </a:cubicBezTo>
                    <a:cubicBezTo>
                      <a:pt x="226941" y="102616"/>
                      <a:pt x="225409" y="102616"/>
                      <a:pt x="224388" y="102871"/>
                    </a:cubicBezTo>
                    <a:cubicBezTo>
                      <a:pt x="223367" y="103127"/>
                      <a:pt x="221835" y="103127"/>
                      <a:pt x="220814" y="103127"/>
                    </a:cubicBezTo>
                    <a:cubicBezTo>
                      <a:pt x="219538" y="103127"/>
                      <a:pt x="218006" y="103382"/>
                      <a:pt x="216474" y="103382"/>
                    </a:cubicBezTo>
                    <a:cubicBezTo>
                      <a:pt x="215198" y="103382"/>
                      <a:pt x="213921" y="103637"/>
                      <a:pt x="212900" y="103637"/>
                    </a:cubicBezTo>
                    <a:cubicBezTo>
                      <a:pt x="211624" y="103637"/>
                      <a:pt x="210092" y="103893"/>
                      <a:pt x="208305" y="103893"/>
                    </a:cubicBezTo>
                    <a:cubicBezTo>
                      <a:pt x="206773" y="103893"/>
                      <a:pt x="206008" y="104148"/>
                      <a:pt x="204731" y="104148"/>
                    </a:cubicBezTo>
                    <a:cubicBezTo>
                      <a:pt x="203455" y="104148"/>
                      <a:pt x="201668" y="104403"/>
                      <a:pt x="200136" y="104403"/>
                    </a:cubicBezTo>
                    <a:cubicBezTo>
                      <a:pt x="199115" y="104403"/>
                      <a:pt x="197838" y="104403"/>
                      <a:pt x="196817" y="104658"/>
                    </a:cubicBezTo>
                    <a:cubicBezTo>
                      <a:pt x="195285" y="104658"/>
                      <a:pt x="193754" y="104914"/>
                      <a:pt x="191711" y="104914"/>
                    </a:cubicBezTo>
                    <a:lnTo>
                      <a:pt x="188137" y="104914"/>
                    </a:lnTo>
                    <a:cubicBezTo>
                      <a:pt x="186350" y="104914"/>
                      <a:pt x="184563" y="104914"/>
                      <a:pt x="182776" y="105169"/>
                    </a:cubicBezTo>
                    <a:lnTo>
                      <a:pt x="151887" y="105169"/>
                    </a:lnTo>
                    <a:cubicBezTo>
                      <a:pt x="150100" y="105169"/>
                      <a:pt x="148568" y="105169"/>
                      <a:pt x="146781" y="104914"/>
                    </a:cubicBezTo>
                    <a:cubicBezTo>
                      <a:pt x="145760" y="104914"/>
                      <a:pt x="144483" y="104914"/>
                      <a:pt x="143462" y="104658"/>
                    </a:cubicBezTo>
                    <a:cubicBezTo>
                      <a:pt x="141930" y="104658"/>
                      <a:pt x="140399" y="104403"/>
                      <a:pt x="138867" y="104403"/>
                    </a:cubicBezTo>
                    <a:cubicBezTo>
                      <a:pt x="137335" y="104403"/>
                      <a:pt x="136569" y="104148"/>
                      <a:pt x="135293" y="104148"/>
                    </a:cubicBezTo>
                    <a:cubicBezTo>
                      <a:pt x="134017" y="104148"/>
                      <a:pt x="132485" y="103893"/>
                      <a:pt x="130953" y="103893"/>
                    </a:cubicBezTo>
                    <a:cubicBezTo>
                      <a:pt x="129677" y="103893"/>
                      <a:pt x="128655" y="103637"/>
                      <a:pt x="127379" y="103637"/>
                    </a:cubicBezTo>
                    <a:cubicBezTo>
                      <a:pt x="126103" y="103637"/>
                      <a:pt x="124826" y="103382"/>
                      <a:pt x="123039" y="103382"/>
                    </a:cubicBezTo>
                    <a:cubicBezTo>
                      <a:pt x="121763" y="103382"/>
                      <a:pt x="120742" y="103127"/>
                      <a:pt x="119465" y="103127"/>
                    </a:cubicBezTo>
                    <a:cubicBezTo>
                      <a:pt x="118189" y="103127"/>
                      <a:pt x="116912" y="102871"/>
                      <a:pt x="115636" y="102616"/>
                    </a:cubicBezTo>
                    <a:cubicBezTo>
                      <a:pt x="114359" y="102361"/>
                      <a:pt x="113083" y="102361"/>
                      <a:pt x="112062" y="102106"/>
                    </a:cubicBezTo>
                    <a:cubicBezTo>
                      <a:pt x="111041" y="101850"/>
                      <a:pt x="109764" y="101850"/>
                      <a:pt x="108488" y="101595"/>
                    </a:cubicBezTo>
                    <a:cubicBezTo>
                      <a:pt x="107211" y="101340"/>
                      <a:pt x="105935" y="101340"/>
                      <a:pt x="104914" y="101084"/>
                    </a:cubicBezTo>
                    <a:cubicBezTo>
                      <a:pt x="103893" y="100829"/>
                      <a:pt x="102616" y="100829"/>
                      <a:pt x="101595" y="100574"/>
                    </a:cubicBezTo>
                    <a:cubicBezTo>
                      <a:pt x="100574" y="100319"/>
                      <a:pt x="99042" y="100319"/>
                      <a:pt x="98021" y="100063"/>
                    </a:cubicBezTo>
                    <a:cubicBezTo>
                      <a:pt x="97000" y="99808"/>
                      <a:pt x="95979" y="99808"/>
                      <a:pt x="94958" y="99553"/>
                    </a:cubicBezTo>
                    <a:cubicBezTo>
                      <a:pt x="93681" y="99297"/>
                      <a:pt x="92405" y="99042"/>
                      <a:pt x="91128" y="99042"/>
                    </a:cubicBezTo>
                    <a:cubicBezTo>
                      <a:pt x="90107" y="98787"/>
                      <a:pt x="89086" y="98787"/>
                      <a:pt x="88320" y="98532"/>
                    </a:cubicBezTo>
                    <a:lnTo>
                      <a:pt x="84491" y="97766"/>
                    </a:lnTo>
                    <a:cubicBezTo>
                      <a:pt x="83470" y="97510"/>
                      <a:pt x="82448" y="97510"/>
                      <a:pt x="81938" y="97255"/>
                    </a:cubicBezTo>
                    <a:lnTo>
                      <a:pt x="78109" y="96489"/>
                    </a:lnTo>
                    <a:cubicBezTo>
                      <a:pt x="77343" y="96234"/>
                      <a:pt x="76577" y="96234"/>
                      <a:pt x="75556" y="95979"/>
                    </a:cubicBezTo>
                    <a:lnTo>
                      <a:pt x="71726" y="95213"/>
                    </a:lnTo>
                    <a:cubicBezTo>
                      <a:pt x="70961" y="94958"/>
                      <a:pt x="70450" y="94958"/>
                      <a:pt x="69684" y="94702"/>
                    </a:cubicBezTo>
                    <a:cubicBezTo>
                      <a:pt x="68408" y="94447"/>
                      <a:pt x="66876" y="93936"/>
                      <a:pt x="65344" y="93681"/>
                    </a:cubicBezTo>
                    <a:cubicBezTo>
                      <a:pt x="64834" y="93681"/>
                      <a:pt x="64323" y="93426"/>
                      <a:pt x="63813" y="93426"/>
                    </a:cubicBezTo>
                    <a:cubicBezTo>
                      <a:pt x="62281" y="93171"/>
                      <a:pt x="60749" y="92660"/>
                      <a:pt x="59473" y="92149"/>
                    </a:cubicBezTo>
                    <a:cubicBezTo>
                      <a:pt x="59217" y="92149"/>
                      <a:pt x="58962" y="92149"/>
                      <a:pt x="58962" y="91894"/>
                    </a:cubicBezTo>
                    <a:cubicBezTo>
                      <a:pt x="46198" y="88575"/>
                      <a:pt x="33944" y="83470"/>
                      <a:pt x="22711" y="77087"/>
                    </a:cubicBezTo>
                    <a:cubicBezTo>
                      <a:pt x="21690" y="76322"/>
                      <a:pt x="20669" y="75811"/>
                      <a:pt x="19648" y="75045"/>
                    </a:cubicBezTo>
                    <a:lnTo>
                      <a:pt x="16584" y="75045"/>
                    </a:lnTo>
                    <a:lnTo>
                      <a:pt x="13521" y="72748"/>
                    </a:lnTo>
                    <a:lnTo>
                      <a:pt x="13266" y="72492"/>
                    </a:lnTo>
                    <a:cubicBezTo>
                      <a:pt x="12500" y="71982"/>
                      <a:pt x="11734" y="71216"/>
                      <a:pt x="10968" y="70450"/>
                    </a:cubicBezTo>
                    <a:lnTo>
                      <a:pt x="10713" y="70195"/>
                    </a:lnTo>
                    <a:cubicBezTo>
                      <a:pt x="9947" y="69429"/>
                      <a:pt x="9181" y="68918"/>
                      <a:pt x="8415" y="67897"/>
                    </a:cubicBezTo>
                    <a:lnTo>
                      <a:pt x="8160" y="67642"/>
                    </a:lnTo>
                    <a:cubicBezTo>
                      <a:pt x="7394" y="66876"/>
                      <a:pt x="6884" y="66365"/>
                      <a:pt x="6373" y="65344"/>
                    </a:cubicBezTo>
                    <a:lnTo>
                      <a:pt x="6373" y="65089"/>
                    </a:lnTo>
                    <a:cubicBezTo>
                      <a:pt x="5862" y="64323"/>
                      <a:pt x="5352" y="63813"/>
                      <a:pt x="4841" y="63047"/>
                    </a:cubicBezTo>
                    <a:lnTo>
                      <a:pt x="4841" y="62791"/>
                    </a:lnTo>
                    <a:cubicBezTo>
                      <a:pt x="4331" y="62026"/>
                      <a:pt x="4075" y="61260"/>
                      <a:pt x="3565" y="60239"/>
                    </a:cubicBezTo>
                    <a:lnTo>
                      <a:pt x="2799" y="57941"/>
                    </a:lnTo>
                    <a:cubicBezTo>
                      <a:pt x="2288" y="56409"/>
                      <a:pt x="2033" y="54878"/>
                      <a:pt x="2033" y="53346"/>
                    </a:cubicBezTo>
                    <a:cubicBezTo>
                      <a:pt x="2033" y="25519"/>
                      <a:pt x="77598" y="2033"/>
                      <a:pt x="170778" y="2033"/>
                    </a:cubicBezTo>
                    <a:cubicBezTo>
                      <a:pt x="263958" y="2033"/>
                      <a:pt x="339523" y="25009"/>
                      <a:pt x="339523" y="53346"/>
                    </a:cubicBezTo>
                    <a:cubicBezTo>
                      <a:pt x="338757" y="55388"/>
                      <a:pt x="337991" y="56920"/>
                      <a:pt x="337736" y="58707"/>
                    </a:cubicBezTo>
                    <a:lnTo>
                      <a:pt x="337736" y="5870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EBFEA8D-1987-44E7-8750-36CBC50A0E05}"/>
                  </a:ext>
                </a:extLst>
              </p:cNvPr>
              <p:cNvSpPr/>
              <p:nvPr/>
            </p:nvSpPr>
            <p:spPr>
              <a:xfrm>
                <a:off x="9274643" y="4036068"/>
                <a:ext cx="56884" cy="96702"/>
              </a:xfrm>
              <a:custGeom>
                <a:avLst/>
                <a:gdLst>
                  <a:gd name="connsiteX0" fmla="*/ 77350 w 76586"/>
                  <a:gd name="connsiteY0" fmla="*/ 130449 h 130196"/>
                  <a:gd name="connsiteX1" fmla="*/ 508 w 76586"/>
                  <a:gd name="connsiteY1" fmla="*/ 130449 h 130196"/>
                  <a:gd name="connsiteX2" fmla="*/ 508 w 76586"/>
                  <a:gd name="connsiteY2" fmla="*/ 508 h 130196"/>
                  <a:gd name="connsiteX3" fmla="*/ 29611 w 76586"/>
                  <a:gd name="connsiteY3" fmla="*/ 508 h 130196"/>
                  <a:gd name="connsiteX4" fmla="*/ 29611 w 76586"/>
                  <a:gd name="connsiteY4" fmla="*/ 106197 h 130196"/>
                  <a:gd name="connsiteX5" fmla="*/ 77350 w 76586"/>
                  <a:gd name="connsiteY5" fmla="*/ 106197 h 130196"/>
                  <a:gd name="connsiteX6" fmla="*/ 77350 w 76586"/>
                  <a:gd name="connsiteY6" fmla="*/ 130449 h 13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86" h="130196">
                    <a:moveTo>
                      <a:pt x="77350" y="130449"/>
                    </a:moveTo>
                    <a:lnTo>
                      <a:pt x="508" y="130449"/>
                    </a:lnTo>
                    <a:lnTo>
                      <a:pt x="508" y="508"/>
                    </a:lnTo>
                    <a:lnTo>
                      <a:pt x="29611" y="508"/>
                    </a:lnTo>
                    <a:lnTo>
                      <a:pt x="29611" y="106197"/>
                    </a:lnTo>
                    <a:lnTo>
                      <a:pt x="77350" y="106197"/>
                    </a:lnTo>
                    <a:lnTo>
                      <a:pt x="77350" y="130449"/>
                    </a:lnTo>
                    <a:close/>
                  </a:path>
                </a:pathLst>
              </a:custGeom>
              <a:solidFill>
                <a:srgbClr val="231F20"/>
              </a:solidFill>
              <a:ln w="2529"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FC088AF-DA0E-4F6C-BC67-FB6DDD97C183}"/>
                  </a:ext>
                </a:extLst>
              </p:cNvPr>
              <p:cNvSpPr/>
              <p:nvPr/>
            </p:nvSpPr>
            <p:spPr>
              <a:xfrm>
                <a:off x="9164668" y="4034741"/>
                <a:ext cx="102391" cy="111871"/>
              </a:xfrm>
              <a:custGeom>
                <a:avLst/>
                <a:gdLst>
                  <a:gd name="connsiteX0" fmla="*/ 106197 w 137855"/>
                  <a:gd name="connsiteY0" fmla="*/ 118962 h 150619"/>
                  <a:gd name="connsiteX1" fmla="*/ 108750 w 137855"/>
                  <a:gd name="connsiteY1" fmla="*/ 116409 h 150619"/>
                  <a:gd name="connsiteX2" fmla="*/ 126365 w 137855"/>
                  <a:gd name="connsiteY2" fmla="*/ 66883 h 150619"/>
                  <a:gd name="connsiteX3" fmla="*/ 109261 w 137855"/>
                  <a:gd name="connsiteY3" fmla="*/ 18634 h 150619"/>
                  <a:gd name="connsiteX4" fmla="*/ 64585 w 137855"/>
                  <a:gd name="connsiteY4" fmla="*/ 508 h 150619"/>
                  <a:gd name="connsiteX5" fmla="*/ 18123 w 137855"/>
                  <a:gd name="connsiteY5" fmla="*/ 19655 h 150619"/>
                  <a:gd name="connsiteX6" fmla="*/ 508 w 137855"/>
                  <a:gd name="connsiteY6" fmla="*/ 69181 h 150619"/>
                  <a:gd name="connsiteX7" fmla="*/ 18123 w 137855"/>
                  <a:gd name="connsiteY7" fmla="*/ 116919 h 150619"/>
                  <a:gd name="connsiteX8" fmla="*/ 63309 w 137855"/>
                  <a:gd name="connsiteY8" fmla="*/ 135045 h 150619"/>
                  <a:gd name="connsiteX9" fmla="*/ 80924 w 137855"/>
                  <a:gd name="connsiteY9" fmla="*/ 133002 h 150619"/>
                  <a:gd name="connsiteX10" fmla="*/ 98028 w 137855"/>
                  <a:gd name="connsiteY10" fmla="*/ 150872 h 150619"/>
                  <a:gd name="connsiteX11" fmla="*/ 138874 w 137855"/>
                  <a:gd name="connsiteY11" fmla="*/ 150872 h 150619"/>
                  <a:gd name="connsiteX12" fmla="*/ 106197 w 137855"/>
                  <a:gd name="connsiteY12" fmla="*/ 118962 h 150619"/>
                  <a:gd name="connsiteX13" fmla="*/ 87816 w 137855"/>
                  <a:gd name="connsiteY13" fmla="*/ 98539 h 150619"/>
                  <a:gd name="connsiteX14" fmla="*/ 63819 w 137855"/>
                  <a:gd name="connsiteY14" fmla="*/ 109261 h 150619"/>
                  <a:gd name="connsiteX15" fmla="*/ 40333 w 137855"/>
                  <a:gd name="connsiteY15" fmla="*/ 97773 h 150619"/>
                  <a:gd name="connsiteX16" fmla="*/ 31398 w 137855"/>
                  <a:gd name="connsiteY16" fmla="*/ 67393 h 150619"/>
                  <a:gd name="connsiteX17" fmla="*/ 40333 w 137855"/>
                  <a:gd name="connsiteY17" fmla="*/ 37014 h 150619"/>
                  <a:gd name="connsiteX18" fmla="*/ 64841 w 137855"/>
                  <a:gd name="connsiteY18" fmla="*/ 25526 h 150619"/>
                  <a:gd name="connsiteX19" fmla="*/ 87816 w 137855"/>
                  <a:gd name="connsiteY19" fmla="*/ 36248 h 150619"/>
                  <a:gd name="connsiteX20" fmla="*/ 96751 w 137855"/>
                  <a:gd name="connsiteY20" fmla="*/ 67904 h 150619"/>
                  <a:gd name="connsiteX21" fmla="*/ 87816 w 137855"/>
                  <a:gd name="connsiteY21" fmla="*/ 98539 h 15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855" h="150619">
                    <a:moveTo>
                      <a:pt x="106197" y="118962"/>
                    </a:moveTo>
                    <a:lnTo>
                      <a:pt x="108750" y="116409"/>
                    </a:lnTo>
                    <a:cubicBezTo>
                      <a:pt x="120493" y="103644"/>
                      <a:pt x="126365" y="87306"/>
                      <a:pt x="126365" y="66883"/>
                    </a:cubicBezTo>
                    <a:cubicBezTo>
                      <a:pt x="126365" y="46460"/>
                      <a:pt x="120748" y="30632"/>
                      <a:pt x="109261" y="18634"/>
                    </a:cubicBezTo>
                    <a:cubicBezTo>
                      <a:pt x="98028" y="6635"/>
                      <a:pt x="82711" y="508"/>
                      <a:pt x="64585" y="508"/>
                    </a:cubicBezTo>
                    <a:cubicBezTo>
                      <a:pt x="45184" y="508"/>
                      <a:pt x="29866" y="6635"/>
                      <a:pt x="18123" y="19655"/>
                    </a:cubicBezTo>
                    <a:cubicBezTo>
                      <a:pt x="6380" y="32419"/>
                      <a:pt x="508" y="48758"/>
                      <a:pt x="508" y="69181"/>
                    </a:cubicBezTo>
                    <a:cubicBezTo>
                      <a:pt x="508" y="89093"/>
                      <a:pt x="6890" y="104665"/>
                      <a:pt x="18123" y="116919"/>
                    </a:cubicBezTo>
                    <a:cubicBezTo>
                      <a:pt x="30122" y="128918"/>
                      <a:pt x="46460" y="135555"/>
                      <a:pt x="63309" y="135045"/>
                    </a:cubicBezTo>
                    <a:cubicBezTo>
                      <a:pt x="69180" y="135045"/>
                      <a:pt x="75052" y="134534"/>
                      <a:pt x="80924" y="133002"/>
                    </a:cubicBezTo>
                    <a:lnTo>
                      <a:pt x="98028" y="150872"/>
                    </a:lnTo>
                    <a:lnTo>
                      <a:pt x="138874" y="150872"/>
                    </a:lnTo>
                    <a:lnTo>
                      <a:pt x="106197" y="118962"/>
                    </a:lnTo>
                    <a:close/>
                    <a:moveTo>
                      <a:pt x="87816" y="98539"/>
                    </a:moveTo>
                    <a:cubicBezTo>
                      <a:pt x="81945" y="105687"/>
                      <a:pt x="73010" y="109516"/>
                      <a:pt x="63819" y="109261"/>
                    </a:cubicBezTo>
                    <a:cubicBezTo>
                      <a:pt x="54629" y="109516"/>
                      <a:pt x="45949" y="105176"/>
                      <a:pt x="40333" y="97773"/>
                    </a:cubicBezTo>
                    <a:cubicBezTo>
                      <a:pt x="34461" y="90114"/>
                      <a:pt x="31398" y="79903"/>
                      <a:pt x="31398" y="67393"/>
                    </a:cubicBezTo>
                    <a:cubicBezTo>
                      <a:pt x="31398" y="54884"/>
                      <a:pt x="34206" y="44673"/>
                      <a:pt x="40333" y="37014"/>
                    </a:cubicBezTo>
                    <a:cubicBezTo>
                      <a:pt x="46205" y="29611"/>
                      <a:pt x="55395" y="25271"/>
                      <a:pt x="64841" y="25526"/>
                    </a:cubicBezTo>
                    <a:cubicBezTo>
                      <a:pt x="74797" y="25526"/>
                      <a:pt x="82455" y="29356"/>
                      <a:pt x="87816" y="36248"/>
                    </a:cubicBezTo>
                    <a:cubicBezTo>
                      <a:pt x="93433" y="43907"/>
                      <a:pt x="96751" y="54884"/>
                      <a:pt x="96751" y="67904"/>
                    </a:cubicBezTo>
                    <a:cubicBezTo>
                      <a:pt x="96496" y="80924"/>
                      <a:pt x="93433" y="90880"/>
                      <a:pt x="87816" y="98539"/>
                    </a:cubicBezTo>
                    <a:close/>
                  </a:path>
                </a:pathLst>
              </a:custGeom>
              <a:solidFill>
                <a:srgbClr val="231F20"/>
              </a:solidFill>
              <a:ln w="2529"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576CF24-8100-4AF5-9626-DB1E018C6966}"/>
                  </a:ext>
                </a:extLst>
              </p:cNvPr>
              <p:cNvSpPr/>
              <p:nvPr/>
            </p:nvSpPr>
            <p:spPr>
              <a:xfrm>
                <a:off x="9088989" y="4033793"/>
                <a:ext cx="66364" cy="98598"/>
              </a:xfrm>
              <a:custGeom>
                <a:avLst/>
                <a:gdLst>
                  <a:gd name="connsiteX0" fmla="*/ 86317 w 89350"/>
                  <a:gd name="connsiteY0" fmla="*/ 114366 h 132749"/>
                  <a:gd name="connsiteX1" fmla="*/ 75084 w 89350"/>
                  <a:gd name="connsiteY1" fmla="*/ 126365 h 132749"/>
                  <a:gd name="connsiteX2" fmla="*/ 58746 w 89350"/>
                  <a:gd name="connsiteY2" fmla="*/ 132747 h 132749"/>
                  <a:gd name="connsiteX3" fmla="*/ 39344 w 89350"/>
                  <a:gd name="connsiteY3" fmla="*/ 134534 h 132749"/>
                  <a:gd name="connsiteX4" fmla="*/ 18921 w 89350"/>
                  <a:gd name="connsiteY4" fmla="*/ 132747 h 132749"/>
                  <a:gd name="connsiteX5" fmla="*/ 2327 w 89350"/>
                  <a:gd name="connsiteY5" fmla="*/ 128152 h 132749"/>
                  <a:gd name="connsiteX6" fmla="*/ 2327 w 89350"/>
                  <a:gd name="connsiteY6" fmla="*/ 99049 h 132749"/>
                  <a:gd name="connsiteX7" fmla="*/ 19432 w 89350"/>
                  <a:gd name="connsiteY7" fmla="*/ 109261 h 132749"/>
                  <a:gd name="connsiteX8" fmla="*/ 37557 w 89350"/>
                  <a:gd name="connsiteY8" fmla="*/ 112324 h 132749"/>
                  <a:gd name="connsiteX9" fmla="*/ 47003 w 89350"/>
                  <a:gd name="connsiteY9" fmla="*/ 111048 h 132749"/>
                  <a:gd name="connsiteX10" fmla="*/ 53895 w 89350"/>
                  <a:gd name="connsiteY10" fmla="*/ 108495 h 132749"/>
                  <a:gd name="connsiteX11" fmla="*/ 57469 w 89350"/>
                  <a:gd name="connsiteY11" fmla="*/ 103900 h 132749"/>
                  <a:gd name="connsiteX12" fmla="*/ 58746 w 89350"/>
                  <a:gd name="connsiteY12" fmla="*/ 99049 h 132749"/>
                  <a:gd name="connsiteX13" fmla="*/ 56703 w 89350"/>
                  <a:gd name="connsiteY13" fmla="*/ 92156 h 132749"/>
                  <a:gd name="connsiteX14" fmla="*/ 51087 w 89350"/>
                  <a:gd name="connsiteY14" fmla="*/ 86285 h 132749"/>
                  <a:gd name="connsiteX15" fmla="*/ 42152 w 89350"/>
                  <a:gd name="connsiteY15" fmla="*/ 81179 h 132749"/>
                  <a:gd name="connsiteX16" fmla="*/ 30919 w 89350"/>
                  <a:gd name="connsiteY16" fmla="*/ 76073 h 132749"/>
                  <a:gd name="connsiteX17" fmla="*/ 8199 w 89350"/>
                  <a:gd name="connsiteY17" fmla="*/ 61011 h 132749"/>
                  <a:gd name="connsiteX18" fmla="*/ 540 w 89350"/>
                  <a:gd name="connsiteY18" fmla="*/ 38801 h 132749"/>
                  <a:gd name="connsiteX19" fmla="*/ 4114 w 89350"/>
                  <a:gd name="connsiteY19" fmla="*/ 21697 h 132749"/>
                  <a:gd name="connsiteX20" fmla="*/ 14836 w 89350"/>
                  <a:gd name="connsiteY20" fmla="*/ 9443 h 132749"/>
                  <a:gd name="connsiteX21" fmla="*/ 31175 w 89350"/>
                  <a:gd name="connsiteY21" fmla="*/ 2551 h 132749"/>
                  <a:gd name="connsiteX22" fmla="*/ 50577 w 89350"/>
                  <a:gd name="connsiteY22" fmla="*/ 508 h 132749"/>
                  <a:gd name="connsiteX23" fmla="*/ 68191 w 89350"/>
                  <a:gd name="connsiteY23" fmla="*/ 1785 h 132749"/>
                  <a:gd name="connsiteX24" fmla="*/ 82743 w 89350"/>
                  <a:gd name="connsiteY24" fmla="*/ 5614 h 132749"/>
                  <a:gd name="connsiteX25" fmla="*/ 82743 w 89350"/>
                  <a:gd name="connsiteY25" fmla="*/ 32930 h 132749"/>
                  <a:gd name="connsiteX26" fmla="*/ 75850 w 89350"/>
                  <a:gd name="connsiteY26" fmla="*/ 29356 h 132749"/>
                  <a:gd name="connsiteX27" fmla="*/ 68191 w 89350"/>
                  <a:gd name="connsiteY27" fmla="*/ 26548 h 132749"/>
                  <a:gd name="connsiteX28" fmla="*/ 60022 w 89350"/>
                  <a:gd name="connsiteY28" fmla="*/ 24761 h 132749"/>
                  <a:gd name="connsiteX29" fmla="*/ 52364 w 89350"/>
                  <a:gd name="connsiteY29" fmla="*/ 24250 h 132749"/>
                  <a:gd name="connsiteX30" fmla="*/ 43429 w 89350"/>
                  <a:gd name="connsiteY30" fmla="*/ 24761 h 132749"/>
                  <a:gd name="connsiteX31" fmla="*/ 36536 w 89350"/>
                  <a:gd name="connsiteY31" fmla="*/ 27313 h 132749"/>
                  <a:gd name="connsiteX32" fmla="*/ 31941 w 89350"/>
                  <a:gd name="connsiteY32" fmla="*/ 31143 h 132749"/>
                  <a:gd name="connsiteX33" fmla="*/ 30664 w 89350"/>
                  <a:gd name="connsiteY33" fmla="*/ 36248 h 132749"/>
                  <a:gd name="connsiteX34" fmla="*/ 32706 w 89350"/>
                  <a:gd name="connsiteY34" fmla="*/ 42120 h 132749"/>
                  <a:gd name="connsiteX35" fmla="*/ 37557 w 89350"/>
                  <a:gd name="connsiteY35" fmla="*/ 47226 h 132749"/>
                  <a:gd name="connsiteX36" fmla="*/ 45216 w 89350"/>
                  <a:gd name="connsiteY36" fmla="*/ 51821 h 132749"/>
                  <a:gd name="connsiteX37" fmla="*/ 55172 w 89350"/>
                  <a:gd name="connsiteY37" fmla="*/ 56416 h 132749"/>
                  <a:gd name="connsiteX38" fmla="*/ 68957 w 89350"/>
                  <a:gd name="connsiteY38" fmla="*/ 63309 h 132749"/>
                  <a:gd name="connsiteX39" fmla="*/ 79679 w 89350"/>
                  <a:gd name="connsiteY39" fmla="*/ 71478 h 132749"/>
                  <a:gd name="connsiteX40" fmla="*/ 86317 w 89350"/>
                  <a:gd name="connsiteY40" fmla="*/ 82455 h 132749"/>
                  <a:gd name="connsiteX41" fmla="*/ 89125 w 89350"/>
                  <a:gd name="connsiteY41" fmla="*/ 96496 h 132749"/>
                  <a:gd name="connsiteX42" fmla="*/ 86317 w 89350"/>
                  <a:gd name="connsiteY42" fmla="*/ 114366 h 132749"/>
                  <a:gd name="connsiteX43" fmla="*/ 86317 w 89350"/>
                  <a:gd name="connsiteY43" fmla="*/ 114366 h 13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9350" h="132749">
                    <a:moveTo>
                      <a:pt x="86317" y="114366"/>
                    </a:moveTo>
                    <a:cubicBezTo>
                      <a:pt x="83509" y="119217"/>
                      <a:pt x="79679" y="123557"/>
                      <a:pt x="75084" y="126365"/>
                    </a:cubicBezTo>
                    <a:cubicBezTo>
                      <a:pt x="70234" y="129684"/>
                      <a:pt x="64617" y="131726"/>
                      <a:pt x="58746" y="132747"/>
                    </a:cubicBezTo>
                    <a:cubicBezTo>
                      <a:pt x="52364" y="134023"/>
                      <a:pt x="45726" y="134534"/>
                      <a:pt x="39344" y="134534"/>
                    </a:cubicBezTo>
                    <a:cubicBezTo>
                      <a:pt x="32451" y="134534"/>
                      <a:pt x="25814" y="134023"/>
                      <a:pt x="18921" y="132747"/>
                    </a:cubicBezTo>
                    <a:cubicBezTo>
                      <a:pt x="13049" y="132492"/>
                      <a:pt x="7433" y="130960"/>
                      <a:pt x="2327" y="128152"/>
                    </a:cubicBezTo>
                    <a:lnTo>
                      <a:pt x="2327" y="99049"/>
                    </a:lnTo>
                    <a:cubicBezTo>
                      <a:pt x="7433" y="103389"/>
                      <a:pt x="13049" y="106963"/>
                      <a:pt x="19432" y="109261"/>
                    </a:cubicBezTo>
                    <a:cubicBezTo>
                      <a:pt x="25303" y="111048"/>
                      <a:pt x="31430" y="112069"/>
                      <a:pt x="37557" y="112324"/>
                    </a:cubicBezTo>
                    <a:cubicBezTo>
                      <a:pt x="40876" y="112324"/>
                      <a:pt x="43939" y="111813"/>
                      <a:pt x="47003" y="111048"/>
                    </a:cubicBezTo>
                    <a:cubicBezTo>
                      <a:pt x="49555" y="110792"/>
                      <a:pt x="51853" y="109771"/>
                      <a:pt x="53895" y="108495"/>
                    </a:cubicBezTo>
                    <a:cubicBezTo>
                      <a:pt x="55682" y="107474"/>
                      <a:pt x="56959" y="105942"/>
                      <a:pt x="57469" y="103900"/>
                    </a:cubicBezTo>
                    <a:cubicBezTo>
                      <a:pt x="58235" y="102368"/>
                      <a:pt x="58746" y="100581"/>
                      <a:pt x="58746" y="99049"/>
                    </a:cubicBezTo>
                    <a:cubicBezTo>
                      <a:pt x="58746" y="96496"/>
                      <a:pt x="58235" y="94199"/>
                      <a:pt x="56703" y="92156"/>
                    </a:cubicBezTo>
                    <a:cubicBezTo>
                      <a:pt x="55172" y="89859"/>
                      <a:pt x="53129" y="88072"/>
                      <a:pt x="51087" y="86285"/>
                    </a:cubicBezTo>
                    <a:cubicBezTo>
                      <a:pt x="48534" y="84242"/>
                      <a:pt x="45216" y="83221"/>
                      <a:pt x="42152" y="81179"/>
                    </a:cubicBezTo>
                    <a:cubicBezTo>
                      <a:pt x="39089" y="80158"/>
                      <a:pt x="35515" y="78116"/>
                      <a:pt x="30919" y="76073"/>
                    </a:cubicBezTo>
                    <a:cubicBezTo>
                      <a:pt x="20963" y="71733"/>
                      <a:pt x="13305" y="66628"/>
                      <a:pt x="8199" y="61011"/>
                    </a:cubicBezTo>
                    <a:cubicBezTo>
                      <a:pt x="3093" y="54884"/>
                      <a:pt x="285" y="46971"/>
                      <a:pt x="540" y="38801"/>
                    </a:cubicBezTo>
                    <a:cubicBezTo>
                      <a:pt x="285" y="32930"/>
                      <a:pt x="1561" y="27058"/>
                      <a:pt x="4114" y="21697"/>
                    </a:cubicBezTo>
                    <a:cubicBezTo>
                      <a:pt x="6667" y="16847"/>
                      <a:pt x="10497" y="12762"/>
                      <a:pt x="14836" y="9443"/>
                    </a:cubicBezTo>
                    <a:cubicBezTo>
                      <a:pt x="19687" y="5869"/>
                      <a:pt x="25303" y="3572"/>
                      <a:pt x="31175" y="2551"/>
                    </a:cubicBezTo>
                    <a:cubicBezTo>
                      <a:pt x="37557" y="1274"/>
                      <a:pt x="44194" y="508"/>
                      <a:pt x="50577" y="508"/>
                    </a:cubicBezTo>
                    <a:cubicBezTo>
                      <a:pt x="56448" y="508"/>
                      <a:pt x="62320" y="1019"/>
                      <a:pt x="68191" y="1785"/>
                    </a:cubicBezTo>
                    <a:cubicBezTo>
                      <a:pt x="73297" y="2295"/>
                      <a:pt x="78148" y="3572"/>
                      <a:pt x="82743" y="5614"/>
                    </a:cubicBezTo>
                    <a:lnTo>
                      <a:pt x="82743" y="32930"/>
                    </a:lnTo>
                    <a:cubicBezTo>
                      <a:pt x="80701" y="31398"/>
                      <a:pt x="78148" y="30122"/>
                      <a:pt x="75850" y="29356"/>
                    </a:cubicBezTo>
                    <a:cubicBezTo>
                      <a:pt x="73297" y="28335"/>
                      <a:pt x="70744" y="27313"/>
                      <a:pt x="68191" y="26548"/>
                    </a:cubicBezTo>
                    <a:cubicBezTo>
                      <a:pt x="65639" y="26037"/>
                      <a:pt x="62575" y="25271"/>
                      <a:pt x="60022" y="24761"/>
                    </a:cubicBezTo>
                    <a:cubicBezTo>
                      <a:pt x="57469" y="24250"/>
                      <a:pt x="54917" y="24250"/>
                      <a:pt x="52364" y="24250"/>
                    </a:cubicBezTo>
                    <a:cubicBezTo>
                      <a:pt x="49300" y="24250"/>
                      <a:pt x="46492" y="24250"/>
                      <a:pt x="43429" y="24761"/>
                    </a:cubicBezTo>
                    <a:cubicBezTo>
                      <a:pt x="41131" y="25271"/>
                      <a:pt x="38578" y="26037"/>
                      <a:pt x="36536" y="27313"/>
                    </a:cubicBezTo>
                    <a:cubicBezTo>
                      <a:pt x="34494" y="28590"/>
                      <a:pt x="33217" y="30122"/>
                      <a:pt x="31941" y="31143"/>
                    </a:cubicBezTo>
                    <a:cubicBezTo>
                      <a:pt x="30919" y="32674"/>
                      <a:pt x="30409" y="34461"/>
                      <a:pt x="30664" y="36248"/>
                    </a:cubicBezTo>
                    <a:cubicBezTo>
                      <a:pt x="30664" y="38291"/>
                      <a:pt x="31430" y="40333"/>
                      <a:pt x="32706" y="42120"/>
                    </a:cubicBezTo>
                    <a:cubicBezTo>
                      <a:pt x="33983" y="44162"/>
                      <a:pt x="35770" y="45694"/>
                      <a:pt x="37557" y="47226"/>
                    </a:cubicBezTo>
                    <a:cubicBezTo>
                      <a:pt x="39855" y="49013"/>
                      <a:pt x="42407" y="50545"/>
                      <a:pt x="45216" y="51821"/>
                    </a:cubicBezTo>
                    <a:cubicBezTo>
                      <a:pt x="48534" y="53097"/>
                      <a:pt x="51598" y="54884"/>
                      <a:pt x="55172" y="56416"/>
                    </a:cubicBezTo>
                    <a:cubicBezTo>
                      <a:pt x="60022" y="58203"/>
                      <a:pt x="64617" y="60501"/>
                      <a:pt x="68957" y="63309"/>
                    </a:cubicBezTo>
                    <a:cubicBezTo>
                      <a:pt x="72787" y="65606"/>
                      <a:pt x="76616" y="68415"/>
                      <a:pt x="79679" y="71478"/>
                    </a:cubicBezTo>
                    <a:cubicBezTo>
                      <a:pt x="82743" y="74541"/>
                      <a:pt x="85040" y="78371"/>
                      <a:pt x="86317" y="82455"/>
                    </a:cubicBezTo>
                    <a:cubicBezTo>
                      <a:pt x="88104" y="86795"/>
                      <a:pt x="89125" y="91646"/>
                      <a:pt x="89125" y="96496"/>
                    </a:cubicBezTo>
                    <a:cubicBezTo>
                      <a:pt x="90146" y="102368"/>
                      <a:pt x="88870" y="108750"/>
                      <a:pt x="86317" y="114366"/>
                    </a:cubicBezTo>
                    <a:lnTo>
                      <a:pt x="86317" y="114366"/>
                    </a:lnTo>
                    <a:close/>
                  </a:path>
                </a:pathLst>
              </a:custGeom>
              <a:solidFill>
                <a:srgbClr val="231F20"/>
              </a:solidFill>
              <a:ln w="2529"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D8B8C73-24DE-43C9-B1BC-3878F4BD00A9}"/>
                  </a:ext>
                </a:extLst>
              </p:cNvPr>
              <p:cNvSpPr/>
              <p:nvPr/>
            </p:nvSpPr>
            <p:spPr>
              <a:xfrm>
                <a:off x="9049958" y="3851581"/>
                <a:ext cx="316652" cy="420939"/>
              </a:xfrm>
              <a:custGeom>
                <a:avLst/>
                <a:gdLst>
                  <a:gd name="connsiteX0" fmla="*/ 214177 w 426329"/>
                  <a:gd name="connsiteY0" fmla="*/ 2033 h 566737"/>
                  <a:gd name="connsiteX1" fmla="*/ 2033 w 426329"/>
                  <a:gd name="connsiteY1" fmla="*/ 79130 h 566737"/>
                  <a:gd name="connsiteX2" fmla="*/ 2033 w 426329"/>
                  <a:gd name="connsiteY2" fmla="*/ 489887 h 566737"/>
                  <a:gd name="connsiteX3" fmla="*/ 211113 w 426329"/>
                  <a:gd name="connsiteY3" fmla="*/ 566983 h 566737"/>
                  <a:gd name="connsiteX4" fmla="*/ 211113 w 426329"/>
                  <a:gd name="connsiteY4" fmla="*/ 567239 h 566737"/>
                  <a:gd name="connsiteX5" fmla="*/ 214177 w 426329"/>
                  <a:gd name="connsiteY5" fmla="*/ 567239 h 566737"/>
                  <a:gd name="connsiteX6" fmla="*/ 426320 w 426329"/>
                  <a:gd name="connsiteY6" fmla="*/ 490142 h 566737"/>
                  <a:gd name="connsiteX7" fmla="*/ 426320 w 426329"/>
                  <a:gd name="connsiteY7" fmla="*/ 79130 h 566737"/>
                  <a:gd name="connsiteX8" fmla="*/ 214177 w 426329"/>
                  <a:gd name="connsiteY8" fmla="*/ 2033 h 566737"/>
                  <a:gd name="connsiteX9" fmla="*/ 214177 w 426329"/>
                  <a:gd name="connsiteY9" fmla="*/ 2033 h 5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329" h="566737">
                    <a:moveTo>
                      <a:pt x="214177" y="2033"/>
                    </a:moveTo>
                    <a:cubicBezTo>
                      <a:pt x="97255" y="2033"/>
                      <a:pt x="2033" y="36752"/>
                      <a:pt x="2033" y="79130"/>
                    </a:cubicBezTo>
                    <a:lnTo>
                      <a:pt x="2033" y="489887"/>
                    </a:lnTo>
                    <a:cubicBezTo>
                      <a:pt x="2033" y="532009"/>
                      <a:pt x="95468" y="566473"/>
                      <a:pt x="211113" y="566983"/>
                    </a:cubicBezTo>
                    <a:lnTo>
                      <a:pt x="211113" y="567239"/>
                    </a:lnTo>
                    <a:lnTo>
                      <a:pt x="214177" y="567239"/>
                    </a:lnTo>
                    <a:cubicBezTo>
                      <a:pt x="331353" y="567239"/>
                      <a:pt x="426320" y="532264"/>
                      <a:pt x="426320" y="490142"/>
                    </a:cubicBezTo>
                    <a:lnTo>
                      <a:pt x="426320" y="79130"/>
                    </a:lnTo>
                    <a:cubicBezTo>
                      <a:pt x="426320" y="35986"/>
                      <a:pt x="331098" y="2033"/>
                      <a:pt x="214177" y="2033"/>
                    </a:cubicBezTo>
                    <a:lnTo>
                      <a:pt x="214177" y="203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4917D5A-B242-4B8C-A34C-58CA32D6B26F}"/>
                  </a:ext>
                </a:extLst>
              </p:cNvPr>
              <p:cNvSpPr/>
              <p:nvPr/>
            </p:nvSpPr>
            <p:spPr>
              <a:xfrm>
                <a:off x="8966966" y="3997145"/>
                <a:ext cx="62167" cy="62167"/>
              </a:xfrm>
              <a:custGeom>
                <a:avLst/>
                <a:gdLst>
                  <a:gd name="connsiteX0" fmla="*/ 508 w 94456"/>
                  <a:gd name="connsiteY0" fmla="*/ 94964 h 94456"/>
                  <a:gd name="connsiteX1" fmla="*/ 94199 w 94456"/>
                  <a:gd name="connsiteY1" fmla="*/ 94964 h 94456"/>
                  <a:gd name="connsiteX2" fmla="*/ 94199 w 94456"/>
                  <a:gd name="connsiteY2" fmla="*/ 508 h 94456"/>
                  <a:gd name="connsiteX3" fmla="*/ 508 w 94456"/>
                  <a:gd name="connsiteY3" fmla="*/ 508 h 94456"/>
                  <a:gd name="connsiteX4" fmla="*/ 508 w 94456"/>
                  <a:gd name="connsiteY4" fmla="*/ 94964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4"/>
                    </a:moveTo>
                    <a:lnTo>
                      <a:pt x="94199" y="94964"/>
                    </a:lnTo>
                    <a:lnTo>
                      <a:pt x="94199" y="508"/>
                    </a:lnTo>
                    <a:lnTo>
                      <a:pt x="508" y="508"/>
                    </a:lnTo>
                    <a:lnTo>
                      <a:pt x="508" y="9496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2002A18-D92A-4EEB-AF51-DD18C9A497A7}"/>
                  </a:ext>
                </a:extLst>
              </p:cNvPr>
              <p:cNvSpPr/>
              <p:nvPr/>
            </p:nvSpPr>
            <p:spPr>
              <a:xfrm>
                <a:off x="8875821" y="3902150"/>
                <a:ext cx="62167" cy="62167"/>
              </a:xfrm>
              <a:custGeom>
                <a:avLst/>
                <a:gdLst>
                  <a:gd name="connsiteX0" fmla="*/ 508 w 94456"/>
                  <a:gd name="connsiteY0" fmla="*/ 94709 h 94456"/>
                  <a:gd name="connsiteX1" fmla="*/ 94454 w 94456"/>
                  <a:gd name="connsiteY1" fmla="*/ 94709 h 94456"/>
                  <a:gd name="connsiteX2" fmla="*/ 94454 w 94456"/>
                  <a:gd name="connsiteY2" fmla="*/ 508 h 94456"/>
                  <a:gd name="connsiteX3" fmla="*/ 508 w 94456"/>
                  <a:gd name="connsiteY3" fmla="*/ 508 h 94456"/>
                  <a:gd name="connsiteX4" fmla="*/ 508 w 94456"/>
                  <a:gd name="connsiteY4" fmla="*/ 94709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709"/>
                    </a:moveTo>
                    <a:lnTo>
                      <a:pt x="94454" y="94709"/>
                    </a:lnTo>
                    <a:lnTo>
                      <a:pt x="94454" y="508"/>
                    </a:lnTo>
                    <a:lnTo>
                      <a:pt x="508" y="508"/>
                    </a:lnTo>
                    <a:lnTo>
                      <a:pt x="508" y="9470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4AED05D-0F7C-4435-A165-5CF9CA0A84F2}"/>
                  </a:ext>
                </a:extLst>
              </p:cNvPr>
              <p:cNvSpPr/>
              <p:nvPr/>
            </p:nvSpPr>
            <p:spPr>
              <a:xfrm>
                <a:off x="8875821" y="3997145"/>
                <a:ext cx="62167" cy="62167"/>
              </a:xfrm>
              <a:custGeom>
                <a:avLst/>
                <a:gdLst>
                  <a:gd name="connsiteX0" fmla="*/ 508 w 94456"/>
                  <a:gd name="connsiteY0" fmla="*/ 94964 h 94456"/>
                  <a:gd name="connsiteX1" fmla="*/ 94454 w 94456"/>
                  <a:gd name="connsiteY1" fmla="*/ 94964 h 94456"/>
                  <a:gd name="connsiteX2" fmla="*/ 94454 w 94456"/>
                  <a:gd name="connsiteY2" fmla="*/ 508 h 94456"/>
                  <a:gd name="connsiteX3" fmla="*/ 508 w 94456"/>
                  <a:gd name="connsiteY3" fmla="*/ 508 h 94456"/>
                  <a:gd name="connsiteX4" fmla="*/ 508 w 94456"/>
                  <a:gd name="connsiteY4" fmla="*/ 94964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4"/>
                    </a:moveTo>
                    <a:lnTo>
                      <a:pt x="94454" y="94964"/>
                    </a:lnTo>
                    <a:lnTo>
                      <a:pt x="94454" y="508"/>
                    </a:lnTo>
                    <a:lnTo>
                      <a:pt x="508" y="508"/>
                    </a:lnTo>
                    <a:lnTo>
                      <a:pt x="508" y="9496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2F14CC5-DCD8-45FB-9D49-35DDD66E5264}"/>
                  </a:ext>
                </a:extLst>
              </p:cNvPr>
              <p:cNvSpPr/>
              <p:nvPr/>
            </p:nvSpPr>
            <p:spPr>
              <a:xfrm>
                <a:off x="8831831" y="3806964"/>
                <a:ext cx="62167" cy="62167"/>
              </a:xfrm>
              <a:custGeom>
                <a:avLst/>
                <a:gdLst>
                  <a:gd name="connsiteX0" fmla="*/ 508 w 94456"/>
                  <a:gd name="connsiteY0" fmla="*/ 94965 h 94456"/>
                  <a:gd name="connsiteX1" fmla="*/ 94454 w 94456"/>
                  <a:gd name="connsiteY1" fmla="*/ 94965 h 94456"/>
                  <a:gd name="connsiteX2" fmla="*/ 94454 w 94456"/>
                  <a:gd name="connsiteY2" fmla="*/ 508 h 94456"/>
                  <a:gd name="connsiteX3" fmla="*/ 508 w 94456"/>
                  <a:gd name="connsiteY3" fmla="*/ 508 h 94456"/>
                  <a:gd name="connsiteX4" fmla="*/ 508 w 94456"/>
                  <a:gd name="connsiteY4" fmla="*/ 94965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5"/>
                    </a:moveTo>
                    <a:lnTo>
                      <a:pt x="94454" y="94965"/>
                    </a:lnTo>
                    <a:lnTo>
                      <a:pt x="94454" y="508"/>
                    </a:lnTo>
                    <a:lnTo>
                      <a:pt x="508" y="508"/>
                    </a:lnTo>
                    <a:lnTo>
                      <a:pt x="508" y="9496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A57E328-DB60-4263-AF85-869B514F112B}"/>
                  </a:ext>
                </a:extLst>
              </p:cNvPr>
              <p:cNvSpPr/>
              <p:nvPr/>
            </p:nvSpPr>
            <p:spPr>
              <a:xfrm>
                <a:off x="8783538" y="3902150"/>
                <a:ext cx="62167" cy="62167"/>
              </a:xfrm>
              <a:custGeom>
                <a:avLst/>
                <a:gdLst>
                  <a:gd name="connsiteX0" fmla="*/ 508 w 94456"/>
                  <a:gd name="connsiteY0" fmla="*/ 94709 h 94456"/>
                  <a:gd name="connsiteX1" fmla="*/ 94454 w 94456"/>
                  <a:gd name="connsiteY1" fmla="*/ 94709 h 94456"/>
                  <a:gd name="connsiteX2" fmla="*/ 94454 w 94456"/>
                  <a:gd name="connsiteY2" fmla="*/ 508 h 94456"/>
                  <a:gd name="connsiteX3" fmla="*/ 508 w 94456"/>
                  <a:gd name="connsiteY3" fmla="*/ 508 h 94456"/>
                  <a:gd name="connsiteX4" fmla="*/ 508 w 94456"/>
                  <a:gd name="connsiteY4" fmla="*/ 94709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709"/>
                    </a:moveTo>
                    <a:lnTo>
                      <a:pt x="94454" y="94709"/>
                    </a:lnTo>
                    <a:lnTo>
                      <a:pt x="94454" y="508"/>
                    </a:lnTo>
                    <a:lnTo>
                      <a:pt x="508" y="508"/>
                    </a:lnTo>
                    <a:lnTo>
                      <a:pt x="508" y="9470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47DDCD-EFD0-4164-A7F0-2795641241D2}"/>
                  </a:ext>
                </a:extLst>
              </p:cNvPr>
              <p:cNvSpPr/>
              <p:nvPr/>
            </p:nvSpPr>
            <p:spPr>
              <a:xfrm>
                <a:off x="8783538" y="3997145"/>
                <a:ext cx="62167" cy="62167"/>
              </a:xfrm>
              <a:custGeom>
                <a:avLst/>
                <a:gdLst>
                  <a:gd name="connsiteX0" fmla="*/ 508 w 94456"/>
                  <a:gd name="connsiteY0" fmla="*/ 94964 h 94456"/>
                  <a:gd name="connsiteX1" fmla="*/ 94454 w 94456"/>
                  <a:gd name="connsiteY1" fmla="*/ 94964 h 94456"/>
                  <a:gd name="connsiteX2" fmla="*/ 94454 w 94456"/>
                  <a:gd name="connsiteY2" fmla="*/ 508 h 94456"/>
                  <a:gd name="connsiteX3" fmla="*/ 508 w 94456"/>
                  <a:gd name="connsiteY3" fmla="*/ 508 h 94456"/>
                  <a:gd name="connsiteX4" fmla="*/ 508 w 94456"/>
                  <a:gd name="connsiteY4" fmla="*/ 94964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4"/>
                    </a:moveTo>
                    <a:lnTo>
                      <a:pt x="94454" y="94964"/>
                    </a:lnTo>
                    <a:lnTo>
                      <a:pt x="94454" y="508"/>
                    </a:lnTo>
                    <a:lnTo>
                      <a:pt x="508" y="508"/>
                    </a:lnTo>
                    <a:lnTo>
                      <a:pt x="508" y="9496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5359556-2A85-4DFB-AFC8-6412467B9256}"/>
                  </a:ext>
                </a:extLst>
              </p:cNvPr>
              <p:cNvSpPr/>
              <p:nvPr/>
            </p:nvSpPr>
            <p:spPr>
              <a:xfrm>
                <a:off x="8644239" y="3571990"/>
                <a:ext cx="549876" cy="487304"/>
              </a:xfrm>
              <a:custGeom>
                <a:avLst/>
                <a:gdLst>
                  <a:gd name="connsiteX0" fmla="*/ 600171 w 740332"/>
                  <a:gd name="connsiteY0" fmla="*/ 403089 h 656087"/>
                  <a:gd name="connsiteX1" fmla="*/ 669609 w 740332"/>
                  <a:gd name="connsiteY1" fmla="*/ 382921 h 656087"/>
                  <a:gd name="connsiteX2" fmla="*/ 669609 w 740332"/>
                  <a:gd name="connsiteY2" fmla="*/ 257065 h 656087"/>
                  <a:gd name="connsiteX3" fmla="*/ 738792 w 740332"/>
                  <a:gd name="connsiteY3" fmla="*/ 257065 h 656087"/>
                  <a:gd name="connsiteX4" fmla="*/ 738792 w 740332"/>
                  <a:gd name="connsiteY4" fmla="*/ 199370 h 656087"/>
                  <a:gd name="connsiteX5" fmla="*/ 371689 w 740332"/>
                  <a:gd name="connsiteY5" fmla="*/ 2033 h 656087"/>
                  <a:gd name="connsiteX6" fmla="*/ 2033 w 740332"/>
                  <a:gd name="connsiteY6" fmla="*/ 199370 h 656087"/>
                  <a:gd name="connsiteX7" fmla="*/ 2033 w 740332"/>
                  <a:gd name="connsiteY7" fmla="*/ 257065 h 656087"/>
                  <a:gd name="connsiteX8" fmla="*/ 77598 w 740332"/>
                  <a:gd name="connsiteY8" fmla="*/ 257065 h 656087"/>
                  <a:gd name="connsiteX9" fmla="*/ 77598 w 740332"/>
                  <a:gd name="connsiteY9" fmla="*/ 656079 h 656087"/>
                  <a:gd name="connsiteX10" fmla="*/ 140654 w 740332"/>
                  <a:gd name="connsiteY10" fmla="*/ 656079 h 656087"/>
                  <a:gd name="connsiteX11" fmla="*/ 140654 w 740332"/>
                  <a:gd name="connsiteY11" fmla="*/ 257065 h 656087"/>
                  <a:gd name="connsiteX12" fmla="*/ 600171 w 740332"/>
                  <a:gd name="connsiteY12" fmla="*/ 257065 h 656087"/>
                  <a:gd name="connsiteX13" fmla="*/ 600171 w 740332"/>
                  <a:gd name="connsiteY13" fmla="*/ 403089 h 656087"/>
                  <a:gd name="connsiteX14" fmla="*/ 600171 w 740332"/>
                  <a:gd name="connsiteY14" fmla="*/ 403089 h 65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0332" h="656087">
                    <a:moveTo>
                      <a:pt x="600171" y="403089"/>
                    </a:moveTo>
                    <a:cubicBezTo>
                      <a:pt x="620083" y="394409"/>
                      <a:pt x="643825" y="387772"/>
                      <a:pt x="669609" y="382921"/>
                    </a:cubicBezTo>
                    <a:lnTo>
                      <a:pt x="669609" y="257065"/>
                    </a:lnTo>
                    <a:lnTo>
                      <a:pt x="738792" y="257065"/>
                    </a:lnTo>
                    <a:lnTo>
                      <a:pt x="738792" y="199370"/>
                    </a:lnTo>
                    <a:lnTo>
                      <a:pt x="371689" y="2033"/>
                    </a:lnTo>
                    <a:lnTo>
                      <a:pt x="2033" y="199370"/>
                    </a:lnTo>
                    <a:lnTo>
                      <a:pt x="2033" y="257065"/>
                    </a:lnTo>
                    <a:lnTo>
                      <a:pt x="77598" y="257065"/>
                    </a:lnTo>
                    <a:lnTo>
                      <a:pt x="77598" y="656079"/>
                    </a:lnTo>
                    <a:lnTo>
                      <a:pt x="140654" y="656079"/>
                    </a:lnTo>
                    <a:lnTo>
                      <a:pt x="140654" y="257065"/>
                    </a:lnTo>
                    <a:lnTo>
                      <a:pt x="600171" y="257065"/>
                    </a:lnTo>
                    <a:lnTo>
                      <a:pt x="600171" y="403089"/>
                    </a:lnTo>
                    <a:lnTo>
                      <a:pt x="600171" y="40308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8" name="TextBox 57">
            <a:extLst>
              <a:ext uri="{FF2B5EF4-FFF2-40B4-BE49-F238E27FC236}">
                <a16:creationId xmlns:a16="http://schemas.microsoft.com/office/drawing/2014/main" id="{728A48F1-E055-ED43-9336-9CFDC710DE68}"/>
              </a:ext>
            </a:extLst>
          </p:cNvPr>
          <p:cNvSpPr txBox="1"/>
          <p:nvPr/>
        </p:nvSpPr>
        <p:spPr>
          <a:xfrm>
            <a:off x="2746338" y="4303554"/>
            <a:ext cx="2042565" cy="307777"/>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Fully managed</a:t>
            </a: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High performance</a:t>
            </a:r>
          </a:p>
        </p:txBody>
      </p:sp>
      <p:sp>
        <p:nvSpPr>
          <p:cNvPr id="59" name="TextBox 58">
            <a:extLst>
              <a:ext uri="{FF2B5EF4-FFF2-40B4-BE49-F238E27FC236}">
                <a16:creationId xmlns:a16="http://schemas.microsoft.com/office/drawing/2014/main" id="{283BA9C1-D77C-ED4D-975F-693DCA1EE6D4}"/>
              </a:ext>
            </a:extLst>
          </p:cNvPr>
          <p:cNvSpPr txBox="1"/>
          <p:nvPr/>
        </p:nvSpPr>
        <p:spPr>
          <a:xfrm>
            <a:off x="2746332" y="3185891"/>
            <a:ext cx="2042574" cy="307777"/>
          </a:xfrm>
          <a:prstGeom prst="rect">
            <a:avLst/>
          </a:prstGeom>
          <a:noFill/>
        </p:spPr>
        <p:txBody>
          <a:bodyPr wrap="square" lIns="0" tIns="0" rIns="0" bIns="0" rtlCol="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Code-free data ingestion from 85+ data integration connectors</a:t>
            </a:r>
          </a:p>
        </p:txBody>
      </p:sp>
      <p:sp>
        <p:nvSpPr>
          <p:cNvPr id="81" name="TextBox 80">
            <a:extLst>
              <a:ext uri="{FF2B5EF4-FFF2-40B4-BE49-F238E27FC236}">
                <a16:creationId xmlns:a16="http://schemas.microsoft.com/office/drawing/2014/main" id="{9607F7A0-56B3-5B46-B0A0-B2B12E14684A}"/>
              </a:ext>
            </a:extLst>
          </p:cNvPr>
          <p:cNvSpPr txBox="1"/>
          <p:nvPr/>
        </p:nvSpPr>
        <p:spPr>
          <a:xfrm>
            <a:off x="9088600" y="3717801"/>
            <a:ext cx="2389947" cy="307761"/>
          </a:xfrm>
          <a:prstGeom prst="rect">
            <a:avLst/>
          </a:prstGeom>
          <a:noFill/>
        </p:spPr>
        <p:txBody>
          <a:bodyPr wrap="square" lIns="0" tIns="0" rIns="0" bIns="0" rtlCol="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Leader in the Magic Quadrant for Business Intelligence and Analytics Platforms*</a:t>
            </a:r>
          </a:p>
        </p:txBody>
      </p:sp>
      <p:sp>
        <p:nvSpPr>
          <p:cNvPr id="82" name="TextBox 81">
            <a:extLst>
              <a:ext uri="{FF2B5EF4-FFF2-40B4-BE49-F238E27FC236}">
                <a16:creationId xmlns:a16="http://schemas.microsoft.com/office/drawing/2014/main" id="{03508298-5B96-C440-A21A-3DE8AB8C4F7F}"/>
              </a:ext>
            </a:extLst>
          </p:cNvPr>
          <p:cNvSpPr txBox="1"/>
          <p:nvPr/>
        </p:nvSpPr>
        <p:spPr>
          <a:xfrm>
            <a:off x="5975791" y="3717793"/>
            <a:ext cx="2092173" cy="307777"/>
          </a:xfrm>
          <a:prstGeom prst="rect">
            <a:avLst/>
          </a:prstGeom>
          <a:noFill/>
        </p:spPr>
        <p:txBody>
          <a:bodyPr wrap="square" lIns="0" tIns="0" rIns="0" bIns="0" rtlCol="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Up to 14x faster and costs 94% less than other cloud providers</a:t>
            </a:r>
          </a:p>
        </p:txBody>
      </p:sp>
      <p:sp>
        <p:nvSpPr>
          <p:cNvPr id="83" name="TextBox 82">
            <a:extLst>
              <a:ext uri="{FF2B5EF4-FFF2-40B4-BE49-F238E27FC236}">
                <a16:creationId xmlns:a16="http://schemas.microsoft.com/office/drawing/2014/main" id="{9B93EB12-105B-2642-9157-9FDC967040B8}"/>
              </a:ext>
            </a:extLst>
          </p:cNvPr>
          <p:cNvSpPr txBox="1"/>
          <p:nvPr/>
        </p:nvSpPr>
        <p:spPr>
          <a:xfrm>
            <a:off x="5996007" y="6121873"/>
            <a:ext cx="2071956" cy="307777"/>
          </a:xfrm>
          <a:prstGeom prst="rect">
            <a:avLst/>
          </a:prstGeom>
          <a:noFill/>
        </p:spPr>
        <p:txBody>
          <a:bodyPr wrap="square" lIns="0" tIns="0" rIns="0" bIns="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sz="1000">
                <a:gradFill>
                  <a:gsLst>
                    <a:gs pos="2917">
                      <a:srgbClr val="1A1A1A"/>
                    </a:gs>
                    <a:gs pos="30000">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High performance data lake available in all 54 Azure regions</a:t>
            </a:r>
          </a:p>
        </p:txBody>
      </p:sp>
      <p:grpSp>
        <p:nvGrpSpPr>
          <p:cNvPr id="13" name="Group 12">
            <a:extLst>
              <a:ext uri="{FF2B5EF4-FFF2-40B4-BE49-F238E27FC236}">
                <a16:creationId xmlns:a16="http://schemas.microsoft.com/office/drawing/2014/main" id="{ED8CE7C5-D27E-D14C-BF6B-4CA1996D3D76}"/>
              </a:ext>
            </a:extLst>
          </p:cNvPr>
          <p:cNvGrpSpPr/>
          <p:nvPr/>
        </p:nvGrpSpPr>
        <p:grpSpPr>
          <a:xfrm>
            <a:off x="9613352" y="2997597"/>
            <a:ext cx="1340445" cy="380946"/>
            <a:chOff x="9438186" y="2997535"/>
            <a:chExt cx="1340635" cy="381000"/>
          </a:xfrm>
        </p:grpSpPr>
        <p:sp>
          <p:nvSpPr>
            <p:cNvPr id="79" name="TextBox 78">
              <a:extLst>
                <a:ext uri="{FF2B5EF4-FFF2-40B4-BE49-F238E27FC236}">
                  <a16:creationId xmlns:a16="http://schemas.microsoft.com/office/drawing/2014/main" id="{ED3BD607-A2E9-4B00-8C95-A87A8023FF30}"/>
                </a:ext>
              </a:extLst>
            </p:cNvPr>
            <p:cNvSpPr txBox="1"/>
            <p:nvPr/>
          </p:nvSpPr>
          <p:spPr>
            <a:xfrm>
              <a:off x="10170620" y="3104936"/>
              <a:ext cx="608201" cy="166223"/>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a:ea typeface="+mn-ea"/>
                  <a:cs typeface="+mn-cs"/>
                </a:rPr>
                <a:t>Power BI</a:t>
              </a:r>
            </a:p>
          </p:txBody>
        </p:sp>
        <p:pic>
          <p:nvPicPr>
            <p:cNvPr id="11" name="Picture 10">
              <a:extLst>
                <a:ext uri="{FF2B5EF4-FFF2-40B4-BE49-F238E27FC236}">
                  <a16:creationId xmlns:a16="http://schemas.microsoft.com/office/drawing/2014/main" id="{A03416D0-90BC-4D4A-9F75-3368690418DE}"/>
                </a:ext>
              </a:extLst>
            </p:cNvPr>
            <p:cNvPicPr>
              <a:picLocks noChangeAspect="1"/>
            </p:cNvPicPr>
            <p:nvPr/>
          </p:nvPicPr>
          <p:blipFill>
            <a:blip r:embed="rId3"/>
            <a:stretch>
              <a:fillRect/>
            </a:stretch>
          </p:blipFill>
          <p:spPr>
            <a:xfrm>
              <a:off x="9438186" y="2997535"/>
              <a:ext cx="508000" cy="381000"/>
            </a:xfrm>
            <a:prstGeom prst="rect">
              <a:avLst/>
            </a:prstGeom>
          </p:spPr>
        </p:pic>
      </p:grpSp>
      <p:sp>
        <p:nvSpPr>
          <p:cNvPr id="80" name="TextBox 79">
            <a:extLst>
              <a:ext uri="{FF2B5EF4-FFF2-40B4-BE49-F238E27FC236}">
                <a16:creationId xmlns:a16="http://schemas.microsoft.com/office/drawing/2014/main" id="{4AAB3DB5-C136-BD49-9B32-40D4D5ED0085}"/>
              </a:ext>
            </a:extLst>
          </p:cNvPr>
          <p:cNvSpPr txBox="1"/>
          <p:nvPr/>
        </p:nvSpPr>
        <p:spPr>
          <a:xfrm>
            <a:off x="3020579" y="2184517"/>
            <a:ext cx="1311449"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Light"/>
                <a:ea typeface="+mn-ea"/>
                <a:cs typeface="+mn-cs"/>
              </a:rPr>
              <a:t>Ingest &amp; Prep</a:t>
            </a:r>
          </a:p>
        </p:txBody>
      </p:sp>
      <p:sp>
        <p:nvSpPr>
          <p:cNvPr id="84" name="TextBox 83">
            <a:extLst>
              <a:ext uri="{FF2B5EF4-FFF2-40B4-BE49-F238E27FC236}">
                <a16:creationId xmlns:a16="http://schemas.microsoft.com/office/drawing/2014/main" id="{2BE08D7B-1755-EE4F-9000-AF72A72CF786}"/>
              </a:ext>
            </a:extLst>
          </p:cNvPr>
          <p:cNvSpPr txBox="1"/>
          <p:nvPr/>
        </p:nvSpPr>
        <p:spPr>
          <a:xfrm>
            <a:off x="6830800" y="5178955"/>
            <a:ext cx="503536"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Light"/>
                <a:ea typeface="+mn-ea"/>
                <a:cs typeface="+mn-cs"/>
              </a:rPr>
              <a:t>Store</a:t>
            </a:r>
          </a:p>
        </p:txBody>
      </p:sp>
      <p:sp>
        <p:nvSpPr>
          <p:cNvPr id="85" name="TextBox 84">
            <a:extLst>
              <a:ext uri="{FF2B5EF4-FFF2-40B4-BE49-F238E27FC236}">
                <a16:creationId xmlns:a16="http://schemas.microsoft.com/office/drawing/2014/main" id="{1083E360-CBA1-924D-B7B5-88D1FA06E7D2}"/>
              </a:ext>
            </a:extLst>
          </p:cNvPr>
          <p:cNvSpPr txBox="1"/>
          <p:nvPr/>
        </p:nvSpPr>
        <p:spPr>
          <a:xfrm>
            <a:off x="6146826" y="2184516"/>
            <a:ext cx="1447191"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Light"/>
                <a:ea typeface="+mn-ea"/>
                <a:cs typeface="+mn-cs"/>
              </a:rPr>
              <a:t>Model &amp; Serve</a:t>
            </a:r>
          </a:p>
        </p:txBody>
      </p:sp>
      <p:sp>
        <p:nvSpPr>
          <p:cNvPr id="86" name="TextBox 85">
            <a:extLst>
              <a:ext uri="{FF2B5EF4-FFF2-40B4-BE49-F238E27FC236}">
                <a16:creationId xmlns:a16="http://schemas.microsoft.com/office/drawing/2014/main" id="{6078D2D7-3239-CD42-9120-3E8C3B1DBAD3}"/>
              </a:ext>
            </a:extLst>
          </p:cNvPr>
          <p:cNvSpPr txBox="1"/>
          <p:nvPr/>
        </p:nvSpPr>
        <p:spPr>
          <a:xfrm>
            <a:off x="9865990" y="2203357"/>
            <a:ext cx="835165"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Light"/>
                <a:ea typeface="+mn-ea"/>
                <a:cs typeface="+mn-cs"/>
              </a:rPr>
              <a:t>Visualize</a:t>
            </a:r>
          </a:p>
        </p:txBody>
      </p:sp>
      <p:pic>
        <p:nvPicPr>
          <p:cNvPr id="1032" name="Picture 8" descr="Apache Spark Logo Png Transparent Images – Free PNG Images Vector, PSD,  Clipart, Templates">
            <a:extLst>
              <a:ext uri="{FF2B5EF4-FFF2-40B4-BE49-F238E27FC236}">
                <a16:creationId xmlns:a16="http://schemas.microsoft.com/office/drawing/2014/main" id="{37E1CDC7-4DA5-49F1-8967-70EA4E9CBC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1701" y="3903583"/>
            <a:ext cx="688474" cy="36718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Apache Spark Acceleration - GridGain Systems">
            <a:extLst>
              <a:ext uri="{FF2B5EF4-FFF2-40B4-BE49-F238E27FC236}">
                <a16:creationId xmlns:a16="http://schemas.microsoft.com/office/drawing/2014/main" id="{E4BB9554-B8C2-4286-BE8B-718DB3538AC3}"/>
              </a:ext>
            </a:extLst>
          </p:cNvPr>
          <p:cNvSpPr>
            <a:spLocks noChangeAspect="1" noChangeArrowheads="1"/>
          </p:cNvSpPr>
          <p:nvPr/>
        </p:nvSpPr>
        <p:spPr bwMode="auto">
          <a:xfrm>
            <a:off x="-1114425" y="34051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AutoShape 14" descr="Database">
            <a:extLst>
              <a:ext uri="{FF2B5EF4-FFF2-40B4-BE49-F238E27FC236}">
                <a16:creationId xmlns:a16="http://schemas.microsoft.com/office/drawing/2014/main" id="{FA42CB6E-6EC2-4B33-8118-E71A0218BF85}"/>
              </a:ext>
            </a:extLst>
          </p:cNvPr>
          <p:cNvSpPr>
            <a:spLocks noChangeAspect="1" noChangeArrowheads="1"/>
          </p:cNvSpPr>
          <p:nvPr/>
        </p:nvSpPr>
        <p:spPr bwMode="auto">
          <a:xfrm>
            <a:off x="-608147" y="2581207"/>
            <a:ext cx="307776" cy="307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4085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42" presetClass="path" presetSubtype="0" decel="100000" fill="hold" grpId="1" nodeType="withEffect">
                                  <p:stCondLst>
                                    <p:cond delay="0"/>
                                  </p:stCondLst>
                                  <p:childTnLst>
                                    <p:animMotion origin="layout" path="M -4.58333E-6 -2.96296E-6 L -4.58333E-6 0.06667 " pathEditMode="relative" rAng="0" ptsTypes="AA">
                                      <p:cBhvr>
                                        <p:cTn id="9" dur="750" spd="-100000" fill="hold"/>
                                        <p:tgtEl>
                                          <p:spTgt spid="59"/>
                                        </p:tgtEl>
                                        <p:attrNameLst>
                                          <p:attrName>ppt_x</p:attrName>
                                          <p:attrName>ppt_y</p:attrName>
                                        </p:attrNameLst>
                                      </p:cBhvr>
                                      <p:rCtr x="0" y="3333"/>
                                    </p:animMotion>
                                  </p:childTnLst>
                                </p:cTn>
                              </p:par>
                              <p:par>
                                <p:cTn id="10" presetID="10" presetClass="entr" presetSubtype="0" fill="hold" grpId="0" nodeType="with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42" presetClass="path" presetSubtype="0" decel="100000" fill="hold" grpId="1" nodeType="withEffect">
                                  <p:stCondLst>
                                    <p:cond delay="500"/>
                                  </p:stCondLst>
                                  <p:childTnLst>
                                    <p:animMotion origin="layout" path="M -4.375E-6 1.11022E-16 L -4.375E-6 0.06667 " pathEditMode="relative" rAng="0" ptsTypes="AA">
                                      <p:cBhvr>
                                        <p:cTn id="14" dur="750" spd="-100000" fill="hold"/>
                                        <p:tgtEl>
                                          <p:spTgt spid="58"/>
                                        </p:tgtEl>
                                        <p:attrNameLst>
                                          <p:attrName>ppt_x</p:attrName>
                                          <p:attrName>ppt_y</p:attrName>
                                        </p:attrNameLst>
                                      </p:cBhvr>
                                      <p:rCtr x="0" y="3333"/>
                                    </p:animMotion>
                                  </p:childTnLst>
                                </p:cTn>
                              </p:par>
                              <p:par>
                                <p:cTn id="15" presetID="10" presetClass="entr" presetSubtype="0" fill="hold" grpId="0" nodeType="withEffect">
                                  <p:stCondLst>
                                    <p:cond delay="7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par>
                                <p:cTn id="18" presetID="42" presetClass="path" presetSubtype="0" decel="100000" fill="hold" grpId="1" nodeType="withEffect">
                                  <p:stCondLst>
                                    <p:cond delay="750"/>
                                  </p:stCondLst>
                                  <p:childTnLst>
                                    <p:animMotion origin="layout" path="M -4.58333E-6 -2.96296E-6 L -4.58333E-6 0.06667 " pathEditMode="relative" rAng="0" ptsTypes="AA">
                                      <p:cBhvr>
                                        <p:cTn id="19" dur="750" spd="-100000" fill="hold"/>
                                        <p:tgtEl>
                                          <p:spTgt spid="82"/>
                                        </p:tgtEl>
                                        <p:attrNameLst>
                                          <p:attrName>ppt_x</p:attrName>
                                          <p:attrName>ppt_y</p:attrName>
                                        </p:attrNameLst>
                                      </p:cBhvr>
                                      <p:rCtr x="0" y="3333"/>
                                    </p:animMotion>
                                  </p:childTnLst>
                                </p:cTn>
                              </p:par>
                              <p:par>
                                <p:cTn id="20" presetID="10" presetClass="entr" presetSubtype="0" fill="hold" grpId="0" nodeType="withEffect">
                                  <p:stCondLst>
                                    <p:cond delay="10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42" presetClass="path" presetSubtype="0" decel="100000" fill="hold" grpId="1" nodeType="withEffect">
                                  <p:stCondLst>
                                    <p:cond delay="1000"/>
                                  </p:stCondLst>
                                  <p:childTnLst>
                                    <p:animMotion origin="layout" path="M -4.58333E-6 -2.96296E-6 L -4.58333E-6 0.06667 " pathEditMode="relative" rAng="0" ptsTypes="AA">
                                      <p:cBhvr>
                                        <p:cTn id="24" dur="750" spd="-100000" fill="hold"/>
                                        <p:tgtEl>
                                          <p:spTgt spid="81"/>
                                        </p:tgtEl>
                                        <p:attrNameLst>
                                          <p:attrName>ppt_x</p:attrName>
                                          <p:attrName>ppt_y</p:attrName>
                                        </p:attrNameLst>
                                      </p:cBhvr>
                                      <p:rCtr x="0" y="3333"/>
                                    </p:animMotion>
                                  </p:childTnLst>
                                </p:cTn>
                              </p:par>
                              <p:par>
                                <p:cTn id="25" presetID="10" presetClass="entr" presetSubtype="0" fill="hold" grpId="0" nodeType="withEffect">
                                  <p:stCondLst>
                                    <p:cond delay="25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42" presetClass="path" presetSubtype="0" decel="100000" fill="hold" grpId="1" nodeType="withEffect">
                                  <p:stCondLst>
                                    <p:cond delay="250"/>
                                  </p:stCondLst>
                                  <p:childTnLst>
                                    <p:animMotion origin="layout" path="M -4.58333E-6 -2.96296E-6 L -4.58333E-6 0.06667 " pathEditMode="relative" rAng="0" ptsTypes="AA">
                                      <p:cBhvr>
                                        <p:cTn id="29" dur="750" spd="-100000" fill="hold"/>
                                        <p:tgtEl>
                                          <p:spTgt spid="83"/>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59" grpId="0"/>
      <p:bldP spid="59" grpId="1"/>
      <p:bldP spid="81" grpId="0"/>
      <p:bldP spid="81" grpId="1"/>
      <p:bldP spid="82" grpId="0"/>
      <p:bldP spid="82" grpId="1"/>
      <p:bldP spid="83" grpId="0"/>
      <p:bldP spid="8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tar, night sky&#10;&#10;Description automatically generated">
            <a:extLst>
              <a:ext uri="{FF2B5EF4-FFF2-40B4-BE49-F238E27FC236}">
                <a16:creationId xmlns:a16="http://schemas.microsoft.com/office/drawing/2014/main" id="{46A340D2-C832-4AAD-8EB4-0F13D42376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65" t="1800" r="19643" b="48550"/>
          <a:stretch/>
        </p:blipFill>
        <p:spPr>
          <a:xfrm>
            <a:off x="748517" y="1044837"/>
            <a:ext cx="10694966" cy="5823093"/>
          </a:xfrm>
          <a:prstGeom prst="rect">
            <a:avLst/>
          </a:prstGeom>
        </p:spPr>
      </p:pic>
      <p:sp>
        <p:nvSpPr>
          <p:cNvPr id="62" name="Rectangle 61">
            <a:extLst>
              <a:ext uri="{FF2B5EF4-FFF2-40B4-BE49-F238E27FC236}">
                <a16:creationId xmlns:a16="http://schemas.microsoft.com/office/drawing/2014/main" id="{132395C8-1B6B-4CD7-A6BB-F6D47AF6B2BA}"/>
              </a:ext>
            </a:extLst>
          </p:cNvPr>
          <p:cNvSpPr/>
          <p:nvPr/>
        </p:nvSpPr>
        <p:spPr bwMode="auto">
          <a:xfrm>
            <a:off x="593891" y="734199"/>
            <a:ext cx="11025188" cy="12134723"/>
          </a:xfrm>
          <a:prstGeom prst="rect">
            <a:avLst/>
          </a:prstGeom>
          <a:gradFill>
            <a:gsLst>
              <a:gs pos="65000">
                <a:schemeClr val="bg1"/>
              </a:gs>
              <a:gs pos="57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A20EEB7A-87D5-4C18-BD07-5FEAB4CD57FC}"/>
              </a:ext>
            </a:extLst>
          </p:cNvPr>
          <p:cNvSpPr/>
          <p:nvPr/>
        </p:nvSpPr>
        <p:spPr bwMode="auto">
          <a:xfrm>
            <a:off x="825302" y="1660887"/>
            <a:ext cx="10561031" cy="10561031"/>
          </a:xfrm>
          <a:prstGeom prst="ellipse">
            <a:avLst/>
          </a:prstGeom>
          <a:noFill/>
          <a:ln w="38100">
            <a:solidFill>
              <a:schemeClr val="accent2">
                <a:alpha val="74000"/>
              </a:schemeClr>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a:xfrm>
            <a:off x="588963" y="457200"/>
            <a:ext cx="10364788" cy="553998"/>
          </a:xfrm>
        </p:spPr>
        <p:txBody>
          <a:bodyPr/>
          <a:lstStyle/>
          <a:p>
            <a:r>
              <a:rPr lang="en-US" dirty="0"/>
              <a:t>Telemetry - </a:t>
            </a:r>
            <a:r>
              <a:rPr lang="en-US" dirty="0">
                <a:solidFill>
                  <a:schemeClr val="accent2"/>
                </a:solidFill>
              </a:rPr>
              <a:t>A key data for Digital Transformation</a:t>
            </a:r>
          </a:p>
        </p:txBody>
      </p:sp>
      <p:grpSp>
        <p:nvGrpSpPr>
          <p:cNvPr id="22" name="Group 21">
            <a:extLst>
              <a:ext uri="{FF2B5EF4-FFF2-40B4-BE49-F238E27FC236}">
                <a16:creationId xmlns:a16="http://schemas.microsoft.com/office/drawing/2014/main" id="{3BFF6F8F-E3F3-4FA6-B865-AABE507772C7}"/>
              </a:ext>
            </a:extLst>
          </p:cNvPr>
          <p:cNvGrpSpPr/>
          <p:nvPr/>
        </p:nvGrpSpPr>
        <p:grpSpPr>
          <a:xfrm>
            <a:off x="5582263" y="1143000"/>
            <a:ext cx="1041062" cy="1041062"/>
            <a:chOff x="5582263" y="1135626"/>
            <a:chExt cx="1041062" cy="1041062"/>
          </a:xfrm>
        </p:grpSpPr>
        <p:sp>
          <p:nvSpPr>
            <p:cNvPr id="40" name="Content Placeholder 2">
              <a:extLst>
                <a:ext uri="{FF2B5EF4-FFF2-40B4-BE49-F238E27FC236}">
                  <a16:creationId xmlns:a16="http://schemas.microsoft.com/office/drawing/2014/main" id="{1CC900DF-AA11-4BAA-9C11-D0A34BF1BB0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ea typeface="+mn-ea"/>
                  <a:cs typeface="Segoe UI" panose="020B0502040204020203" pitchFamily="34" charset="0"/>
                </a:rPr>
                <a:t>IoT</a:t>
              </a:r>
            </a:p>
          </p:txBody>
        </p:sp>
        <p:sp>
          <p:nvSpPr>
            <p:cNvPr id="21" name="Oval 20">
              <a:extLst>
                <a:ext uri="{FF2B5EF4-FFF2-40B4-BE49-F238E27FC236}">
                  <a16:creationId xmlns:a16="http://schemas.microsoft.com/office/drawing/2014/main" id="{3801D0ED-7C03-4766-B139-8B1C2F99EF98}"/>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D5755C0-B548-4D0B-9FB4-71A7D0F1CBEB}"/>
              </a:ext>
            </a:extLst>
          </p:cNvPr>
          <p:cNvGrpSpPr/>
          <p:nvPr/>
        </p:nvGrpSpPr>
        <p:grpSpPr>
          <a:xfrm>
            <a:off x="4155780" y="1326231"/>
            <a:ext cx="1041062" cy="1041062"/>
            <a:chOff x="5582263" y="1135626"/>
            <a:chExt cx="1041062" cy="1041062"/>
          </a:xfrm>
        </p:grpSpPr>
        <p:sp>
          <p:nvSpPr>
            <p:cNvPr id="26" name="Content Placeholder 2">
              <a:extLst>
                <a:ext uri="{FF2B5EF4-FFF2-40B4-BE49-F238E27FC236}">
                  <a16:creationId xmlns:a16="http://schemas.microsoft.com/office/drawing/2014/main" id="{8CAF3FCC-7A3D-41EE-B7C1-00F0056DAE15}"/>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cs typeface="Segoe UI" panose="020B0502040204020203" pitchFamily="34" charset="0"/>
                </a:rPr>
                <a:t>Logs</a:t>
              </a:r>
            </a:p>
          </p:txBody>
        </p:sp>
        <p:sp>
          <p:nvSpPr>
            <p:cNvPr id="27" name="Oval 26">
              <a:extLst>
                <a:ext uri="{FF2B5EF4-FFF2-40B4-BE49-F238E27FC236}">
                  <a16:creationId xmlns:a16="http://schemas.microsoft.com/office/drawing/2014/main" id="{E9E02688-A858-4B7C-9137-8C99B286E06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A943C13-0FD8-4D16-B121-3B867CEAEE53}"/>
              </a:ext>
            </a:extLst>
          </p:cNvPr>
          <p:cNvGrpSpPr/>
          <p:nvPr/>
        </p:nvGrpSpPr>
        <p:grpSpPr>
          <a:xfrm>
            <a:off x="2841207" y="1861896"/>
            <a:ext cx="1041062" cy="1041062"/>
            <a:chOff x="5582263" y="1135626"/>
            <a:chExt cx="1041062" cy="1041062"/>
          </a:xfrm>
        </p:grpSpPr>
        <p:sp>
          <p:nvSpPr>
            <p:cNvPr id="29" name="Content Placeholder 2">
              <a:extLst>
                <a:ext uri="{FF2B5EF4-FFF2-40B4-BE49-F238E27FC236}">
                  <a16:creationId xmlns:a16="http://schemas.microsoft.com/office/drawing/2014/main" id="{799C5C21-9D69-4767-9AB8-906B0ED281F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000"/>
                </a:spcAft>
                <a:buNone/>
                <a:defRPr/>
              </a:pPr>
              <a:r>
                <a:rPr lang="en-US" sz="1200" dirty="0">
                  <a:solidFill>
                    <a:schemeClr val="tx1"/>
                  </a:solidFill>
                  <a:cs typeface="Segoe UI"/>
                </a:rPr>
                <a:t>Time Series</a:t>
              </a:r>
              <a:endParaRPr lang="en-US" sz="1200" b="0" i="0" u="none" strike="noStrike" kern="1200" cap="none" spc="0" normalizeH="0" baseline="0" noProof="0" dirty="0">
                <a:ln>
                  <a:noFill/>
                </a:ln>
                <a:solidFill>
                  <a:schemeClr val="tx1"/>
                </a:solidFill>
                <a:effectLst/>
                <a:uLnTx/>
                <a:uFillTx/>
                <a:cs typeface="Segoe UI"/>
              </a:endParaRPr>
            </a:p>
          </p:txBody>
        </p:sp>
        <p:sp>
          <p:nvSpPr>
            <p:cNvPr id="30" name="Oval 29">
              <a:extLst>
                <a:ext uri="{FF2B5EF4-FFF2-40B4-BE49-F238E27FC236}">
                  <a16:creationId xmlns:a16="http://schemas.microsoft.com/office/drawing/2014/main" id="{6A9A7134-07F8-4C29-BCD2-BE689E62557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5E966391-0E79-4D1C-8ED8-5DE420EDB298}"/>
              </a:ext>
            </a:extLst>
          </p:cNvPr>
          <p:cNvGrpSpPr/>
          <p:nvPr/>
        </p:nvGrpSpPr>
        <p:grpSpPr>
          <a:xfrm>
            <a:off x="1714982" y="2774845"/>
            <a:ext cx="1041062" cy="1041062"/>
            <a:chOff x="5582263" y="1135626"/>
            <a:chExt cx="1041062" cy="1041062"/>
          </a:xfrm>
        </p:grpSpPr>
        <p:sp>
          <p:nvSpPr>
            <p:cNvPr id="32" name="Content Placeholder 2">
              <a:extLst>
                <a:ext uri="{FF2B5EF4-FFF2-40B4-BE49-F238E27FC236}">
                  <a16:creationId xmlns:a16="http://schemas.microsoft.com/office/drawing/2014/main" id="{B98E9965-55FC-4E3F-A07F-0A96AB5D228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rPr>
                <a:t>Connected Devices</a:t>
              </a:r>
            </a:p>
          </p:txBody>
        </p:sp>
        <p:sp>
          <p:nvSpPr>
            <p:cNvPr id="33" name="Oval 32">
              <a:extLst>
                <a:ext uri="{FF2B5EF4-FFF2-40B4-BE49-F238E27FC236}">
                  <a16:creationId xmlns:a16="http://schemas.microsoft.com/office/drawing/2014/main" id="{443F71FC-DBDD-4251-8B01-EC5BA604129E}"/>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DFB08487-DAB2-4EA3-8AF9-7E0668C9C46A}"/>
              </a:ext>
            </a:extLst>
          </p:cNvPr>
          <p:cNvGrpSpPr/>
          <p:nvPr/>
        </p:nvGrpSpPr>
        <p:grpSpPr>
          <a:xfrm>
            <a:off x="882452" y="3925361"/>
            <a:ext cx="1041062" cy="1041062"/>
            <a:chOff x="5582263" y="1135626"/>
            <a:chExt cx="1041062" cy="1041062"/>
          </a:xfrm>
        </p:grpSpPr>
        <p:sp>
          <p:nvSpPr>
            <p:cNvPr id="35" name="Content Placeholder 2">
              <a:extLst>
                <a:ext uri="{FF2B5EF4-FFF2-40B4-BE49-F238E27FC236}">
                  <a16:creationId xmlns:a16="http://schemas.microsoft.com/office/drawing/2014/main" id="{5E5DEA29-97B1-4833-94D6-9F3C9F2EC4F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rPr>
                <a:t>Smart</a:t>
              </a:r>
              <a:br>
                <a:rPr lang="en-US" sz="1050" dirty="0">
                  <a:solidFill>
                    <a:schemeClr val="tx1"/>
                  </a:solidFill>
                </a:rPr>
              </a:br>
              <a:r>
                <a:rPr lang="en-US" sz="1050" dirty="0">
                  <a:solidFill>
                    <a:schemeClr val="tx1"/>
                  </a:solidFill>
                </a:rPr>
                <a:t>Buildings</a:t>
              </a:r>
              <a:endPar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36" name="Oval 35">
              <a:extLst>
                <a:ext uri="{FF2B5EF4-FFF2-40B4-BE49-F238E27FC236}">
                  <a16:creationId xmlns:a16="http://schemas.microsoft.com/office/drawing/2014/main" id="{A7B1F8AA-5657-423E-8F7E-D88B719018B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70316DE-B2EC-49C9-8C04-AA947D7D4806}"/>
              </a:ext>
            </a:extLst>
          </p:cNvPr>
          <p:cNvGrpSpPr/>
          <p:nvPr/>
        </p:nvGrpSpPr>
        <p:grpSpPr>
          <a:xfrm>
            <a:off x="425252" y="5259409"/>
            <a:ext cx="1041062" cy="1041062"/>
            <a:chOff x="5582263" y="1135626"/>
            <a:chExt cx="1041062" cy="1041062"/>
          </a:xfrm>
        </p:grpSpPr>
        <p:sp>
          <p:nvSpPr>
            <p:cNvPr id="38" name="Content Placeholder 2">
              <a:extLst>
                <a:ext uri="{FF2B5EF4-FFF2-40B4-BE49-F238E27FC236}">
                  <a16:creationId xmlns:a16="http://schemas.microsoft.com/office/drawing/2014/main" id="{7DF36E84-41E2-456F-B1FF-187D076DDCE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rPr>
                <a:t>Smart</a:t>
              </a:r>
              <a:br>
                <a:rPr lang="en-US" sz="1050" dirty="0">
                  <a:solidFill>
                    <a:schemeClr val="tx1"/>
                  </a:solidFill>
                </a:rPr>
              </a:br>
              <a:r>
                <a:rPr lang="en-US" sz="1050" dirty="0">
                  <a:solidFill>
                    <a:schemeClr val="tx1"/>
                  </a:solidFill>
                </a:rPr>
                <a:t>Factories</a:t>
              </a:r>
              <a:endPar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39" name="Oval 38">
              <a:extLst>
                <a:ext uri="{FF2B5EF4-FFF2-40B4-BE49-F238E27FC236}">
                  <a16:creationId xmlns:a16="http://schemas.microsoft.com/office/drawing/2014/main" id="{E1767B59-7DC7-4956-AD40-D474D27D62CC}"/>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32C6AA6A-88F3-4E13-94AD-C755D70DFCED}"/>
              </a:ext>
            </a:extLst>
          </p:cNvPr>
          <p:cNvGrpSpPr/>
          <p:nvPr/>
        </p:nvGrpSpPr>
        <p:grpSpPr>
          <a:xfrm>
            <a:off x="7016001" y="1283397"/>
            <a:ext cx="1041062" cy="1041062"/>
            <a:chOff x="5618990" y="1075132"/>
            <a:chExt cx="1041062" cy="1041062"/>
          </a:xfrm>
        </p:grpSpPr>
        <p:sp>
          <p:nvSpPr>
            <p:cNvPr id="42" name="Content Placeholder 2">
              <a:extLst>
                <a:ext uri="{FF2B5EF4-FFF2-40B4-BE49-F238E27FC236}">
                  <a16:creationId xmlns:a16="http://schemas.microsoft.com/office/drawing/2014/main" id="{70D9D45A-C9EB-47BB-A3EC-45B914D8FB51}"/>
                </a:ext>
              </a:extLst>
            </p:cNvPr>
            <p:cNvSpPr txBox="1">
              <a:spLocks/>
            </p:cNvSpPr>
            <p:nvPr/>
          </p:nvSpPr>
          <p:spPr>
            <a:xfrm>
              <a:off x="5682321" y="1138463"/>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cs typeface="Segoe UI" panose="020B0502040204020203" pitchFamily="34" charset="0"/>
                </a:rPr>
                <a:t>Events</a:t>
              </a:r>
            </a:p>
          </p:txBody>
        </p:sp>
        <p:sp>
          <p:nvSpPr>
            <p:cNvPr id="43" name="Oval 42">
              <a:extLst>
                <a:ext uri="{FF2B5EF4-FFF2-40B4-BE49-F238E27FC236}">
                  <a16:creationId xmlns:a16="http://schemas.microsoft.com/office/drawing/2014/main" id="{F856698C-1074-4340-A02A-611FA1CE1E38}"/>
                </a:ext>
              </a:extLst>
            </p:cNvPr>
            <p:cNvSpPr/>
            <p:nvPr/>
          </p:nvSpPr>
          <p:spPr bwMode="auto">
            <a:xfrm>
              <a:off x="5618990" y="1075132"/>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EF361A27-7B7D-4AEB-B6A6-AC95078913D8}"/>
              </a:ext>
            </a:extLst>
          </p:cNvPr>
          <p:cNvGrpSpPr/>
          <p:nvPr/>
        </p:nvGrpSpPr>
        <p:grpSpPr>
          <a:xfrm>
            <a:off x="8347178" y="1846762"/>
            <a:ext cx="1041062" cy="1041062"/>
            <a:chOff x="6558978" y="2206290"/>
            <a:chExt cx="1041062" cy="1041062"/>
          </a:xfrm>
        </p:grpSpPr>
        <p:sp>
          <p:nvSpPr>
            <p:cNvPr id="49" name="Content Placeholder 2">
              <a:extLst>
                <a:ext uri="{FF2B5EF4-FFF2-40B4-BE49-F238E27FC236}">
                  <a16:creationId xmlns:a16="http://schemas.microsoft.com/office/drawing/2014/main" id="{33DFAF67-009C-43E3-879B-6AB3EDAF9995}"/>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ea typeface="+mn-ea"/>
                  <a:cs typeface="Segoe UI" panose="020B0502040204020203" pitchFamily="34" charset="0"/>
                </a:rPr>
                <a:t>Click Stream</a:t>
              </a:r>
            </a:p>
          </p:txBody>
        </p:sp>
        <p:sp>
          <p:nvSpPr>
            <p:cNvPr id="50" name="Oval 49">
              <a:extLst>
                <a:ext uri="{FF2B5EF4-FFF2-40B4-BE49-F238E27FC236}">
                  <a16:creationId xmlns:a16="http://schemas.microsoft.com/office/drawing/2014/main" id="{C19A2C3B-194A-4FFE-95DB-216EB6B6739C}"/>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1E64606-CD71-4FB9-B302-611EA726E109}"/>
              </a:ext>
            </a:extLst>
          </p:cNvPr>
          <p:cNvGrpSpPr/>
          <p:nvPr/>
        </p:nvGrpSpPr>
        <p:grpSpPr>
          <a:xfrm>
            <a:off x="9435956" y="2764792"/>
            <a:ext cx="1041062" cy="1041062"/>
            <a:chOff x="6558978" y="2206290"/>
            <a:chExt cx="1041062" cy="1041062"/>
          </a:xfrm>
        </p:grpSpPr>
        <p:sp>
          <p:nvSpPr>
            <p:cNvPr id="53" name="Content Placeholder 2">
              <a:extLst>
                <a:ext uri="{FF2B5EF4-FFF2-40B4-BE49-F238E27FC236}">
                  <a16:creationId xmlns:a16="http://schemas.microsoft.com/office/drawing/2014/main" id="{635B21DC-E11B-4B9C-835C-BB056708F140}"/>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ea typeface="+mn-ea"/>
                  <a:cs typeface="Segoe UI" panose="020B0502040204020203" pitchFamily="34" charset="0"/>
                </a:rPr>
                <a:t>SIEM</a:t>
              </a:r>
            </a:p>
          </p:txBody>
        </p:sp>
        <p:sp>
          <p:nvSpPr>
            <p:cNvPr id="54" name="Oval 53">
              <a:extLst>
                <a:ext uri="{FF2B5EF4-FFF2-40B4-BE49-F238E27FC236}">
                  <a16:creationId xmlns:a16="http://schemas.microsoft.com/office/drawing/2014/main" id="{67F6306F-80F4-41BC-AF90-60A952B7A2D8}"/>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1A529730-28FC-49AE-9F82-CD40A0D0CA4A}"/>
              </a:ext>
            </a:extLst>
          </p:cNvPr>
          <p:cNvGrpSpPr/>
          <p:nvPr/>
        </p:nvGrpSpPr>
        <p:grpSpPr>
          <a:xfrm>
            <a:off x="10236867" y="3942399"/>
            <a:ext cx="1041062" cy="1041062"/>
            <a:chOff x="6558978" y="2206290"/>
            <a:chExt cx="1041062" cy="1041062"/>
          </a:xfrm>
        </p:grpSpPr>
        <p:sp>
          <p:nvSpPr>
            <p:cNvPr id="56" name="Content Placeholder 2">
              <a:extLst>
                <a:ext uri="{FF2B5EF4-FFF2-40B4-BE49-F238E27FC236}">
                  <a16:creationId xmlns:a16="http://schemas.microsoft.com/office/drawing/2014/main" id="{2845EB4E-FEC0-420C-B006-D3F5086110FB}"/>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ea typeface="+mn-ea"/>
                  <a:cs typeface="Segoe UI" panose="020B0502040204020203" pitchFamily="34" charset="0"/>
                </a:rPr>
                <a:t>Security</a:t>
              </a:r>
            </a:p>
          </p:txBody>
        </p:sp>
        <p:sp>
          <p:nvSpPr>
            <p:cNvPr id="57" name="Oval 56">
              <a:extLst>
                <a:ext uri="{FF2B5EF4-FFF2-40B4-BE49-F238E27FC236}">
                  <a16:creationId xmlns:a16="http://schemas.microsoft.com/office/drawing/2014/main" id="{85FDDE28-B968-4375-A3D3-772CDAAB6BB9}"/>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C940DE60-E632-4C44-A48B-4300D974E412}"/>
              </a:ext>
            </a:extLst>
          </p:cNvPr>
          <p:cNvGrpSpPr/>
          <p:nvPr/>
        </p:nvGrpSpPr>
        <p:grpSpPr>
          <a:xfrm>
            <a:off x="10785951" y="5259409"/>
            <a:ext cx="1041062" cy="1041062"/>
            <a:chOff x="6558978" y="2206290"/>
            <a:chExt cx="1041062" cy="1041062"/>
          </a:xfrm>
        </p:grpSpPr>
        <p:sp>
          <p:nvSpPr>
            <p:cNvPr id="59" name="Content Placeholder 2">
              <a:extLst>
                <a:ext uri="{FF2B5EF4-FFF2-40B4-BE49-F238E27FC236}">
                  <a16:creationId xmlns:a16="http://schemas.microsoft.com/office/drawing/2014/main" id="{FB8DC1B7-F0D4-40FD-BDD5-DFAA97AAC37F}"/>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lang="en-US" sz="1100" dirty="0">
                  <a:solidFill>
                    <a:schemeClr val="tx1"/>
                  </a:solidFill>
                </a:rPr>
                <a:t>Historians</a:t>
              </a:r>
              <a:endParaRPr kumimoji="0" lang="en-US" sz="11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60" name="Oval 59">
              <a:extLst>
                <a:ext uri="{FF2B5EF4-FFF2-40B4-BE49-F238E27FC236}">
                  <a16:creationId xmlns:a16="http://schemas.microsoft.com/office/drawing/2014/main" id="{9F5DFB5E-231A-40E7-BC0B-526C0FFF309D}"/>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E29D435E-2B63-43E4-8EED-42719E2A3DFB}"/>
              </a:ext>
            </a:extLst>
          </p:cNvPr>
          <p:cNvSpPr txBox="1"/>
          <p:nvPr/>
        </p:nvSpPr>
        <p:spPr>
          <a:xfrm>
            <a:off x="230641" y="1233335"/>
            <a:ext cx="1084015" cy="738664"/>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4800" b="1" i="0" u="none" strike="noStrike" kern="0" cap="none" spc="-49"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50B</a:t>
            </a:r>
          </a:p>
        </p:txBody>
      </p:sp>
      <p:sp>
        <p:nvSpPr>
          <p:cNvPr id="45" name="TextBox 44">
            <a:extLst>
              <a:ext uri="{FF2B5EF4-FFF2-40B4-BE49-F238E27FC236}">
                <a16:creationId xmlns:a16="http://schemas.microsoft.com/office/drawing/2014/main" id="{E7BE5E9A-4984-4129-8EED-B29CCAFB1E65}"/>
              </a:ext>
            </a:extLst>
          </p:cNvPr>
          <p:cNvSpPr txBox="1"/>
          <p:nvPr/>
        </p:nvSpPr>
        <p:spPr>
          <a:xfrm>
            <a:off x="230650" y="1905079"/>
            <a:ext cx="2181958" cy="738664"/>
          </a:xfrm>
          <a:prstGeom prst="rect">
            <a:avLst/>
          </a:prstGeom>
          <a:noFill/>
        </p:spPr>
        <p:txBody>
          <a:bodyPr wrap="square" lIns="0" tIns="0" rIns="0" bIns="0" rtlCol="0">
            <a:spAutoFit/>
          </a:bodyPr>
          <a:lstStyle/>
          <a:p>
            <a:pPr marL="0" marR="0" lvl="0" indent="0"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dirty="0">
                <a:ln>
                  <a:noFill/>
                </a:ln>
                <a:solidFill>
                  <a:prstClr val="white"/>
                </a:solidFill>
                <a:effectLst/>
                <a:uLnTx/>
                <a:uFillTx/>
                <a:latin typeface="Segoe UI"/>
                <a:ea typeface="+mn-ea"/>
                <a:cs typeface="Segoe UI Semilight" panose="020B0402040204020203" pitchFamily="34" charset="0"/>
              </a:rPr>
              <a:t>connected</a:t>
            </a:r>
            <a:r>
              <a:rPr kumimoji="0" lang="en-US" sz="2400" b="0" i="0" u="none" strike="noStrike" kern="0" cap="none" spc="-49" normalizeH="0" baseline="0" noProof="0" dirty="0">
                <a:ln>
                  <a:noFill/>
                </a:ln>
                <a:solidFill>
                  <a:prstClr val="white"/>
                </a:solidFill>
                <a:effectLst/>
                <a:uLnTx/>
                <a:uFillTx/>
                <a:latin typeface="Segoe UI"/>
                <a:ea typeface="+mn-ea"/>
                <a:cs typeface="Segoe UI Semilight" panose="020B0402040204020203" pitchFamily="34" charset="0"/>
              </a:rPr>
              <a:t> devices by 2030</a:t>
            </a:r>
          </a:p>
        </p:txBody>
      </p:sp>
      <p:sp>
        <p:nvSpPr>
          <p:cNvPr id="47" name="TextBox 46">
            <a:extLst>
              <a:ext uri="{FF2B5EF4-FFF2-40B4-BE49-F238E27FC236}">
                <a16:creationId xmlns:a16="http://schemas.microsoft.com/office/drawing/2014/main" id="{1542B0D8-EBD1-4519-8395-36FE52CA4BE9}"/>
              </a:ext>
            </a:extLst>
          </p:cNvPr>
          <p:cNvSpPr txBox="1"/>
          <p:nvPr/>
        </p:nvSpPr>
        <p:spPr>
          <a:xfrm>
            <a:off x="10169363" y="1227970"/>
            <a:ext cx="1799210" cy="738664"/>
          </a:xfrm>
          <a:prstGeom prst="rect">
            <a:avLst/>
          </a:prstGeom>
          <a:noFill/>
        </p:spPr>
        <p:txBody>
          <a:bodyPr wrap="none" lIns="0" tIns="0" rIns="0" bIns="0" rtlCol="0">
            <a:spAutoFit/>
          </a:bodyPr>
          <a:lstStyle/>
          <a:p>
            <a:pPr algn="ctr" defTabSz="896386">
              <a:defRPr/>
            </a:pPr>
            <a:r>
              <a:rPr lang="en-US" sz="4800" b="1" kern="0" spc="-49" dirty="0">
                <a:solidFill>
                  <a:srgbClr val="50E6FF"/>
                </a:solidFill>
                <a:latin typeface="Segoe UI" panose="020B0502040204020203" pitchFamily="34" charset="0"/>
                <a:cs typeface="Segoe UI" panose="020B0502040204020203" pitchFamily="34" charset="0"/>
              </a:rPr>
              <a:t>175ZB</a:t>
            </a:r>
          </a:p>
        </p:txBody>
      </p:sp>
      <p:sp>
        <p:nvSpPr>
          <p:cNvPr id="48" name="TextBox 47">
            <a:extLst>
              <a:ext uri="{FF2B5EF4-FFF2-40B4-BE49-F238E27FC236}">
                <a16:creationId xmlns:a16="http://schemas.microsoft.com/office/drawing/2014/main" id="{EDB687F7-0D6B-4405-8E40-1A51CB004ABE}"/>
              </a:ext>
            </a:extLst>
          </p:cNvPr>
          <p:cNvSpPr txBox="1"/>
          <p:nvPr/>
        </p:nvSpPr>
        <p:spPr>
          <a:xfrm>
            <a:off x="9614208" y="1966634"/>
            <a:ext cx="2432392" cy="615553"/>
          </a:xfrm>
          <a:prstGeom prst="rect">
            <a:avLst/>
          </a:prstGeom>
          <a:noFill/>
        </p:spPr>
        <p:txBody>
          <a:bodyPr wrap="square" lIns="0" tIns="0" rIns="0" bIns="0"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dirty="0">
                <a:ln>
                  <a:noFill/>
                </a:ln>
                <a:solidFill>
                  <a:prstClr val="white"/>
                </a:solidFill>
                <a:effectLst/>
                <a:uLnTx/>
                <a:uFillTx/>
                <a:latin typeface="Segoe UI"/>
                <a:ea typeface="+mn-ea"/>
                <a:cs typeface="Segoe UI Semilight" panose="020B0402040204020203" pitchFamily="34" charset="0"/>
              </a:rPr>
              <a:t>total amount of data by 2025</a:t>
            </a:r>
          </a:p>
        </p:txBody>
      </p:sp>
    </p:spTree>
    <p:extLst>
      <p:ext uri="{BB962C8B-B14F-4D97-AF65-F5344CB8AC3E}">
        <p14:creationId xmlns:p14="http://schemas.microsoft.com/office/powerpoint/2010/main" val="80406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25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25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25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25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nodeType="with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nodeType="withEffect">
                                  <p:stCondLst>
                                    <p:cond delay="25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64" presetClass="path" presetSubtype="0" decel="100000" fill="hold" nodeType="withEffect">
                                  <p:stCondLst>
                                    <p:cond delay="250"/>
                                  </p:stCondLst>
                                  <p:childTnLst>
                                    <p:animMotion origin="layout" path="M 0.075 0.02686 L -4.16667E-6 2.59259E-6 " pathEditMode="relative" rAng="0" ptsTypes="AA">
                                      <p:cBhvr>
                                        <p:cTn id="42" dur="500" fill="hold"/>
                                        <p:tgtEl>
                                          <p:spTgt spid="37"/>
                                        </p:tgtEl>
                                        <p:attrNameLst>
                                          <p:attrName>ppt_x</p:attrName>
                                          <p:attrName>ppt_y</p:attrName>
                                        </p:attrNameLst>
                                      </p:cBhvr>
                                      <p:rCtr x="-3750" y="-1250"/>
                                    </p:animMotion>
                                  </p:childTnLst>
                                </p:cTn>
                              </p:par>
                              <p:par>
                                <p:cTn id="43" presetID="64" presetClass="path" presetSubtype="0" accel="50000" decel="50000" fill="hold" nodeType="withEffect">
                                  <p:stCondLst>
                                    <p:cond delay="250"/>
                                  </p:stCondLst>
                                  <p:childTnLst>
                                    <p:animMotion origin="layout" path="M 0.06732 0.07592 L -4.16667E-6 2.96296E-6 " pathEditMode="relative" rAng="0" ptsTypes="AA">
                                      <p:cBhvr>
                                        <p:cTn id="44" dur="500" fill="hold"/>
                                        <p:tgtEl>
                                          <p:spTgt spid="34"/>
                                        </p:tgtEl>
                                        <p:attrNameLst>
                                          <p:attrName>ppt_x</p:attrName>
                                          <p:attrName>ppt_y</p:attrName>
                                        </p:attrNameLst>
                                      </p:cBhvr>
                                      <p:rCtr x="-3372" y="-3727"/>
                                    </p:animMotion>
                                  </p:childTnLst>
                                </p:cTn>
                              </p:par>
                              <p:par>
                                <p:cTn id="45" presetID="64" presetClass="path" presetSubtype="0" accel="50000" decel="50000" fill="hold" nodeType="withEffect">
                                  <p:stCondLst>
                                    <p:cond delay="250"/>
                                  </p:stCondLst>
                                  <p:childTnLst>
                                    <p:animMotion origin="layout" path="M 0.05951 0.09421 L -1.875E-6 2.96296E-6 " pathEditMode="relative" rAng="0" ptsTypes="AA">
                                      <p:cBhvr>
                                        <p:cTn id="46" dur="500" fill="hold"/>
                                        <p:tgtEl>
                                          <p:spTgt spid="31"/>
                                        </p:tgtEl>
                                        <p:attrNameLst>
                                          <p:attrName>ppt_x</p:attrName>
                                          <p:attrName>ppt_y</p:attrName>
                                        </p:attrNameLst>
                                      </p:cBhvr>
                                      <p:rCtr x="-3021" y="-4699"/>
                                    </p:animMotion>
                                  </p:childTnLst>
                                </p:cTn>
                              </p:par>
                              <p:par>
                                <p:cTn id="47" presetID="64" presetClass="path" presetSubtype="0" accel="50000" decel="50000" fill="hold" nodeType="withEffect">
                                  <p:stCondLst>
                                    <p:cond delay="250"/>
                                  </p:stCondLst>
                                  <p:childTnLst>
                                    <p:animMotion origin="layout" path="M 0.04037 0.13125 L -1.04167E-6 7.40741E-7 " pathEditMode="relative" rAng="0" ptsTypes="AA">
                                      <p:cBhvr>
                                        <p:cTn id="48" dur="500" fill="hold"/>
                                        <p:tgtEl>
                                          <p:spTgt spid="28"/>
                                        </p:tgtEl>
                                        <p:attrNameLst>
                                          <p:attrName>ppt_x</p:attrName>
                                          <p:attrName>ppt_y</p:attrName>
                                        </p:attrNameLst>
                                      </p:cBhvr>
                                      <p:rCtr x="-2031" y="-6597"/>
                                    </p:animMotion>
                                  </p:childTnLst>
                                </p:cTn>
                              </p:par>
                              <p:par>
                                <p:cTn id="49" presetID="64" presetClass="path" presetSubtype="0" accel="50000" decel="50000" fill="hold" nodeType="withEffect">
                                  <p:stCondLst>
                                    <p:cond delay="250"/>
                                  </p:stCondLst>
                                  <p:childTnLst>
                                    <p:animMotion origin="layout" path="M 0.01849 0.10672 L -3.75E-6 -3.7037E-7 " pathEditMode="relative" rAng="0" ptsTypes="AA">
                                      <p:cBhvr>
                                        <p:cTn id="50" dur="500" fill="hold"/>
                                        <p:tgtEl>
                                          <p:spTgt spid="25"/>
                                        </p:tgtEl>
                                        <p:attrNameLst>
                                          <p:attrName>ppt_x</p:attrName>
                                          <p:attrName>ppt_y</p:attrName>
                                        </p:attrNameLst>
                                      </p:cBhvr>
                                      <p:rCtr x="-924" y="-5278"/>
                                    </p:animMotion>
                                  </p:childTnLst>
                                </p:cTn>
                              </p:par>
                              <p:par>
                                <p:cTn id="51" presetID="64" presetClass="path" presetSubtype="0" accel="50000" decel="50000" fill="hold" nodeType="withEffect">
                                  <p:stCondLst>
                                    <p:cond delay="250"/>
                                  </p:stCondLst>
                                  <p:childTnLst>
                                    <p:animMotion origin="layout" path="M 0.00156 0.12315 L 1.04167E-6 -3.7037E-6 " pathEditMode="relative" rAng="0" ptsTypes="AA">
                                      <p:cBhvr>
                                        <p:cTn id="52" dur="500" fill="hold"/>
                                        <p:tgtEl>
                                          <p:spTgt spid="22"/>
                                        </p:tgtEl>
                                        <p:attrNameLst>
                                          <p:attrName>ppt_x</p:attrName>
                                          <p:attrName>ppt_y</p:attrName>
                                        </p:attrNameLst>
                                      </p:cBhvr>
                                      <p:rCtr x="-143" y="-6551"/>
                                    </p:animMotion>
                                  </p:childTnLst>
                                </p:cTn>
                              </p:par>
                              <p:par>
                                <p:cTn id="53" presetID="64" presetClass="path" presetSubtype="0" accel="50000" decel="50000" fill="hold" nodeType="withEffect">
                                  <p:stCondLst>
                                    <p:cond delay="250"/>
                                  </p:stCondLst>
                                  <p:childTnLst>
                                    <p:animMotion origin="layout" path="M -0.0181 0.13079 L 2.08333E-7 -4.07407E-6 " pathEditMode="relative" rAng="0" ptsTypes="AA">
                                      <p:cBhvr>
                                        <p:cTn id="54" dur="500" fill="hold"/>
                                        <p:tgtEl>
                                          <p:spTgt spid="41"/>
                                        </p:tgtEl>
                                        <p:attrNameLst>
                                          <p:attrName>ppt_x</p:attrName>
                                          <p:attrName>ppt_y</p:attrName>
                                        </p:attrNameLst>
                                      </p:cBhvr>
                                      <p:rCtr x="924" y="-6620"/>
                                    </p:animMotion>
                                  </p:childTnLst>
                                </p:cTn>
                              </p:par>
                              <p:par>
                                <p:cTn id="55" presetID="64" presetClass="path" presetSubtype="0" accel="50000" decel="50000" fill="hold" nodeType="withEffect">
                                  <p:stCondLst>
                                    <p:cond delay="250"/>
                                  </p:stCondLst>
                                  <p:childTnLst>
                                    <p:animMotion origin="layout" path="M -0.03515 0.12222 L -3.33333E-6 -2.96296E-6 " pathEditMode="relative" rAng="0" ptsTypes="AA">
                                      <p:cBhvr>
                                        <p:cTn id="56" dur="500" fill="hold"/>
                                        <p:tgtEl>
                                          <p:spTgt spid="46"/>
                                        </p:tgtEl>
                                        <p:attrNameLst>
                                          <p:attrName>ppt_x</p:attrName>
                                          <p:attrName>ppt_y</p:attrName>
                                        </p:attrNameLst>
                                      </p:cBhvr>
                                      <p:rCtr x="1745" y="-6157"/>
                                    </p:animMotion>
                                  </p:childTnLst>
                                </p:cTn>
                              </p:par>
                              <p:par>
                                <p:cTn id="57" presetID="64" presetClass="path" presetSubtype="0" accel="50000" decel="50000" fill="hold" nodeType="withEffect">
                                  <p:stCondLst>
                                    <p:cond delay="250"/>
                                  </p:stCondLst>
                                  <p:childTnLst>
                                    <p:animMotion origin="layout" path="M -0.05313 0.0875 L 1.45833E-6 -3.7037E-6 " pathEditMode="relative" rAng="0" ptsTypes="AA">
                                      <p:cBhvr>
                                        <p:cTn id="58" dur="500" fill="hold"/>
                                        <p:tgtEl>
                                          <p:spTgt spid="52"/>
                                        </p:tgtEl>
                                        <p:attrNameLst>
                                          <p:attrName>ppt_x</p:attrName>
                                          <p:attrName>ppt_y</p:attrName>
                                        </p:attrNameLst>
                                      </p:cBhvr>
                                      <p:rCtr x="2708" y="-4398"/>
                                    </p:animMotion>
                                  </p:childTnLst>
                                </p:cTn>
                              </p:par>
                              <p:par>
                                <p:cTn id="59" presetID="64" presetClass="path" presetSubtype="0" accel="50000" decel="50000" fill="hold" nodeType="withEffect">
                                  <p:stCondLst>
                                    <p:cond delay="250"/>
                                  </p:stCondLst>
                                  <p:childTnLst>
                                    <p:animMotion origin="layout" path="M -0.05521 0.0757 L -2.5E-6 2.22222E-6 " pathEditMode="relative" rAng="0" ptsTypes="AA">
                                      <p:cBhvr>
                                        <p:cTn id="60" dur="500" fill="hold"/>
                                        <p:tgtEl>
                                          <p:spTgt spid="55"/>
                                        </p:tgtEl>
                                        <p:attrNameLst>
                                          <p:attrName>ppt_x</p:attrName>
                                          <p:attrName>ppt_y</p:attrName>
                                        </p:attrNameLst>
                                      </p:cBhvr>
                                      <p:rCtr x="2786" y="-3681"/>
                                    </p:animMotion>
                                  </p:childTnLst>
                                </p:cTn>
                              </p:par>
                              <p:par>
                                <p:cTn id="61" presetID="64" presetClass="path" presetSubtype="0" accel="50000" decel="50000" fill="hold" nodeType="withEffect">
                                  <p:stCondLst>
                                    <p:cond delay="250"/>
                                  </p:stCondLst>
                                  <p:childTnLst>
                                    <p:animMotion origin="layout" path="M -0.0802 0.01945 L -3.33333E-6 2.96296E-6 " pathEditMode="relative" rAng="0" ptsTypes="AA">
                                      <p:cBhvr>
                                        <p:cTn id="62" dur="500" fill="hold"/>
                                        <p:tgtEl>
                                          <p:spTgt spid="58"/>
                                        </p:tgtEl>
                                        <p:attrNameLst>
                                          <p:attrName>ppt_x</p:attrName>
                                          <p:attrName>ppt_y</p:attrName>
                                        </p:attrNameLst>
                                      </p:cBhvr>
                                      <p:rCtr x="3997" y="-949"/>
                                    </p:animMotion>
                                  </p:childTnLst>
                                </p:cTn>
                              </p:par>
                              <p:par>
                                <p:cTn id="63" presetID="2" presetClass="entr" presetSubtype="8"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additive="base">
                                        <p:cTn id="65" dur="500" fill="hold"/>
                                        <p:tgtEl>
                                          <p:spTgt spid="44"/>
                                        </p:tgtEl>
                                        <p:attrNameLst>
                                          <p:attrName>ppt_x</p:attrName>
                                        </p:attrNameLst>
                                      </p:cBhvr>
                                      <p:tavLst>
                                        <p:tav tm="0">
                                          <p:val>
                                            <p:strVal val="0-#ppt_w/2"/>
                                          </p:val>
                                        </p:tav>
                                        <p:tav tm="100000">
                                          <p:val>
                                            <p:strVal val="#ppt_x"/>
                                          </p:val>
                                        </p:tav>
                                      </p:tavLst>
                                    </p:anim>
                                    <p:anim calcmode="lin" valueType="num">
                                      <p:cBhvr additive="base">
                                        <p:cTn id="66" dur="500" fill="hold"/>
                                        <p:tgtEl>
                                          <p:spTgt spid="44"/>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0-#ppt_w/2"/>
                                          </p:val>
                                        </p:tav>
                                        <p:tav tm="100000">
                                          <p:val>
                                            <p:strVal val="#ppt_x"/>
                                          </p:val>
                                        </p:tav>
                                      </p:tavLst>
                                    </p:anim>
                                    <p:anim calcmode="lin" valueType="num">
                                      <p:cBhvr additive="base">
                                        <p:cTn id="70" dur="500" fill="hold"/>
                                        <p:tgtEl>
                                          <p:spTgt spid="45"/>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400"/>
                                  </p:stCondLst>
                                  <p:childTnLst>
                                    <p:set>
                                      <p:cBhvr>
                                        <p:cTn id="72" dur="1" fill="hold">
                                          <p:stCondLst>
                                            <p:cond delay="0"/>
                                          </p:stCondLst>
                                        </p:cTn>
                                        <p:tgtEl>
                                          <p:spTgt spid="47"/>
                                        </p:tgtEl>
                                        <p:attrNameLst>
                                          <p:attrName>style.visibility</p:attrName>
                                        </p:attrNameLst>
                                      </p:cBhvr>
                                      <p:to>
                                        <p:strVal val="visible"/>
                                      </p:to>
                                    </p:set>
                                    <p:anim calcmode="lin" valueType="num">
                                      <p:cBhvr additive="base">
                                        <p:cTn id="73" dur="500" fill="hold"/>
                                        <p:tgtEl>
                                          <p:spTgt spid="47"/>
                                        </p:tgtEl>
                                        <p:attrNameLst>
                                          <p:attrName>ppt_x</p:attrName>
                                        </p:attrNameLst>
                                      </p:cBhvr>
                                      <p:tavLst>
                                        <p:tav tm="0">
                                          <p:val>
                                            <p:strVal val="1+#ppt_w/2"/>
                                          </p:val>
                                        </p:tav>
                                        <p:tav tm="100000">
                                          <p:val>
                                            <p:strVal val="#ppt_x"/>
                                          </p:val>
                                        </p:tav>
                                      </p:tavLst>
                                    </p:anim>
                                    <p:anim calcmode="lin" valueType="num">
                                      <p:cBhvr additive="base">
                                        <p:cTn id="74" dur="500" fill="hold"/>
                                        <p:tgtEl>
                                          <p:spTgt spid="47"/>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40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1+#ppt_w/2"/>
                                          </p:val>
                                        </p:tav>
                                        <p:tav tm="100000">
                                          <p:val>
                                            <p:strVal val="#ppt_x"/>
                                          </p:val>
                                        </p:tav>
                                      </p:tavLst>
                                    </p:anim>
                                    <p:anim calcmode="lin" valueType="num">
                                      <p:cBhvr additive="base">
                                        <p:cTn id="7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4" grpId="0"/>
      <p:bldP spid="45"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Bracket 70">
            <a:extLst>
              <a:ext uri="{FF2B5EF4-FFF2-40B4-BE49-F238E27FC236}">
                <a16:creationId xmlns:a16="http://schemas.microsoft.com/office/drawing/2014/main" id="{B7A580E3-14A0-F14F-A047-FE2060B9EB1E}"/>
              </a:ext>
            </a:extLst>
          </p:cNvPr>
          <p:cNvSpPr/>
          <p:nvPr/>
        </p:nvSpPr>
        <p:spPr>
          <a:xfrm rot="10800000">
            <a:off x="7908870" y="2365828"/>
            <a:ext cx="211973" cy="3693935"/>
          </a:xfrm>
          <a:prstGeom prst="rightBracket">
            <a:avLst>
              <a:gd name="adj" fmla="val 0"/>
            </a:avLst>
          </a:prstGeom>
          <a:ln w="38100">
            <a:gradFill>
              <a:gsLst>
                <a:gs pos="0">
                  <a:schemeClr val="accent1"/>
                </a:gs>
                <a:gs pos="100000">
                  <a:schemeClr val="accent3"/>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B7303604-42E0-4044-AF87-1235A951EEDF}"/>
              </a:ext>
            </a:extLst>
          </p:cNvPr>
          <p:cNvSpPr/>
          <p:nvPr/>
        </p:nvSpPr>
        <p:spPr bwMode="auto">
          <a:xfrm>
            <a:off x="4471643" y="4309537"/>
            <a:ext cx="2230470" cy="1837921"/>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Rectangle 77">
            <a:extLst>
              <a:ext uri="{FF2B5EF4-FFF2-40B4-BE49-F238E27FC236}">
                <a16:creationId xmlns:a16="http://schemas.microsoft.com/office/drawing/2014/main" id="{56E9E12D-C6C2-4849-9739-23517FDBCC19}"/>
              </a:ext>
            </a:extLst>
          </p:cNvPr>
          <p:cNvSpPr/>
          <p:nvPr/>
        </p:nvSpPr>
        <p:spPr bwMode="auto">
          <a:xfrm>
            <a:off x="4479802" y="4369448"/>
            <a:ext cx="2214151" cy="427772"/>
          </a:xfrm>
          <a:prstGeom prst="rect">
            <a:avLst/>
          </a:prstGeom>
          <a:noFill/>
        </p:spPr>
        <p:txBody>
          <a:bodyPr wrap="square" lIns="0" tIns="0" rIns="0" bIns="0"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On-</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deman</a:t>
            </a:r>
            <a:r>
              <a:rPr kumimoji="0" lang="en-US" sz="1400" b="0" i="0" u="none" strike="noStrike" kern="1200" cap="none" spc="0" normalizeH="0" baseline="0" noProof="0">
                <a:ln>
                  <a:noFill/>
                </a:ln>
                <a:solidFill>
                  <a:srgbClr val="000000"/>
                </a:solidFill>
                <a:effectLst/>
                <a:uLnTx/>
                <a:uFillTx/>
                <a:latin typeface="Segoe UI Semibold"/>
                <a:ea typeface="+mn-ea"/>
                <a:cs typeface="+mn-cs"/>
              </a:rPr>
              <a:t>d/ Interactive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real-time a</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nalytics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117D0C0F-175F-224A-9246-E45177546A73}"/>
              </a:ext>
            </a:extLst>
          </p:cNvPr>
          <p:cNvSpPr/>
          <p:nvPr/>
        </p:nvSpPr>
        <p:spPr bwMode="auto">
          <a:xfrm>
            <a:off x="4471643" y="2091808"/>
            <a:ext cx="2230470" cy="1837921"/>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Rectangle 73">
            <a:extLst>
              <a:ext uri="{FF2B5EF4-FFF2-40B4-BE49-F238E27FC236}">
                <a16:creationId xmlns:a16="http://schemas.microsoft.com/office/drawing/2014/main" id="{3D33201A-3637-467A-848B-CE899EB05467}"/>
              </a:ext>
            </a:extLst>
          </p:cNvPr>
          <p:cNvSpPr/>
          <p:nvPr/>
        </p:nvSpPr>
        <p:spPr bwMode="gray">
          <a:xfrm>
            <a:off x="8296547" y="1690459"/>
            <a:ext cx="1739772" cy="246221"/>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Apps and analytics</a:t>
            </a:r>
          </a:p>
        </p:txBody>
      </p:sp>
      <p:sp>
        <p:nvSpPr>
          <p:cNvPr id="2" name="Title 1">
            <a:extLst>
              <a:ext uri="{FF2B5EF4-FFF2-40B4-BE49-F238E27FC236}">
                <a16:creationId xmlns:a16="http://schemas.microsoft.com/office/drawing/2014/main" id="{3481DD1B-3380-4ECB-9EF0-E662641FAA38}"/>
              </a:ext>
            </a:extLst>
          </p:cNvPr>
          <p:cNvSpPr>
            <a:spLocks noGrp="1"/>
          </p:cNvSpPr>
          <p:nvPr>
            <p:ph type="title"/>
          </p:nvPr>
        </p:nvSpPr>
        <p:spPr bwMode="gray"/>
        <p:txBody>
          <a:bodyPr/>
          <a:lstStyle/>
          <a:p>
            <a:r>
              <a:rPr lang="en-US"/>
              <a:t>Azure powered pattern for real-time analytics</a:t>
            </a:r>
          </a:p>
        </p:txBody>
      </p:sp>
      <p:sp>
        <p:nvSpPr>
          <p:cNvPr id="109" name="Rectangle 108">
            <a:extLst>
              <a:ext uri="{FF2B5EF4-FFF2-40B4-BE49-F238E27FC236}">
                <a16:creationId xmlns:a16="http://schemas.microsoft.com/office/drawing/2014/main" id="{4D70B476-6933-4EA2-BD1B-1616204EC77B}"/>
              </a:ext>
            </a:extLst>
          </p:cNvPr>
          <p:cNvSpPr/>
          <p:nvPr/>
        </p:nvSpPr>
        <p:spPr bwMode="gray">
          <a:xfrm>
            <a:off x="8621142" y="3022952"/>
            <a:ext cx="2617791" cy="2061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92"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Alerts and actions</a:t>
            </a:r>
          </a:p>
          <a:p>
            <a:pPr marL="0" marR="0" lvl="0" indent="0" algn="l" defTabSz="914192"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Real-time apps</a:t>
            </a:r>
          </a:p>
          <a:p>
            <a:pPr marL="0" marR="0" lvl="0" indent="0" algn="l" defTabSz="914192"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Real-time dashboards</a:t>
            </a:r>
          </a:p>
          <a:p>
            <a:pPr marL="0" marR="0" lvl="0" indent="0" algn="l" defTabSz="914192"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On-demand dashboards</a:t>
            </a:r>
          </a:p>
          <a:p>
            <a:pPr marL="0" marR="0" lvl="0" indent="0" algn="l" defTabSz="914192"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 warehousing</a:t>
            </a:r>
          </a:p>
          <a:p>
            <a:pPr marL="0" marR="0" lvl="0" indent="0" algn="l" defTabSz="914192"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Batch and ML training</a:t>
            </a:r>
          </a:p>
          <a:p>
            <a:pPr marL="0" marR="0" lvl="0" indent="0" algn="l" defTabSz="914192"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Storage / archival</a:t>
            </a:r>
          </a:p>
        </p:txBody>
      </p:sp>
      <p:grpSp>
        <p:nvGrpSpPr>
          <p:cNvPr id="38" name="Group 37">
            <a:extLst>
              <a:ext uri="{FF2B5EF4-FFF2-40B4-BE49-F238E27FC236}">
                <a16:creationId xmlns:a16="http://schemas.microsoft.com/office/drawing/2014/main" id="{CDB1A972-D0DB-F24E-A5CD-E01446AC060D}"/>
              </a:ext>
            </a:extLst>
          </p:cNvPr>
          <p:cNvGrpSpPr/>
          <p:nvPr/>
        </p:nvGrpSpPr>
        <p:grpSpPr>
          <a:xfrm>
            <a:off x="2443511" y="4806073"/>
            <a:ext cx="477419" cy="484978"/>
            <a:chOff x="4981073" y="2117558"/>
            <a:chExt cx="837449" cy="850710"/>
          </a:xfrm>
        </p:grpSpPr>
        <p:grpSp>
          <p:nvGrpSpPr>
            <p:cNvPr id="40" name="Group 39">
              <a:extLst>
                <a:ext uri="{FF2B5EF4-FFF2-40B4-BE49-F238E27FC236}">
                  <a16:creationId xmlns:a16="http://schemas.microsoft.com/office/drawing/2014/main" id="{D309BBAB-DAF3-3B48-BF47-79A010DCE7D1}"/>
                </a:ext>
              </a:extLst>
            </p:cNvPr>
            <p:cNvGrpSpPr/>
            <p:nvPr/>
          </p:nvGrpSpPr>
          <p:grpSpPr>
            <a:xfrm>
              <a:off x="4981073" y="2117558"/>
              <a:ext cx="837449" cy="850710"/>
              <a:chOff x="4981073" y="2117558"/>
              <a:chExt cx="837449" cy="850710"/>
            </a:xfrm>
          </p:grpSpPr>
          <p:grpSp>
            <p:nvGrpSpPr>
              <p:cNvPr id="50" name="Group 49">
                <a:extLst>
                  <a:ext uri="{FF2B5EF4-FFF2-40B4-BE49-F238E27FC236}">
                    <a16:creationId xmlns:a16="http://schemas.microsoft.com/office/drawing/2014/main" id="{17EF06D5-F9EB-864F-9997-8870F331B3B8}"/>
                  </a:ext>
                </a:extLst>
              </p:cNvPr>
              <p:cNvGrpSpPr/>
              <p:nvPr/>
            </p:nvGrpSpPr>
            <p:grpSpPr>
              <a:xfrm>
                <a:off x="4981073" y="2117558"/>
                <a:ext cx="837449" cy="201168"/>
                <a:chOff x="4981073" y="2117558"/>
                <a:chExt cx="837449" cy="201168"/>
              </a:xfrm>
            </p:grpSpPr>
            <p:sp>
              <p:nvSpPr>
                <p:cNvPr id="56" name="Rectangle 55">
                  <a:extLst>
                    <a:ext uri="{FF2B5EF4-FFF2-40B4-BE49-F238E27FC236}">
                      <a16:creationId xmlns:a16="http://schemas.microsoft.com/office/drawing/2014/main" id="{DA1241D3-FBCF-5F44-AE69-5CC8531AF12A}"/>
                    </a:ext>
                  </a:extLst>
                </p:cNvPr>
                <p:cNvSpPr/>
                <p:nvPr/>
              </p:nvSpPr>
              <p:spPr bwMode="auto">
                <a:xfrm>
                  <a:off x="4981074" y="2117558"/>
                  <a:ext cx="837448"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CCCCF85C-C744-BE45-8684-8005456259FD}"/>
                    </a:ext>
                  </a:extLst>
                </p:cNvPr>
                <p:cNvSpPr/>
                <p:nvPr/>
              </p:nvSpPr>
              <p:spPr bwMode="auto">
                <a:xfrm rot="16200000">
                  <a:off x="4943775"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6A70B7DB-257E-9541-B07E-8C40327DEC91}"/>
                    </a:ext>
                  </a:extLst>
                </p:cNvPr>
                <p:cNvSpPr/>
                <p:nvPr/>
              </p:nvSpPr>
              <p:spPr bwMode="auto">
                <a:xfrm rot="16200000">
                  <a:off x="5672940"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660903F2-CBE2-6B49-850E-D968E97E438F}"/>
                  </a:ext>
                </a:extLst>
              </p:cNvPr>
              <p:cNvGrpSpPr/>
              <p:nvPr/>
            </p:nvGrpSpPr>
            <p:grpSpPr>
              <a:xfrm rot="10800000">
                <a:off x="4981073" y="2767100"/>
                <a:ext cx="837449" cy="201168"/>
                <a:chOff x="4981073" y="2117558"/>
                <a:chExt cx="837449" cy="201168"/>
              </a:xfrm>
              <a:solidFill>
                <a:schemeClr val="tx1"/>
              </a:solidFill>
            </p:grpSpPr>
            <p:sp>
              <p:nvSpPr>
                <p:cNvPr id="52" name="Rectangle 51">
                  <a:extLst>
                    <a:ext uri="{FF2B5EF4-FFF2-40B4-BE49-F238E27FC236}">
                      <a16:creationId xmlns:a16="http://schemas.microsoft.com/office/drawing/2014/main" id="{73C65EA5-B17B-DA4C-8436-6B3A3EFC813A}"/>
                    </a:ext>
                  </a:extLst>
                </p:cNvPr>
                <p:cNvSpPr/>
                <p:nvPr/>
              </p:nvSpPr>
              <p:spPr bwMode="auto">
                <a:xfrm>
                  <a:off x="4981074" y="2117558"/>
                  <a:ext cx="837448"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B94582A7-3586-654E-B361-FB06C3768E3E}"/>
                    </a:ext>
                  </a:extLst>
                </p:cNvPr>
                <p:cNvSpPr/>
                <p:nvPr/>
              </p:nvSpPr>
              <p:spPr bwMode="auto">
                <a:xfrm rot="16200000">
                  <a:off x="4943775"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82464703-BC62-BE41-B868-4F8BE05B9A86}"/>
                    </a:ext>
                  </a:extLst>
                </p:cNvPr>
                <p:cNvSpPr/>
                <p:nvPr/>
              </p:nvSpPr>
              <p:spPr bwMode="auto">
                <a:xfrm rot="16200000">
                  <a:off x="5672940"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1" name="Group 40">
              <a:extLst>
                <a:ext uri="{FF2B5EF4-FFF2-40B4-BE49-F238E27FC236}">
                  <a16:creationId xmlns:a16="http://schemas.microsoft.com/office/drawing/2014/main" id="{F298C01E-E4D6-F846-ADD4-57A1E29795CA}"/>
                </a:ext>
              </a:extLst>
            </p:cNvPr>
            <p:cNvGrpSpPr/>
            <p:nvPr/>
          </p:nvGrpSpPr>
          <p:grpSpPr>
            <a:xfrm>
              <a:off x="5155930" y="2310548"/>
              <a:ext cx="522240" cy="464731"/>
              <a:chOff x="5152845" y="2310548"/>
              <a:chExt cx="522240" cy="464731"/>
            </a:xfrm>
          </p:grpSpPr>
          <p:grpSp>
            <p:nvGrpSpPr>
              <p:cNvPr id="42" name="Group 41">
                <a:extLst>
                  <a:ext uri="{FF2B5EF4-FFF2-40B4-BE49-F238E27FC236}">
                    <a16:creationId xmlns:a16="http://schemas.microsoft.com/office/drawing/2014/main" id="{A0165CCB-F282-F240-B70B-09936B4F07DB}"/>
                  </a:ext>
                </a:extLst>
              </p:cNvPr>
              <p:cNvGrpSpPr/>
              <p:nvPr/>
            </p:nvGrpSpPr>
            <p:grpSpPr>
              <a:xfrm>
                <a:off x="5152845" y="2310548"/>
                <a:ext cx="125425" cy="464731"/>
                <a:chOff x="5152845" y="2318726"/>
                <a:chExt cx="125425" cy="464731"/>
              </a:xfrm>
            </p:grpSpPr>
            <p:sp>
              <p:nvSpPr>
                <p:cNvPr id="47" name="Rectangle 46">
                  <a:extLst>
                    <a:ext uri="{FF2B5EF4-FFF2-40B4-BE49-F238E27FC236}">
                      <a16:creationId xmlns:a16="http://schemas.microsoft.com/office/drawing/2014/main" id="{3AF1375A-48C7-AF4C-95E9-B022BB972568}"/>
                    </a:ext>
                  </a:extLst>
                </p:cNvPr>
                <p:cNvSpPr/>
                <p:nvPr/>
              </p:nvSpPr>
              <p:spPr bwMode="auto">
                <a:xfrm>
                  <a:off x="5152845" y="2318726"/>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BC92AAC-6331-474D-BC8D-E533CF5CDE01}"/>
                    </a:ext>
                  </a:extLst>
                </p:cNvPr>
                <p:cNvSpPr/>
                <p:nvPr/>
              </p:nvSpPr>
              <p:spPr bwMode="auto">
                <a:xfrm>
                  <a:off x="5152845" y="2488379"/>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385B4B40-C13B-0B48-BEAE-B8B3FD30B5AB}"/>
                    </a:ext>
                  </a:extLst>
                </p:cNvPr>
                <p:cNvSpPr/>
                <p:nvPr/>
              </p:nvSpPr>
              <p:spPr bwMode="auto">
                <a:xfrm>
                  <a:off x="5152845" y="2658032"/>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139875F3-FFA3-0F43-81F4-72FA09D9EC67}"/>
                  </a:ext>
                </a:extLst>
              </p:cNvPr>
              <p:cNvGrpSpPr/>
              <p:nvPr/>
            </p:nvGrpSpPr>
            <p:grpSpPr>
              <a:xfrm>
                <a:off x="5354128" y="2395374"/>
                <a:ext cx="125425" cy="295078"/>
                <a:chOff x="5354128" y="2404990"/>
                <a:chExt cx="125425" cy="295078"/>
              </a:xfrm>
            </p:grpSpPr>
            <p:sp>
              <p:nvSpPr>
                <p:cNvPr id="45" name="Rectangle 44">
                  <a:extLst>
                    <a:ext uri="{FF2B5EF4-FFF2-40B4-BE49-F238E27FC236}">
                      <a16:creationId xmlns:a16="http://schemas.microsoft.com/office/drawing/2014/main" id="{9213F502-66B7-EB4F-A0AC-452AD5A63C96}"/>
                    </a:ext>
                  </a:extLst>
                </p:cNvPr>
                <p:cNvSpPr/>
                <p:nvPr/>
              </p:nvSpPr>
              <p:spPr bwMode="auto">
                <a:xfrm>
                  <a:off x="5354128" y="2404990"/>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B1449AFB-24F8-194D-B4A2-81A91CE69A86}"/>
                    </a:ext>
                  </a:extLst>
                </p:cNvPr>
                <p:cNvSpPr/>
                <p:nvPr/>
              </p:nvSpPr>
              <p:spPr bwMode="auto">
                <a:xfrm>
                  <a:off x="5354128" y="2574643"/>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29C5E75D-4F09-824C-9D2A-B73519723CB8}"/>
                  </a:ext>
                </a:extLst>
              </p:cNvPr>
              <p:cNvSpPr/>
              <p:nvPr/>
            </p:nvSpPr>
            <p:spPr bwMode="auto">
              <a:xfrm>
                <a:off x="5549660" y="2480201"/>
                <a:ext cx="125425" cy="125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4" name="Graphic 3">
            <a:extLst>
              <a:ext uri="{FF2B5EF4-FFF2-40B4-BE49-F238E27FC236}">
                <a16:creationId xmlns:a16="http://schemas.microsoft.com/office/drawing/2014/main" id="{57450055-E3BC-D64B-AC44-A8610B88B9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8338" y="2491737"/>
            <a:ext cx="467766" cy="467766"/>
          </a:xfrm>
          <a:prstGeom prst="rect">
            <a:avLst/>
          </a:prstGeom>
        </p:spPr>
      </p:pic>
      <p:sp>
        <p:nvSpPr>
          <p:cNvPr id="6" name="TextBox 5">
            <a:extLst>
              <a:ext uri="{FF2B5EF4-FFF2-40B4-BE49-F238E27FC236}">
                <a16:creationId xmlns:a16="http://schemas.microsoft.com/office/drawing/2014/main" id="{07C2480A-0FC5-EA47-8262-4EEB8C309D8B}"/>
              </a:ext>
            </a:extLst>
          </p:cNvPr>
          <p:cNvSpPr txBox="1"/>
          <p:nvPr/>
        </p:nvSpPr>
        <p:spPr>
          <a:xfrm>
            <a:off x="2195658" y="3103686"/>
            <a:ext cx="973127"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IoT Hub</a:t>
            </a:r>
          </a:p>
        </p:txBody>
      </p:sp>
      <p:sp>
        <p:nvSpPr>
          <p:cNvPr id="60" name="TextBox 59">
            <a:extLst>
              <a:ext uri="{FF2B5EF4-FFF2-40B4-BE49-F238E27FC236}">
                <a16:creationId xmlns:a16="http://schemas.microsoft.com/office/drawing/2014/main" id="{B435818A-E7ED-2E43-A633-C8908B002FA1}"/>
              </a:ext>
            </a:extLst>
          </p:cNvPr>
          <p:cNvSpPr txBox="1"/>
          <p:nvPr/>
        </p:nvSpPr>
        <p:spPr>
          <a:xfrm>
            <a:off x="2195658" y="5483502"/>
            <a:ext cx="973127"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Event  Hubs</a:t>
            </a:r>
          </a:p>
        </p:txBody>
      </p:sp>
      <p:sp>
        <p:nvSpPr>
          <p:cNvPr id="61" name="Right Bracket 60">
            <a:extLst>
              <a:ext uri="{FF2B5EF4-FFF2-40B4-BE49-F238E27FC236}">
                <a16:creationId xmlns:a16="http://schemas.microsoft.com/office/drawing/2014/main" id="{9C6E07F3-A86B-5840-A634-1E7FE81F6218}"/>
              </a:ext>
            </a:extLst>
          </p:cNvPr>
          <p:cNvSpPr/>
          <p:nvPr/>
        </p:nvSpPr>
        <p:spPr>
          <a:xfrm>
            <a:off x="3247726" y="2494244"/>
            <a:ext cx="182656" cy="3232275"/>
          </a:xfrm>
          <a:prstGeom prst="rightBracket">
            <a:avLst>
              <a:gd name="adj" fmla="val 0"/>
            </a:avLst>
          </a:prstGeom>
          <a:ln w="1905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DB25F54-9B8E-984F-9D70-449567A9345F}"/>
              </a:ext>
            </a:extLst>
          </p:cNvPr>
          <p:cNvGrpSpPr/>
          <p:nvPr/>
        </p:nvGrpSpPr>
        <p:grpSpPr>
          <a:xfrm>
            <a:off x="3418365" y="2919491"/>
            <a:ext cx="1260153" cy="2302446"/>
            <a:chOff x="1882673" y="2186245"/>
            <a:chExt cx="593827" cy="2302773"/>
          </a:xfrm>
        </p:grpSpPr>
        <p:cxnSp>
          <p:nvCxnSpPr>
            <p:cNvPr id="62" name="Straight Arrow Connector 61">
              <a:extLst>
                <a:ext uri="{FF2B5EF4-FFF2-40B4-BE49-F238E27FC236}">
                  <a16:creationId xmlns:a16="http://schemas.microsoft.com/office/drawing/2014/main" id="{E7975F44-AA51-6F4A-A309-18746B1CB2BF}"/>
                </a:ext>
              </a:extLst>
            </p:cNvPr>
            <p:cNvCxnSpPr>
              <a:cxnSpLocks/>
            </p:cNvCxnSpPr>
            <p:nvPr/>
          </p:nvCxnSpPr>
          <p:spPr>
            <a:xfrm>
              <a:off x="1882673" y="2186245"/>
              <a:ext cx="593827"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D24125-A1CE-DE4D-9305-CB8BA49FDC13}"/>
                </a:ext>
              </a:extLst>
            </p:cNvPr>
            <p:cNvCxnSpPr>
              <a:cxnSpLocks/>
            </p:cNvCxnSpPr>
            <p:nvPr/>
          </p:nvCxnSpPr>
          <p:spPr>
            <a:xfrm>
              <a:off x="1882673" y="4489018"/>
              <a:ext cx="593827"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7C772274-4F91-E44F-A7AE-F66C4F2510D9}"/>
              </a:ext>
            </a:extLst>
          </p:cNvPr>
          <p:cNvSpPr txBox="1"/>
          <p:nvPr/>
        </p:nvSpPr>
        <p:spPr>
          <a:xfrm>
            <a:off x="2395284" y="1690459"/>
            <a:ext cx="573875" cy="246221"/>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Ingest</a:t>
            </a:r>
          </a:p>
        </p:txBody>
      </p:sp>
      <p:sp>
        <p:nvSpPr>
          <p:cNvPr id="65" name="Rectangle 64">
            <a:extLst>
              <a:ext uri="{FF2B5EF4-FFF2-40B4-BE49-F238E27FC236}">
                <a16:creationId xmlns:a16="http://schemas.microsoft.com/office/drawing/2014/main" id="{2B7A66CC-6AC2-794D-81D9-41991F4F1011}"/>
              </a:ext>
            </a:extLst>
          </p:cNvPr>
          <p:cNvSpPr/>
          <p:nvPr/>
        </p:nvSpPr>
        <p:spPr bwMode="auto">
          <a:xfrm>
            <a:off x="4452330" y="2170481"/>
            <a:ext cx="2214151" cy="666709"/>
          </a:xfrm>
          <a:prstGeom prst="rect">
            <a:avLst/>
          </a:prstGeom>
          <a:noFill/>
        </p:spPr>
        <p:txBody>
          <a:bodyPr wrap="square" lIns="0" tIns="0" rIns="0" bIns="0"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Continuous/ Streaming </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Semibold"/>
                <a:ea typeface="+mn-ea"/>
                <a:cs typeface="+mn-cs"/>
              </a:rPr>
              <a:t>real-time analytics</a:t>
            </a:r>
          </a:p>
        </p:txBody>
      </p:sp>
      <p:sp>
        <p:nvSpPr>
          <p:cNvPr id="68" name="TextBox 67">
            <a:extLst>
              <a:ext uri="{FF2B5EF4-FFF2-40B4-BE49-F238E27FC236}">
                <a16:creationId xmlns:a16="http://schemas.microsoft.com/office/drawing/2014/main" id="{1D850EEC-3170-CE49-B47E-EE1A48C424E0}"/>
              </a:ext>
            </a:extLst>
          </p:cNvPr>
          <p:cNvSpPr txBox="1"/>
          <p:nvPr/>
        </p:nvSpPr>
        <p:spPr>
          <a:xfrm>
            <a:off x="4564371" y="3589494"/>
            <a:ext cx="2168180"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Stream Analytics</a:t>
            </a:r>
          </a:p>
        </p:txBody>
      </p:sp>
      <p:sp>
        <p:nvSpPr>
          <p:cNvPr id="70" name="TextBox 69">
            <a:extLst>
              <a:ext uri="{FF2B5EF4-FFF2-40B4-BE49-F238E27FC236}">
                <a16:creationId xmlns:a16="http://schemas.microsoft.com/office/drawing/2014/main" id="{B42AAD9F-9D14-BD41-9EC0-C7D056860279}"/>
              </a:ext>
            </a:extLst>
          </p:cNvPr>
          <p:cNvSpPr txBox="1"/>
          <p:nvPr/>
        </p:nvSpPr>
        <p:spPr>
          <a:xfrm>
            <a:off x="4564371" y="5859726"/>
            <a:ext cx="2078303"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Data Explorer</a:t>
            </a:r>
          </a:p>
        </p:txBody>
      </p:sp>
      <p:sp>
        <p:nvSpPr>
          <p:cNvPr id="113" name="Browser_4" title="Icon of a website or an app window">
            <a:extLst>
              <a:ext uri="{FF2B5EF4-FFF2-40B4-BE49-F238E27FC236}">
                <a16:creationId xmlns:a16="http://schemas.microsoft.com/office/drawing/2014/main" id="{5CC6B457-B7A9-8A44-9B0D-988E4D3408F7}"/>
              </a:ext>
            </a:extLst>
          </p:cNvPr>
          <p:cNvSpPr>
            <a:spLocks noChangeAspect="1" noEditPoints="1"/>
          </p:cNvSpPr>
          <p:nvPr/>
        </p:nvSpPr>
        <p:spPr bwMode="auto">
          <a:xfrm>
            <a:off x="8254467" y="4043669"/>
            <a:ext cx="336238" cy="248837"/>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ile" title="Icon of a file cabinet">
            <a:extLst>
              <a:ext uri="{FF2B5EF4-FFF2-40B4-BE49-F238E27FC236}">
                <a16:creationId xmlns:a16="http://schemas.microsoft.com/office/drawing/2014/main" id="{92F72288-7A1E-A74D-92B9-25550B4A4C0A}"/>
              </a:ext>
            </a:extLst>
          </p:cNvPr>
          <p:cNvSpPr>
            <a:spLocks noChangeAspect="1" noEditPoints="1"/>
          </p:cNvSpPr>
          <p:nvPr/>
        </p:nvSpPr>
        <p:spPr bwMode="auto">
          <a:xfrm>
            <a:off x="8316600" y="5881915"/>
            <a:ext cx="211973" cy="248837"/>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Trackers_EADF_bidi" title="Icon of a clipboard with a checklist on it">
            <a:extLst>
              <a:ext uri="{FF2B5EF4-FFF2-40B4-BE49-F238E27FC236}">
                <a16:creationId xmlns:a16="http://schemas.microsoft.com/office/drawing/2014/main" id="{FD0C1831-7EAC-C549-9952-6C16514092F2}"/>
              </a:ext>
            </a:extLst>
          </p:cNvPr>
          <p:cNvSpPr>
            <a:spLocks noChangeAspect="1" noEditPoints="1"/>
          </p:cNvSpPr>
          <p:nvPr/>
        </p:nvSpPr>
        <p:spPr bwMode="auto">
          <a:xfrm>
            <a:off x="8331340" y="5279536"/>
            <a:ext cx="182493" cy="24883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Alarm_2" title="Icon of a bell with three signal lines coming out of it">
            <a:extLst>
              <a:ext uri="{FF2B5EF4-FFF2-40B4-BE49-F238E27FC236}">
                <a16:creationId xmlns:a16="http://schemas.microsoft.com/office/drawing/2014/main" id="{24F7B14F-DE56-864A-965E-DE18A0C861AD}"/>
              </a:ext>
            </a:extLst>
          </p:cNvPr>
          <p:cNvSpPr>
            <a:spLocks noChangeAspect="1" noEditPoints="1"/>
          </p:cNvSpPr>
          <p:nvPr/>
        </p:nvSpPr>
        <p:spPr bwMode="auto">
          <a:xfrm>
            <a:off x="8296482" y="2236526"/>
            <a:ext cx="252206" cy="248837"/>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CellPhone_video" title="Icon of a cellphone with a play sign on the screen">
            <a:extLst>
              <a:ext uri="{FF2B5EF4-FFF2-40B4-BE49-F238E27FC236}">
                <a16:creationId xmlns:a16="http://schemas.microsoft.com/office/drawing/2014/main" id="{829A4EA8-3D95-174C-A1D8-6180BA99E3C8}"/>
              </a:ext>
            </a:extLst>
          </p:cNvPr>
          <p:cNvSpPr>
            <a:spLocks noChangeAspect="1" noEditPoints="1"/>
          </p:cNvSpPr>
          <p:nvPr/>
        </p:nvSpPr>
        <p:spPr bwMode="auto">
          <a:xfrm>
            <a:off x="8347922" y="2838906"/>
            <a:ext cx="149327" cy="24883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Website" title="Icon of multiple app windows">
            <a:extLst>
              <a:ext uri="{FF2B5EF4-FFF2-40B4-BE49-F238E27FC236}">
                <a16:creationId xmlns:a16="http://schemas.microsoft.com/office/drawing/2014/main" id="{A289CBA3-1668-D941-9246-59AC6197068D}"/>
              </a:ext>
            </a:extLst>
          </p:cNvPr>
          <p:cNvSpPr>
            <a:spLocks noChangeAspect="1" noEditPoints="1"/>
          </p:cNvSpPr>
          <p:nvPr/>
        </p:nvSpPr>
        <p:spPr bwMode="auto">
          <a:xfrm>
            <a:off x="8280591" y="3441288"/>
            <a:ext cx="283989" cy="248837"/>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Database_EFC7" title="Icon of a cylinder">
            <a:extLst>
              <a:ext uri="{FF2B5EF4-FFF2-40B4-BE49-F238E27FC236}">
                <a16:creationId xmlns:a16="http://schemas.microsoft.com/office/drawing/2014/main" id="{86C69D43-96CA-BF47-B173-DCE812B940EC}"/>
              </a:ext>
            </a:extLst>
          </p:cNvPr>
          <p:cNvSpPr>
            <a:spLocks noChangeAspect="1" noEditPoints="1"/>
          </p:cNvSpPr>
          <p:nvPr/>
        </p:nvSpPr>
        <p:spPr bwMode="auto">
          <a:xfrm>
            <a:off x="8314902" y="4646049"/>
            <a:ext cx="215367" cy="27994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ight Bracket 121">
            <a:extLst>
              <a:ext uri="{FF2B5EF4-FFF2-40B4-BE49-F238E27FC236}">
                <a16:creationId xmlns:a16="http://schemas.microsoft.com/office/drawing/2014/main" id="{11BD18A3-3167-1A43-B905-3A25AFA67A79}"/>
              </a:ext>
            </a:extLst>
          </p:cNvPr>
          <p:cNvSpPr/>
          <p:nvPr/>
        </p:nvSpPr>
        <p:spPr>
          <a:xfrm>
            <a:off x="6836502" y="2494244"/>
            <a:ext cx="209086" cy="3232275"/>
          </a:xfrm>
          <a:prstGeom prst="rightBracket">
            <a:avLst>
              <a:gd name="adj" fmla="val 0"/>
            </a:avLst>
          </a:prstGeom>
          <a:ln w="1905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23" name="Straight Arrow Connector 122">
            <a:extLst>
              <a:ext uri="{FF2B5EF4-FFF2-40B4-BE49-F238E27FC236}">
                <a16:creationId xmlns:a16="http://schemas.microsoft.com/office/drawing/2014/main" id="{CBC5DF02-39EF-9B43-B767-B6C09269BAF0}"/>
              </a:ext>
            </a:extLst>
          </p:cNvPr>
          <p:cNvCxnSpPr>
            <a:cxnSpLocks/>
          </p:cNvCxnSpPr>
          <p:nvPr/>
        </p:nvCxnSpPr>
        <p:spPr>
          <a:xfrm>
            <a:off x="7037494" y="4110381"/>
            <a:ext cx="762190"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CA3354-5207-446A-B87F-7BC4863B8A45}"/>
              </a:ext>
            </a:extLst>
          </p:cNvPr>
          <p:cNvCxnSpPr/>
          <p:nvPr/>
        </p:nvCxnSpPr>
        <p:spPr>
          <a:xfrm>
            <a:off x="5571531" y="3929730"/>
            <a:ext cx="0" cy="379807"/>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5854A76-9289-4A0F-AA34-E02BAA762012}"/>
              </a:ext>
            </a:extLst>
          </p:cNvPr>
          <p:cNvSpPr txBox="1"/>
          <p:nvPr/>
        </p:nvSpPr>
        <p:spPr>
          <a:xfrm>
            <a:off x="365140" y="2209591"/>
            <a:ext cx="1152557" cy="249264"/>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Streaming Data</a:t>
            </a:r>
          </a:p>
        </p:txBody>
      </p:sp>
      <p:grpSp>
        <p:nvGrpSpPr>
          <p:cNvPr id="66" name="Group 65">
            <a:extLst>
              <a:ext uri="{FF2B5EF4-FFF2-40B4-BE49-F238E27FC236}">
                <a16:creationId xmlns:a16="http://schemas.microsoft.com/office/drawing/2014/main" id="{4F54E395-E06F-4D26-981C-61AD9529DACA}"/>
              </a:ext>
            </a:extLst>
          </p:cNvPr>
          <p:cNvGrpSpPr/>
          <p:nvPr/>
        </p:nvGrpSpPr>
        <p:grpSpPr>
          <a:xfrm>
            <a:off x="767403" y="1796300"/>
            <a:ext cx="356319" cy="398150"/>
            <a:chOff x="4633352" y="465695"/>
            <a:chExt cx="743753" cy="831068"/>
          </a:xfrm>
          <a:solidFill>
            <a:srgbClr val="0078D7"/>
          </a:solidFill>
        </p:grpSpPr>
        <p:sp>
          <p:nvSpPr>
            <p:cNvPr id="67" name="Oval 66">
              <a:extLst>
                <a:ext uri="{FF2B5EF4-FFF2-40B4-BE49-F238E27FC236}">
                  <a16:creationId xmlns:a16="http://schemas.microsoft.com/office/drawing/2014/main" id="{C2C73B1C-E34A-4969-BB7D-5A937BBC48A9}"/>
                </a:ext>
              </a:extLst>
            </p:cNvPr>
            <p:cNvSpPr/>
            <p:nvPr/>
          </p:nvSpPr>
          <p:spPr>
            <a:xfrm>
              <a:off x="4723400" y="646446"/>
              <a:ext cx="469566" cy="469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Oval 68">
              <a:extLst>
                <a:ext uri="{FF2B5EF4-FFF2-40B4-BE49-F238E27FC236}">
                  <a16:creationId xmlns:a16="http://schemas.microsoft.com/office/drawing/2014/main" id="{43FA8C09-F3BE-4BF2-BC1E-0D8E16813716}"/>
                </a:ext>
              </a:extLst>
            </p:cNvPr>
            <p:cNvSpPr/>
            <p:nvPr/>
          </p:nvSpPr>
          <p:spPr>
            <a:xfrm>
              <a:off x="4996580" y="465695"/>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Oval 71">
              <a:extLst>
                <a:ext uri="{FF2B5EF4-FFF2-40B4-BE49-F238E27FC236}">
                  <a16:creationId xmlns:a16="http://schemas.microsoft.com/office/drawing/2014/main" id="{E459F887-921E-4DE0-B1C3-24D36F8EF132}"/>
                </a:ext>
              </a:extLst>
            </p:cNvPr>
            <p:cNvSpPr/>
            <p:nvPr/>
          </p:nvSpPr>
          <p:spPr>
            <a:xfrm>
              <a:off x="4772896" y="465695"/>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Oval 72">
              <a:extLst>
                <a:ext uri="{FF2B5EF4-FFF2-40B4-BE49-F238E27FC236}">
                  <a16:creationId xmlns:a16="http://schemas.microsoft.com/office/drawing/2014/main" id="{9C680066-23D8-4C6B-89C8-40C986E328AB}"/>
                </a:ext>
              </a:extLst>
            </p:cNvPr>
            <p:cNvSpPr/>
            <p:nvPr/>
          </p:nvSpPr>
          <p:spPr>
            <a:xfrm>
              <a:off x="4633352" y="579688"/>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E0A2DE85-47F1-40EB-8486-2F2A653DDB1C}"/>
                </a:ext>
              </a:extLst>
            </p:cNvPr>
            <p:cNvSpPr/>
            <p:nvPr/>
          </p:nvSpPr>
          <p:spPr>
            <a:xfrm>
              <a:off x="4643631" y="1036997"/>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Oval 75">
              <a:extLst>
                <a:ext uri="{FF2B5EF4-FFF2-40B4-BE49-F238E27FC236}">
                  <a16:creationId xmlns:a16="http://schemas.microsoft.com/office/drawing/2014/main" id="{4036435A-E65F-4F34-9948-8E51D9A794B7}"/>
                </a:ext>
              </a:extLst>
            </p:cNvPr>
            <p:cNvSpPr/>
            <p:nvPr/>
          </p:nvSpPr>
          <p:spPr>
            <a:xfrm>
              <a:off x="4996580" y="1147614"/>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Oval 78">
              <a:extLst>
                <a:ext uri="{FF2B5EF4-FFF2-40B4-BE49-F238E27FC236}">
                  <a16:creationId xmlns:a16="http://schemas.microsoft.com/office/drawing/2014/main" id="{44D802CC-6A44-4839-A150-1C0F1F27C65B}"/>
                </a:ext>
              </a:extLst>
            </p:cNvPr>
            <p:cNvSpPr/>
            <p:nvPr/>
          </p:nvSpPr>
          <p:spPr>
            <a:xfrm>
              <a:off x="5227956" y="924875"/>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Oval 79">
              <a:extLst>
                <a:ext uri="{FF2B5EF4-FFF2-40B4-BE49-F238E27FC236}">
                  <a16:creationId xmlns:a16="http://schemas.microsoft.com/office/drawing/2014/main" id="{109A94B8-88E0-4AEE-A72C-300B57888C86}"/>
                </a:ext>
              </a:extLst>
            </p:cNvPr>
            <p:cNvSpPr/>
            <p:nvPr/>
          </p:nvSpPr>
          <p:spPr>
            <a:xfrm>
              <a:off x="5227956" y="694322"/>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1" name="Touch_E815" title="Icon of a closed hand with one finger pressing a button">
            <a:extLst>
              <a:ext uri="{FF2B5EF4-FFF2-40B4-BE49-F238E27FC236}">
                <a16:creationId xmlns:a16="http://schemas.microsoft.com/office/drawing/2014/main" id="{CCD1B9FB-B1FC-4746-938A-F51A07AB7A31}"/>
              </a:ext>
            </a:extLst>
          </p:cNvPr>
          <p:cNvSpPr>
            <a:spLocks noChangeAspect="1" noEditPoints="1"/>
          </p:cNvSpPr>
          <p:nvPr/>
        </p:nvSpPr>
        <p:spPr bwMode="auto">
          <a:xfrm>
            <a:off x="393721" y="2650488"/>
            <a:ext cx="181340" cy="28685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solidFill>
            <a:srgbClr val="0078D4"/>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2" name="globe_2" title="Icon of a sphere made of lines">
            <a:extLst>
              <a:ext uri="{FF2B5EF4-FFF2-40B4-BE49-F238E27FC236}">
                <a16:creationId xmlns:a16="http://schemas.microsoft.com/office/drawing/2014/main" id="{8F0B7BFE-41B6-4D6E-AC85-119DF43CBAFB}"/>
              </a:ext>
            </a:extLst>
          </p:cNvPr>
          <p:cNvSpPr>
            <a:spLocks noChangeAspect="1" noEditPoints="1"/>
          </p:cNvSpPr>
          <p:nvPr/>
        </p:nvSpPr>
        <p:spPr bwMode="auto">
          <a:xfrm>
            <a:off x="708877" y="2681508"/>
            <a:ext cx="265025" cy="2868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rgbClr val="00B0F0"/>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speech_2" title="Icon of a chat bubble">
            <a:extLst>
              <a:ext uri="{FF2B5EF4-FFF2-40B4-BE49-F238E27FC236}">
                <a16:creationId xmlns:a16="http://schemas.microsoft.com/office/drawing/2014/main" id="{80085786-5750-40D9-902C-1EB3BA31E551}"/>
              </a:ext>
            </a:extLst>
          </p:cNvPr>
          <p:cNvSpPr>
            <a:spLocks noChangeAspect="1" noEditPoints="1"/>
          </p:cNvSpPr>
          <p:nvPr/>
        </p:nvSpPr>
        <p:spPr bwMode="auto">
          <a:xfrm>
            <a:off x="1111780" y="2712528"/>
            <a:ext cx="265025" cy="25483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0078D4"/>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speech_2" title="Icon of a chat bubble">
            <a:extLst>
              <a:ext uri="{FF2B5EF4-FFF2-40B4-BE49-F238E27FC236}">
                <a16:creationId xmlns:a16="http://schemas.microsoft.com/office/drawing/2014/main" id="{99E05501-367A-49AB-98F0-E9E8D9F32B8B}"/>
              </a:ext>
            </a:extLst>
          </p:cNvPr>
          <p:cNvSpPr>
            <a:spLocks noChangeAspect="1" noEditPoints="1"/>
          </p:cNvSpPr>
          <p:nvPr/>
        </p:nvSpPr>
        <p:spPr bwMode="auto">
          <a:xfrm flipH="1">
            <a:off x="1294635" y="2803968"/>
            <a:ext cx="265025" cy="25483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0078D4"/>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TextBox 84">
            <a:extLst>
              <a:ext uri="{FF2B5EF4-FFF2-40B4-BE49-F238E27FC236}">
                <a16:creationId xmlns:a16="http://schemas.microsoft.com/office/drawing/2014/main" id="{A738837B-5308-4EAB-B9A6-CCEFA93C5067}"/>
              </a:ext>
            </a:extLst>
          </p:cNvPr>
          <p:cNvSpPr txBox="1"/>
          <p:nvPr/>
        </p:nvSpPr>
        <p:spPr>
          <a:xfrm>
            <a:off x="414906" y="3059131"/>
            <a:ext cx="1221538" cy="249264"/>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Logs, Files, Media</a:t>
            </a:r>
          </a:p>
        </p:txBody>
      </p:sp>
      <p:sp>
        <p:nvSpPr>
          <p:cNvPr id="86" name="binary" title="Icon of binary code, ones and zeros">
            <a:extLst>
              <a:ext uri="{FF2B5EF4-FFF2-40B4-BE49-F238E27FC236}">
                <a16:creationId xmlns:a16="http://schemas.microsoft.com/office/drawing/2014/main" id="{D2F2AABB-E083-4BC8-8027-0CEC1D63FBBA}"/>
              </a:ext>
            </a:extLst>
          </p:cNvPr>
          <p:cNvSpPr>
            <a:spLocks noChangeAspect="1" noEditPoints="1"/>
          </p:cNvSpPr>
          <p:nvPr/>
        </p:nvSpPr>
        <p:spPr bwMode="auto">
          <a:xfrm>
            <a:off x="1008750" y="3685381"/>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boy" title="Icon of a man">
            <a:extLst>
              <a:ext uri="{FF2B5EF4-FFF2-40B4-BE49-F238E27FC236}">
                <a16:creationId xmlns:a16="http://schemas.microsoft.com/office/drawing/2014/main" id="{5503C434-5C92-4E86-80A0-D39F9E082A34}"/>
              </a:ext>
            </a:extLst>
          </p:cNvPr>
          <p:cNvSpPr>
            <a:spLocks noChangeAspect="1" noEditPoints="1"/>
          </p:cNvSpPr>
          <p:nvPr/>
        </p:nvSpPr>
        <p:spPr bwMode="auto">
          <a:xfrm>
            <a:off x="480323" y="3685381"/>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TextBox 87">
            <a:extLst>
              <a:ext uri="{FF2B5EF4-FFF2-40B4-BE49-F238E27FC236}">
                <a16:creationId xmlns:a16="http://schemas.microsoft.com/office/drawing/2014/main" id="{8B449496-7F02-4C40-BD5D-82C9A1D3CF77}"/>
              </a:ext>
            </a:extLst>
          </p:cNvPr>
          <p:cNvSpPr txBox="1"/>
          <p:nvPr/>
        </p:nvSpPr>
        <p:spPr>
          <a:xfrm>
            <a:off x="312254" y="4061915"/>
            <a:ext cx="1221538" cy="406208"/>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Customer sentiment data</a:t>
            </a:r>
          </a:p>
        </p:txBody>
      </p:sp>
      <p:sp>
        <p:nvSpPr>
          <p:cNvPr id="89" name="PartlyCloudyDay_E9C0" title="Icon of a cloud in front of the sun">
            <a:extLst>
              <a:ext uri="{FF2B5EF4-FFF2-40B4-BE49-F238E27FC236}">
                <a16:creationId xmlns:a16="http://schemas.microsoft.com/office/drawing/2014/main" id="{37A5067C-E216-49C7-84D7-2BD7B22B1D00}"/>
              </a:ext>
            </a:extLst>
          </p:cNvPr>
          <p:cNvSpPr>
            <a:spLocks noChangeAspect="1" noEditPoints="1"/>
          </p:cNvSpPr>
          <p:nvPr/>
        </p:nvSpPr>
        <p:spPr bwMode="auto">
          <a:xfrm>
            <a:off x="731595" y="4627234"/>
            <a:ext cx="419648" cy="365708"/>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solidFill>
            <a:srgbClr val="0070C0"/>
          </a:solid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90" name="Picture 89">
            <a:extLst>
              <a:ext uri="{FF2B5EF4-FFF2-40B4-BE49-F238E27FC236}">
                <a16:creationId xmlns:a16="http://schemas.microsoft.com/office/drawing/2014/main" id="{450F4E8F-FF81-40AB-9244-325C5CED77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544" y="5564268"/>
            <a:ext cx="594276" cy="594276"/>
          </a:xfrm>
          <a:prstGeom prst="rect">
            <a:avLst/>
          </a:prstGeom>
        </p:spPr>
      </p:pic>
      <p:sp>
        <p:nvSpPr>
          <p:cNvPr id="91" name="TextBox 90">
            <a:extLst>
              <a:ext uri="{FF2B5EF4-FFF2-40B4-BE49-F238E27FC236}">
                <a16:creationId xmlns:a16="http://schemas.microsoft.com/office/drawing/2014/main" id="{8A2ABE83-E723-471E-838F-9D5E1A955893}"/>
              </a:ext>
            </a:extLst>
          </p:cNvPr>
          <p:cNvSpPr txBox="1"/>
          <p:nvPr/>
        </p:nvSpPr>
        <p:spPr>
          <a:xfrm>
            <a:off x="263082" y="5055242"/>
            <a:ext cx="1221538" cy="249264"/>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Weather data</a:t>
            </a:r>
          </a:p>
        </p:txBody>
      </p:sp>
      <p:sp>
        <p:nvSpPr>
          <p:cNvPr id="92" name="TextBox 91">
            <a:extLst>
              <a:ext uri="{FF2B5EF4-FFF2-40B4-BE49-F238E27FC236}">
                <a16:creationId xmlns:a16="http://schemas.microsoft.com/office/drawing/2014/main" id="{2E58B199-09DB-4CC6-99AA-A8D9925B76EE}"/>
              </a:ext>
            </a:extLst>
          </p:cNvPr>
          <p:cNvSpPr txBox="1"/>
          <p:nvPr/>
        </p:nvSpPr>
        <p:spPr>
          <a:xfrm>
            <a:off x="323820" y="6126802"/>
            <a:ext cx="1221538" cy="406208"/>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Business Applications</a:t>
            </a:r>
          </a:p>
        </p:txBody>
      </p:sp>
      <p:cxnSp>
        <p:nvCxnSpPr>
          <p:cNvPr id="94" name="Straight Arrow Connector 93">
            <a:extLst>
              <a:ext uri="{FF2B5EF4-FFF2-40B4-BE49-F238E27FC236}">
                <a16:creationId xmlns:a16="http://schemas.microsoft.com/office/drawing/2014/main" id="{2A66ECF8-DEC0-4742-8DEE-861EF1EB7F52}"/>
              </a:ext>
            </a:extLst>
          </p:cNvPr>
          <p:cNvCxnSpPr>
            <a:cxnSpLocks/>
          </p:cNvCxnSpPr>
          <p:nvPr/>
        </p:nvCxnSpPr>
        <p:spPr>
          <a:xfrm>
            <a:off x="1904334" y="3569682"/>
            <a:ext cx="379260"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15E0BC6-D412-495F-8B2B-FA438695686E}"/>
              </a:ext>
            </a:extLst>
          </p:cNvPr>
          <p:cNvCxnSpPr>
            <a:cxnSpLocks/>
          </p:cNvCxnSpPr>
          <p:nvPr/>
        </p:nvCxnSpPr>
        <p:spPr>
          <a:xfrm>
            <a:off x="1904334" y="2009158"/>
            <a:ext cx="0" cy="37537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ADCB8D-BA99-437C-90F6-392674BFB163}"/>
              </a:ext>
            </a:extLst>
          </p:cNvPr>
          <p:cNvCxnSpPr>
            <a:cxnSpLocks/>
          </p:cNvCxnSpPr>
          <p:nvPr/>
        </p:nvCxnSpPr>
        <p:spPr>
          <a:xfrm>
            <a:off x="1331390" y="2015954"/>
            <a:ext cx="572944" cy="33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6B4DCB1-54EF-4113-9DE3-840BE906EAC3}"/>
              </a:ext>
            </a:extLst>
          </p:cNvPr>
          <p:cNvCxnSpPr>
            <a:cxnSpLocks/>
          </p:cNvCxnSpPr>
          <p:nvPr/>
        </p:nvCxnSpPr>
        <p:spPr>
          <a:xfrm>
            <a:off x="1601165" y="4890309"/>
            <a:ext cx="307921" cy="79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F343398-DDFF-4D8D-880F-3CE8AA71F3A1}"/>
              </a:ext>
            </a:extLst>
          </p:cNvPr>
          <p:cNvCxnSpPr>
            <a:cxnSpLocks/>
          </p:cNvCxnSpPr>
          <p:nvPr/>
        </p:nvCxnSpPr>
        <p:spPr>
          <a:xfrm>
            <a:off x="1435760" y="4000782"/>
            <a:ext cx="475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3D6BBF4-7BA4-44D3-85B4-8F85F13D9F04}"/>
              </a:ext>
            </a:extLst>
          </p:cNvPr>
          <p:cNvCxnSpPr>
            <a:cxnSpLocks/>
          </p:cNvCxnSpPr>
          <p:nvPr/>
        </p:nvCxnSpPr>
        <p:spPr>
          <a:xfrm>
            <a:off x="1338456" y="5766613"/>
            <a:ext cx="572944" cy="33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8C8D6E-1A30-4DF0-9BDB-71F0FB5BD230}"/>
              </a:ext>
            </a:extLst>
          </p:cNvPr>
          <p:cNvCxnSpPr>
            <a:cxnSpLocks/>
          </p:cNvCxnSpPr>
          <p:nvPr/>
        </p:nvCxnSpPr>
        <p:spPr>
          <a:xfrm>
            <a:off x="1601165" y="2916175"/>
            <a:ext cx="307921" cy="79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FE2D06E3-54CE-4618-BDFF-0B5D06D2B1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5821" y="5064373"/>
            <a:ext cx="571419" cy="571419"/>
          </a:xfrm>
          <a:prstGeom prst="rect">
            <a:avLst/>
          </a:prstGeom>
        </p:spPr>
      </p:pic>
      <p:sp>
        <p:nvSpPr>
          <p:cNvPr id="93" name="TextBox 92">
            <a:extLst>
              <a:ext uri="{FF2B5EF4-FFF2-40B4-BE49-F238E27FC236}">
                <a16:creationId xmlns:a16="http://schemas.microsoft.com/office/drawing/2014/main" id="{C70B140D-1DBB-49BF-A8FA-20794F67F7EC}"/>
              </a:ext>
            </a:extLst>
          </p:cNvPr>
          <p:cNvSpPr txBox="1"/>
          <p:nvPr/>
        </p:nvSpPr>
        <p:spPr>
          <a:xfrm>
            <a:off x="5177592" y="1690459"/>
            <a:ext cx="726161" cy="246221"/>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Analyze</a:t>
            </a:r>
          </a:p>
        </p:txBody>
      </p:sp>
      <p:pic>
        <p:nvPicPr>
          <p:cNvPr id="101" name="Picture 100">
            <a:extLst>
              <a:ext uri="{FF2B5EF4-FFF2-40B4-BE49-F238E27FC236}">
                <a16:creationId xmlns:a16="http://schemas.microsoft.com/office/drawing/2014/main" id="{D688FB0C-D44A-4E35-A289-7701E0504999}"/>
              </a:ext>
            </a:extLst>
          </p:cNvPr>
          <p:cNvPicPr>
            <a:picLocks noChangeAspect="1"/>
          </p:cNvPicPr>
          <p:nvPr/>
        </p:nvPicPr>
        <p:blipFill>
          <a:blip r:embed="rId9"/>
          <a:stretch>
            <a:fillRect/>
          </a:stretch>
        </p:blipFill>
        <p:spPr>
          <a:xfrm>
            <a:off x="5209001" y="2679144"/>
            <a:ext cx="737282" cy="784722"/>
          </a:xfrm>
          <a:prstGeom prst="rect">
            <a:avLst/>
          </a:prstGeom>
        </p:spPr>
      </p:pic>
    </p:spTree>
    <p:custDataLst>
      <p:tags r:id="rId1"/>
    </p:custDataLst>
    <p:extLst>
      <p:ext uri="{BB962C8B-B14F-4D97-AF65-F5344CB8AC3E}">
        <p14:creationId xmlns:p14="http://schemas.microsoft.com/office/powerpoint/2010/main" val="3278635808"/>
      </p:ext>
    </p:extLst>
  </p:cSld>
  <p:clrMapOvr>
    <a:masterClrMapping/>
  </p:clrMapOvr>
  <mc:AlternateContent xmlns:mc="http://schemas.openxmlformats.org/markup-compatibility/2006" xmlns:p14="http://schemas.microsoft.com/office/powerpoint/2010/main">
    <mc:Choice Requires="p14">
      <p:transition spd="med" p14:dur="700" advTm="1209">
        <p:fade/>
      </p:transition>
    </mc:Choice>
    <mc:Fallback xmlns="">
      <p:transition spd="med" advTm="12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1" grpId="0" animBg="1"/>
      <p:bldP spid="82" grpId="0" animBg="1"/>
      <p:bldP spid="83" grpId="0" animBg="1"/>
      <p:bldP spid="84" grpId="0" animBg="1"/>
      <p:bldP spid="85" grpId="0"/>
      <p:bldP spid="86" grpId="0" animBg="1"/>
      <p:bldP spid="87" grpId="0" animBg="1"/>
      <p:bldP spid="88" grpId="0"/>
      <p:bldP spid="89" grpId="0" animBg="1"/>
      <p:bldP spid="91" grpId="0"/>
      <p:bldP spid="9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E73A0B5-B974-4A52-B4BB-59318EE3BB3E}"/>
              </a:ext>
            </a:extLst>
          </p:cNvPr>
          <p:cNvGrpSpPr/>
          <p:nvPr/>
        </p:nvGrpSpPr>
        <p:grpSpPr>
          <a:xfrm>
            <a:off x="-32379" y="1606252"/>
            <a:ext cx="5230733" cy="5213085"/>
            <a:chOff x="-32379" y="1606252"/>
            <a:chExt cx="5230733" cy="5213085"/>
          </a:xfrm>
        </p:grpSpPr>
        <p:sp>
          <p:nvSpPr>
            <p:cNvPr id="14" name="Rectangle 13">
              <a:extLst>
                <a:ext uri="{FF2B5EF4-FFF2-40B4-BE49-F238E27FC236}">
                  <a16:creationId xmlns:a16="http://schemas.microsoft.com/office/drawing/2014/main" id="{1C790D02-820B-4DC5-85BA-9C0B7667A38F}"/>
                </a:ext>
              </a:extLst>
            </p:cNvPr>
            <p:cNvSpPr/>
            <p:nvPr/>
          </p:nvSpPr>
          <p:spPr bwMode="auto">
            <a:xfrm>
              <a:off x="-32379" y="1606252"/>
              <a:ext cx="5230733" cy="521308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176F378C-826E-4DDA-8D38-E9645879F839}"/>
                </a:ext>
              </a:extLst>
            </p:cNvPr>
            <p:cNvSpPr txBox="1"/>
            <p:nvPr/>
          </p:nvSpPr>
          <p:spPr>
            <a:xfrm>
              <a:off x="-25919" y="1649866"/>
              <a:ext cx="3504548" cy="954107"/>
            </a:xfrm>
            <a:prstGeom prst="rect">
              <a:avLst/>
            </a:prstGeom>
            <a:noFill/>
          </p:spPr>
          <p:txBody>
            <a:bodyPr wrap="square" rtlCol="0">
              <a:spAutoFit/>
            </a:bodyPr>
            <a:lstStyle/>
            <a:p>
              <a:r>
                <a:rPr lang="en-US" sz="2800" b="1" dirty="0"/>
                <a:t>Observational Analytics</a:t>
              </a:r>
            </a:p>
          </p:txBody>
        </p:sp>
      </p:grpSp>
      <p:grpSp>
        <p:nvGrpSpPr>
          <p:cNvPr id="11" name="Group 10">
            <a:extLst>
              <a:ext uri="{FF2B5EF4-FFF2-40B4-BE49-F238E27FC236}">
                <a16:creationId xmlns:a16="http://schemas.microsoft.com/office/drawing/2014/main" id="{1C824428-1FC9-4700-8B00-E033A2164DF0}"/>
              </a:ext>
            </a:extLst>
          </p:cNvPr>
          <p:cNvGrpSpPr/>
          <p:nvPr/>
        </p:nvGrpSpPr>
        <p:grpSpPr>
          <a:xfrm>
            <a:off x="6337608" y="1610776"/>
            <a:ext cx="5863900" cy="5247223"/>
            <a:chOff x="6337608" y="1610776"/>
            <a:chExt cx="5863900" cy="5247223"/>
          </a:xfrm>
        </p:grpSpPr>
        <p:sp>
          <p:nvSpPr>
            <p:cNvPr id="3" name="Rectangle 2">
              <a:extLst>
                <a:ext uri="{FF2B5EF4-FFF2-40B4-BE49-F238E27FC236}">
                  <a16:creationId xmlns:a16="http://schemas.microsoft.com/office/drawing/2014/main" id="{57281586-1361-41B3-8A01-65B59B9A5D01}"/>
                </a:ext>
              </a:extLst>
            </p:cNvPr>
            <p:cNvSpPr/>
            <p:nvPr/>
          </p:nvSpPr>
          <p:spPr bwMode="auto">
            <a:xfrm>
              <a:off x="6337608" y="1610776"/>
              <a:ext cx="5863900" cy="524722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96976B82-E501-4F19-8D4A-9C6DB75AB17E}"/>
                </a:ext>
              </a:extLst>
            </p:cNvPr>
            <p:cNvSpPr txBox="1"/>
            <p:nvPr/>
          </p:nvSpPr>
          <p:spPr>
            <a:xfrm>
              <a:off x="8681302" y="4270423"/>
              <a:ext cx="3504548" cy="1384995"/>
            </a:xfrm>
            <a:prstGeom prst="rect">
              <a:avLst/>
            </a:prstGeom>
            <a:noFill/>
          </p:spPr>
          <p:txBody>
            <a:bodyPr wrap="square" rtlCol="0">
              <a:spAutoFit/>
            </a:bodyPr>
            <a:lstStyle/>
            <a:p>
              <a:pPr algn="r"/>
              <a:r>
                <a:rPr lang="en-US" sz="2800" dirty="0"/>
                <a:t>Referential </a:t>
              </a:r>
            </a:p>
            <a:p>
              <a:pPr algn="r"/>
              <a:r>
                <a:rPr lang="en-US" sz="2800" dirty="0"/>
                <a:t>Integrity</a:t>
              </a:r>
            </a:p>
            <a:p>
              <a:pPr algn="r"/>
              <a:r>
                <a:rPr lang="en-US" sz="2800" dirty="0"/>
                <a:t>Transactions</a:t>
              </a:r>
            </a:p>
          </p:txBody>
        </p:sp>
        <p:sp>
          <p:nvSpPr>
            <p:cNvPr id="18" name="TextBox 17">
              <a:extLst>
                <a:ext uri="{FF2B5EF4-FFF2-40B4-BE49-F238E27FC236}">
                  <a16:creationId xmlns:a16="http://schemas.microsoft.com/office/drawing/2014/main" id="{82C4144D-609A-4E8F-859C-555C1171ECAF}"/>
                </a:ext>
              </a:extLst>
            </p:cNvPr>
            <p:cNvSpPr txBox="1"/>
            <p:nvPr/>
          </p:nvSpPr>
          <p:spPr>
            <a:xfrm>
              <a:off x="8677617" y="1671239"/>
              <a:ext cx="3504548" cy="523220"/>
            </a:xfrm>
            <a:prstGeom prst="rect">
              <a:avLst/>
            </a:prstGeom>
            <a:noFill/>
          </p:spPr>
          <p:txBody>
            <a:bodyPr wrap="square" rtlCol="0">
              <a:spAutoFit/>
            </a:bodyPr>
            <a:lstStyle/>
            <a:p>
              <a:pPr algn="r"/>
              <a:r>
                <a:rPr lang="en-US" sz="2800" b="1" dirty="0"/>
                <a:t>Data warehousing</a:t>
              </a:r>
            </a:p>
          </p:txBody>
        </p:sp>
      </p:grpSp>
      <p:grpSp>
        <p:nvGrpSpPr>
          <p:cNvPr id="12" name="Group 11">
            <a:extLst>
              <a:ext uri="{FF2B5EF4-FFF2-40B4-BE49-F238E27FC236}">
                <a16:creationId xmlns:a16="http://schemas.microsoft.com/office/drawing/2014/main" id="{E4191309-9785-4FD9-BEBF-848F3DB03484}"/>
              </a:ext>
            </a:extLst>
          </p:cNvPr>
          <p:cNvGrpSpPr/>
          <p:nvPr/>
        </p:nvGrpSpPr>
        <p:grpSpPr>
          <a:xfrm>
            <a:off x="-26966" y="3921090"/>
            <a:ext cx="12209131" cy="2964280"/>
            <a:chOff x="-26966" y="3921090"/>
            <a:chExt cx="12209131" cy="2964280"/>
          </a:xfrm>
        </p:grpSpPr>
        <p:sp>
          <p:nvSpPr>
            <p:cNvPr id="6" name="Rectangle 5">
              <a:extLst>
                <a:ext uri="{FF2B5EF4-FFF2-40B4-BE49-F238E27FC236}">
                  <a16:creationId xmlns:a16="http://schemas.microsoft.com/office/drawing/2014/main" id="{12274DB3-E72B-4458-9D6E-F91B92FFA357}"/>
                </a:ext>
              </a:extLst>
            </p:cNvPr>
            <p:cNvSpPr/>
            <p:nvPr/>
          </p:nvSpPr>
          <p:spPr bwMode="auto">
            <a:xfrm>
              <a:off x="-26966" y="3921090"/>
              <a:ext cx="12209131" cy="29642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C3D6E70E-2242-40DF-9E75-212873032FE7}"/>
                </a:ext>
              </a:extLst>
            </p:cNvPr>
            <p:cNvSpPr txBox="1"/>
            <p:nvPr/>
          </p:nvSpPr>
          <p:spPr>
            <a:xfrm>
              <a:off x="-3080" y="6296128"/>
              <a:ext cx="3504548" cy="523220"/>
            </a:xfrm>
            <a:prstGeom prst="rect">
              <a:avLst/>
            </a:prstGeom>
            <a:noFill/>
          </p:spPr>
          <p:txBody>
            <a:bodyPr wrap="square" rtlCol="0">
              <a:spAutoFit/>
            </a:bodyPr>
            <a:lstStyle/>
            <a:p>
              <a:r>
                <a:rPr lang="en-US" sz="2800" b="1" dirty="0"/>
                <a:t>Machine learning </a:t>
              </a:r>
            </a:p>
          </p:txBody>
        </p:sp>
      </p:grpSp>
      <p:sp>
        <p:nvSpPr>
          <p:cNvPr id="2" name="Title 1">
            <a:extLst>
              <a:ext uri="{FF2B5EF4-FFF2-40B4-BE49-F238E27FC236}">
                <a16:creationId xmlns:a16="http://schemas.microsoft.com/office/drawing/2014/main" id="{7E263F87-4FFB-41E0-8351-2B7131734459}"/>
              </a:ext>
            </a:extLst>
          </p:cNvPr>
          <p:cNvSpPr>
            <a:spLocks noGrp="1"/>
          </p:cNvSpPr>
          <p:nvPr>
            <p:ph type="title"/>
          </p:nvPr>
        </p:nvSpPr>
        <p:spPr>
          <a:xfrm>
            <a:off x="458892" y="442411"/>
            <a:ext cx="10515600" cy="1325563"/>
          </a:xfrm>
        </p:spPr>
        <p:txBody>
          <a:bodyPr>
            <a:noAutofit/>
          </a:bodyPr>
          <a:lstStyle/>
          <a:p>
            <a:r>
              <a:rPr lang="en-US" dirty="0">
                <a:gradFill>
                  <a:gsLst>
                    <a:gs pos="2917">
                      <a:schemeClr val="tx1"/>
                    </a:gs>
                    <a:gs pos="30000">
                      <a:schemeClr val="tx1"/>
                    </a:gs>
                  </a:gsLst>
                  <a:lin ang="5400000" scaled="0"/>
                </a:gradFill>
              </a:rPr>
              <a:t>Run log &amp; telemetry analytics seamlessly with </a:t>
            </a:r>
            <a:r>
              <a:rPr lang="en-US" dirty="0">
                <a:solidFill>
                  <a:schemeClr val="accent2"/>
                </a:solidFill>
              </a:rPr>
              <a:t>Azure Synapse Analytics</a:t>
            </a:r>
            <a:br>
              <a:rPr lang="en-US" dirty="0">
                <a:solidFill>
                  <a:schemeClr val="accent2"/>
                </a:solidFill>
              </a:rPr>
            </a:br>
            <a:endParaRPr lang="en-US" dirty="0">
              <a:solidFill>
                <a:schemeClr val="tx1"/>
              </a:solidFill>
            </a:endParaRPr>
          </a:p>
        </p:txBody>
      </p:sp>
      <p:sp>
        <p:nvSpPr>
          <p:cNvPr id="4" name="Title 5">
            <a:extLst>
              <a:ext uri="{FF2B5EF4-FFF2-40B4-BE49-F238E27FC236}">
                <a16:creationId xmlns:a16="http://schemas.microsoft.com/office/drawing/2014/main" id="{137ACA5B-D423-4191-9C12-87E8949541F4}"/>
              </a:ext>
            </a:extLst>
          </p:cNvPr>
          <p:cNvSpPr txBox="1">
            <a:spLocks/>
          </p:cNvSpPr>
          <p:nvPr/>
        </p:nvSpPr>
        <p:spPr>
          <a:xfrm>
            <a:off x="423138" y="4988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cxnSp>
        <p:nvCxnSpPr>
          <p:cNvPr id="7" name="Straight Arrow Connector 6">
            <a:extLst>
              <a:ext uri="{FF2B5EF4-FFF2-40B4-BE49-F238E27FC236}">
                <a16:creationId xmlns:a16="http://schemas.microsoft.com/office/drawing/2014/main" id="{FB41545E-600D-436A-8DC8-E7A1B29E1220}"/>
              </a:ext>
            </a:extLst>
          </p:cNvPr>
          <p:cNvCxnSpPr>
            <a:cxnSpLocks/>
          </p:cNvCxnSpPr>
          <p:nvPr/>
        </p:nvCxnSpPr>
        <p:spPr>
          <a:xfrm>
            <a:off x="6096000" y="3829050"/>
            <a:ext cx="487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F54B27-A673-485F-9B55-D98536F9C3A8}"/>
              </a:ext>
            </a:extLst>
          </p:cNvPr>
          <p:cNvSpPr txBox="1"/>
          <p:nvPr/>
        </p:nvSpPr>
        <p:spPr>
          <a:xfrm>
            <a:off x="9651517" y="3337407"/>
            <a:ext cx="2545768" cy="954107"/>
          </a:xfrm>
          <a:prstGeom prst="rect">
            <a:avLst/>
          </a:prstGeom>
          <a:noFill/>
        </p:spPr>
        <p:txBody>
          <a:bodyPr wrap="square" rtlCol="0">
            <a:spAutoFit/>
          </a:bodyPr>
          <a:lstStyle/>
          <a:p>
            <a:pPr algn="r"/>
            <a:r>
              <a:rPr lang="en-US" sz="2800" dirty="0"/>
              <a:t>Well Curated </a:t>
            </a:r>
          </a:p>
          <a:p>
            <a:pPr algn="r"/>
            <a:r>
              <a:rPr lang="en-US" sz="2800" dirty="0"/>
              <a:t>Pre-processed</a:t>
            </a:r>
          </a:p>
        </p:txBody>
      </p:sp>
      <p:sp>
        <p:nvSpPr>
          <p:cNvPr id="9" name="TextBox 8">
            <a:extLst>
              <a:ext uri="{FF2B5EF4-FFF2-40B4-BE49-F238E27FC236}">
                <a16:creationId xmlns:a16="http://schemas.microsoft.com/office/drawing/2014/main" id="{602CD6E6-7B9E-4C67-9162-EE80F5DF994F}"/>
              </a:ext>
            </a:extLst>
          </p:cNvPr>
          <p:cNvSpPr txBox="1"/>
          <p:nvPr/>
        </p:nvSpPr>
        <p:spPr>
          <a:xfrm>
            <a:off x="41787" y="3337408"/>
            <a:ext cx="1405261" cy="954107"/>
          </a:xfrm>
          <a:prstGeom prst="rect">
            <a:avLst/>
          </a:prstGeom>
          <a:noFill/>
        </p:spPr>
        <p:txBody>
          <a:bodyPr wrap="square" rtlCol="0">
            <a:spAutoFit/>
          </a:bodyPr>
          <a:lstStyle/>
          <a:p>
            <a:r>
              <a:rPr lang="en-US" sz="2800" dirty="0"/>
              <a:t>Raw</a:t>
            </a:r>
          </a:p>
          <a:p>
            <a:r>
              <a:rPr lang="en-US" sz="2800" dirty="0"/>
              <a:t>Data</a:t>
            </a:r>
          </a:p>
        </p:txBody>
      </p:sp>
      <p:cxnSp>
        <p:nvCxnSpPr>
          <p:cNvPr id="10" name="Straight Arrow Connector 9">
            <a:extLst>
              <a:ext uri="{FF2B5EF4-FFF2-40B4-BE49-F238E27FC236}">
                <a16:creationId xmlns:a16="http://schemas.microsoft.com/office/drawing/2014/main" id="{78687BCE-8619-4E8A-B707-D0DB3E30F76F}"/>
              </a:ext>
            </a:extLst>
          </p:cNvPr>
          <p:cNvCxnSpPr>
            <a:cxnSpLocks/>
          </p:cNvCxnSpPr>
          <p:nvPr/>
        </p:nvCxnSpPr>
        <p:spPr>
          <a:xfrm flipH="1">
            <a:off x="838200" y="3829050"/>
            <a:ext cx="4595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E97B87-4F46-4104-88CA-8772E8C95C60}"/>
              </a:ext>
            </a:extLst>
          </p:cNvPr>
          <p:cNvCxnSpPr>
            <a:cxnSpLocks/>
          </p:cNvCxnSpPr>
          <p:nvPr/>
        </p:nvCxnSpPr>
        <p:spPr>
          <a:xfrm flipV="1">
            <a:off x="5772150" y="2276906"/>
            <a:ext cx="0" cy="127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20BB47-6C1F-415E-AB5F-FE30CDFDF491}"/>
              </a:ext>
            </a:extLst>
          </p:cNvPr>
          <p:cNvCxnSpPr>
            <a:cxnSpLocks/>
          </p:cNvCxnSpPr>
          <p:nvPr/>
        </p:nvCxnSpPr>
        <p:spPr>
          <a:xfrm>
            <a:off x="5772150" y="4100081"/>
            <a:ext cx="0" cy="1552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B21FCE-4F75-4388-BD20-646AB46EC51D}"/>
              </a:ext>
            </a:extLst>
          </p:cNvPr>
          <p:cNvSpPr txBox="1"/>
          <p:nvPr/>
        </p:nvSpPr>
        <p:spPr>
          <a:xfrm>
            <a:off x="4858181" y="1610777"/>
            <a:ext cx="1827938" cy="523220"/>
          </a:xfrm>
          <a:prstGeom prst="rect">
            <a:avLst/>
          </a:prstGeom>
          <a:noFill/>
        </p:spPr>
        <p:txBody>
          <a:bodyPr wrap="square" rtlCol="0">
            <a:spAutoFit/>
          </a:bodyPr>
          <a:lstStyle/>
          <a:p>
            <a:pPr algn="ctr"/>
            <a:r>
              <a:rPr lang="en-US" sz="2800" dirty="0"/>
              <a:t>Interactive</a:t>
            </a:r>
          </a:p>
        </p:txBody>
      </p:sp>
      <p:sp>
        <p:nvSpPr>
          <p:cNvPr id="20" name="TextBox 19">
            <a:extLst>
              <a:ext uri="{FF2B5EF4-FFF2-40B4-BE49-F238E27FC236}">
                <a16:creationId xmlns:a16="http://schemas.microsoft.com/office/drawing/2014/main" id="{F08DDAF8-761A-4DD3-8F26-7091C6766693}"/>
              </a:ext>
            </a:extLst>
          </p:cNvPr>
          <p:cNvSpPr txBox="1"/>
          <p:nvPr/>
        </p:nvSpPr>
        <p:spPr>
          <a:xfrm>
            <a:off x="3743325" y="5757648"/>
            <a:ext cx="4657724" cy="954107"/>
          </a:xfrm>
          <a:prstGeom prst="rect">
            <a:avLst/>
          </a:prstGeom>
          <a:noFill/>
        </p:spPr>
        <p:txBody>
          <a:bodyPr wrap="square" rtlCol="0">
            <a:spAutoFit/>
          </a:bodyPr>
          <a:lstStyle/>
          <a:p>
            <a:pPr algn="ctr"/>
            <a:r>
              <a:rPr lang="en-US" sz="2800" dirty="0"/>
              <a:t>Batch, long running, </a:t>
            </a:r>
            <a:br>
              <a:rPr lang="en-US" sz="2800" dirty="0"/>
            </a:br>
            <a:r>
              <a:rPr lang="en-US" sz="2800" dirty="0"/>
              <a:t>heavy duty model training </a:t>
            </a:r>
          </a:p>
        </p:txBody>
      </p:sp>
      <p:sp>
        <p:nvSpPr>
          <p:cNvPr id="21" name="Oval 20">
            <a:extLst>
              <a:ext uri="{FF2B5EF4-FFF2-40B4-BE49-F238E27FC236}">
                <a16:creationId xmlns:a16="http://schemas.microsoft.com/office/drawing/2014/main" id="{40545329-6172-43DD-B3EA-1AD4265EEAFC}"/>
              </a:ext>
            </a:extLst>
          </p:cNvPr>
          <p:cNvSpPr/>
          <p:nvPr/>
        </p:nvSpPr>
        <p:spPr>
          <a:xfrm>
            <a:off x="1292296" y="4205073"/>
            <a:ext cx="6019797" cy="1218804"/>
          </a:xfrm>
          <a:prstGeom prst="ellipse">
            <a:avLst/>
          </a:prstGeom>
          <a:solidFill>
            <a:srgbClr val="054B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p:txBody>
      </p:sp>
      <p:sp>
        <p:nvSpPr>
          <p:cNvPr id="22" name="Oval 21">
            <a:extLst>
              <a:ext uri="{FF2B5EF4-FFF2-40B4-BE49-F238E27FC236}">
                <a16:creationId xmlns:a16="http://schemas.microsoft.com/office/drawing/2014/main" id="{50A65C8E-D1D4-464A-8B85-0C7F852E716C}"/>
              </a:ext>
            </a:extLst>
          </p:cNvPr>
          <p:cNvSpPr/>
          <p:nvPr/>
        </p:nvSpPr>
        <p:spPr>
          <a:xfrm>
            <a:off x="7987627" y="2158208"/>
            <a:ext cx="1405265" cy="2757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
        <p:nvSpPr>
          <p:cNvPr id="23" name="Oval 22">
            <a:extLst>
              <a:ext uri="{FF2B5EF4-FFF2-40B4-BE49-F238E27FC236}">
                <a16:creationId xmlns:a16="http://schemas.microsoft.com/office/drawing/2014/main" id="{89513F7A-CB91-41E5-991A-979E694AF53B}"/>
              </a:ext>
            </a:extLst>
          </p:cNvPr>
          <p:cNvSpPr/>
          <p:nvPr/>
        </p:nvSpPr>
        <p:spPr>
          <a:xfrm>
            <a:off x="1762109" y="2176678"/>
            <a:ext cx="2747271" cy="1276350"/>
          </a:xfrm>
          <a:prstGeom prst="ellipse">
            <a:avLst/>
          </a:prstGeom>
          <a:solidFill>
            <a:srgbClr val="6C34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Kusto</a:t>
            </a:r>
          </a:p>
        </p:txBody>
      </p:sp>
      <p:sp>
        <p:nvSpPr>
          <p:cNvPr id="30" name="TextBox 29">
            <a:extLst>
              <a:ext uri="{FF2B5EF4-FFF2-40B4-BE49-F238E27FC236}">
                <a16:creationId xmlns:a16="http://schemas.microsoft.com/office/drawing/2014/main" id="{D7844C7D-52D5-4D0E-8955-B35F5C951F30}"/>
              </a:ext>
            </a:extLst>
          </p:cNvPr>
          <p:cNvSpPr txBox="1"/>
          <p:nvPr/>
        </p:nvSpPr>
        <p:spPr>
          <a:xfrm>
            <a:off x="8696960" y="6296128"/>
            <a:ext cx="3504548" cy="523220"/>
          </a:xfrm>
          <a:prstGeom prst="rect">
            <a:avLst/>
          </a:prstGeom>
          <a:noFill/>
        </p:spPr>
        <p:txBody>
          <a:bodyPr wrap="square" rtlCol="0">
            <a:spAutoFit/>
          </a:bodyPr>
          <a:lstStyle/>
          <a:p>
            <a:pPr algn="r"/>
            <a:r>
              <a:rPr lang="en-US" sz="2800" b="1" dirty="0"/>
              <a:t>ETL</a:t>
            </a:r>
          </a:p>
        </p:txBody>
      </p:sp>
    </p:spTree>
    <p:custDataLst>
      <p:tags r:id="rId1"/>
    </p:custDataLst>
    <p:extLst>
      <p:ext uri="{BB962C8B-B14F-4D97-AF65-F5344CB8AC3E}">
        <p14:creationId xmlns:p14="http://schemas.microsoft.com/office/powerpoint/2010/main" val="2794732804"/>
      </p:ext>
    </p:extLst>
  </p:cSld>
  <p:clrMapOvr>
    <a:masterClrMapping/>
  </p:clrMapOvr>
  <p:transition advTm="795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100"/>
                                        <p:tgtEl>
                                          <p:spTgt spid="11"/>
                                        </p:tgtEl>
                                      </p:cBhvr>
                                    </p:animEffect>
                                    <p:set>
                                      <p:cBhvr>
                                        <p:cTn id="17" dur="1" fill="hold">
                                          <p:stCondLst>
                                            <p:cond delay="1099"/>
                                          </p:stCondLst>
                                        </p:cTn>
                                        <p:tgtEl>
                                          <p:spTgt spid="11"/>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1000"/>
                                        <p:tgtEl>
                                          <p:spTgt spid="12"/>
                                        </p:tgtEl>
                                      </p:cBhvr>
                                    </p:animEffect>
                                    <p:set>
                                      <p:cBhvr>
                                        <p:cTn id="26" dur="1" fill="hold">
                                          <p:stCondLst>
                                            <p:cond delay="999"/>
                                          </p:stCondLst>
                                        </p:cTn>
                                        <p:tgtEl>
                                          <p:spTgt spid="12"/>
                                        </p:tgtEl>
                                        <p:attrNameLst>
                                          <p:attrName>style.visibility</p:attrName>
                                        </p:attrNameLst>
                                      </p:cBhvr>
                                      <p:to>
                                        <p:strVal val="hidden"/>
                                      </p:to>
                                    </p:set>
                                  </p:childTnLst>
                                </p:cTn>
                              </p:par>
                              <p:par>
                                <p:cTn id="27" presetID="2" presetClass="entr" presetSubtype="8"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9B45-5D2B-4BD3-8689-139D5B0AE4F7}"/>
              </a:ext>
            </a:extLst>
          </p:cNvPr>
          <p:cNvSpPr>
            <a:spLocks noGrp="1"/>
          </p:cNvSpPr>
          <p:nvPr>
            <p:ph type="title"/>
          </p:nvPr>
        </p:nvSpPr>
        <p:spPr>
          <a:xfrm>
            <a:off x="588263" y="457200"/>
            <a:ext cx="11018520" cy="553998"/>
          </a:xfrm>
        </p:spPr>
        <p:txBody>
          <a:bodyPr wrap="square" anchor="t">
            <a:normAutofit/>
          </a:bodyPr>
          <a:lstStyle/>
          <a:p>
            <a:r>
              <a:rPr lang="en-US" dirty="0"/>
              <a:t>Analytical Power and Innovation Velocity – Past year </a:t>
            </a:r>
          </a:p>
        </p:txBody>
      </p:sp>
      <p:sp>
        <p:nvSpPr>
          <p:cNvPr id="3" name="Content Placeholder 2">
            <a:extLst>
              <a:ext uri="{FF2B5EF4-FFF2-40B4-BE49-F238E27FC236}">
                <a16:creationId xmlns:a16="http://schemas.microsoft.com/office/drawing/2014/main" id="{54E18056-B084-4687-89E0-16DF4EA9338D}"/>
              </a:ext>
            </a:extLst>
          </p:cNvPr>
          <p:cNvSpPr>
            <a:spLocks noGrp="1"/>
          </p:cNvSpPr>
          <p:nvPr>
            <p:ph sz="quarter" idx="12"/>
          </p:nvPr>
        </p:nvSpPr>
        <p:spPr>
          <a:xfrm>
            <a:off x="584200" y="1435100"/>
            <a:ext cx="11430416" cy="4965700"/>
          </a:xfrm>
        </p:spPr>
        <p:txBody>
          <a:bodyPr vert="horz" wrap="square" lIns="0" tIns="0" rIns="0" bIns="0" numCol="2" rtlCol="0" anchor="t">
            <a:normAutofit/>
          </a:bodyPr>
          <a:lstStyle/>
          <a:p>
            <a:pPr indent="0">
              <a:spcBef>
                <a:spcPts val="0"/>
              </a:spcBef>
              <a:spcAft>
                <a:spcPts val="600"/>
              </a:spcAft>
              <a:buNone/>
              <a:tabLst>
                <a:tab pos="914400" algn="l"/>
              </a:tabLst>
            </a:pPr>
            <a:r>
              <a:rPr lang="en-US" sz="2800" b="1" dirty="0">
                <a:gradFill>
                  <a:gsLst>
                    <a:gs pos="0">
                      <a:srgbClr val="27A7FD"/>
                    </a:gs>
                    <a:gs pos="100000">
                      <a:schemeClr val="accent1">
                        <a:lumMod val="60000"/>
                        <a:lumOff val="40000"/>
                      </a:schemeClr>
                    </a:gs>
                  </a:gsLst>
                  <a:lin ang="2700000" scaled="0"/>
                </a:gradFill>
              </a:rPr>
              <a:t>Analytical Power</a:t>
            </a:r>
          </a:p>
          <a:p>
            <a:pPr marL="514350" indent="-285750">
              <a:spcBef>
                <a:spcPts val="0"/>
              </a:spcBef>
              <a:spcAft>
                <a:spcPts val="600"/>
              </a:spcAft>
              <a:buFont typeface="Wingdings" panose="05000000000000000000" pitchFamily="2" charset="2"/>
              <a:buChar char=""/>
              <a:tabLst>
                <a:tab pos="914400" algn="l"/>
              </a:tabLst>
            </a:pPr>
            <a:r>
              <a:rPr lang="en-US" dirty="0">
                <a:effectLst/>
              </a:rPr>
              <a:t>Engine v3</a:t>
            </a:r>
          </a:p>
          <a:p>
            <a:pPr marL="514350" indent="-285750">
              <a:spcBef>
                <a:spcPts val="0"/>
              </a:spcBef>
              <a:spcAft>
                <a:spcPts val="600"/>
              </a:spcAft>
              <a:buFont typeface="Wingdings" panose="05000000000000000000" pitchFamily="2" charset="2"/>
              <a:buChar char=""/>
              <a:tabLst>
                <a:tab pos="914400" algn="l"/>
              </a:tabLst>
            </a:pPr>
            <a:r>
              <a:rPr lang="en-US" dirty="0">
                <a:effectLst/>
              </a:rPr>
              <a:t>Sequence Analytics (Scan) </a:t>
            </a:r>
          </a:p>
          <a:p>
            <a:pPr marL="514350" indent="-285750">
              <a:spcBef>
                <a:spcPts val="0"/>
              </a:spcBef>
              <a:spcAft>
                <a:spcPts val="600"/>
              </a:spcAft>
              <a:buFont typeface="Wingdings" panose="05000000000000000000" pitchFamily="2" charset="2"/>
              <a:buChar char=""/>
              <a:tabLst>
                <a:tab pos="914400" algn="l"/>
              </a:tabLst>
            </a:pPr>
            <a:r>
              <a:rPr lang="en-US" dirty="0">
                <a:effectLst/>
              </a:rPr>
              <a:t>Geo Spatial</a:t>
            </a:r>
          </a:p>
          <a:p>
            <a:pPr indent="0">
              <a:spcBef>
                <a:spcPts val="0"/>
              </a:spcBef>
              <a:spcAft>
                <a:spcPts val="600"/>
              </a:spcAft>
              <a:buNone/>
              <a:tabLst>
                <a:tab pos="914400" algn="l"/>
              </a:tabLst>
            </a:pPr>
            <a:r>
              <a:rPr lang="en-US" sz="2800" b="1" dirty="0">
                <a:gradFill>
                  <a:gsLst>
                    <a:gs pos="0">
                      <a:srgbClr val="27A7FD"/>
                    </a:gs>
                    <a:gs pos="100000">
                      <a:schemeClr val="accent1">
                        <a:lumMod val="60000"/>
                        <a:lumOff val="40000"/>
                      </a:schemeClr>
                    </a:gs>
                  </a:gsLst>
                  <a:lin ang="2700000" scaled="0"/>
                </a:gradFill>
              </a:rPr>
              <a:t>Data Management</a:t>
            </a:r>
            <a:endParaRPr lang="en-US" dirty="0">
              <a:effectLst/>
            </a:endParaRPr>
          </a:p>
          <a:p>
            <a:pPr marL="514350" indent="-285750">
              <a:spcBef>
                <a:spcPts val="0"/>
              </a:spcBef>
              <a:spcAft>
                <a:spcPts val="600"/>
              </a:spcAft>
              <a:buFont typeface="Wingdings" panose="05000000000000000000" pitchFamily="2" charset="2"/>
              <a:buChar char=""/>
              <a:tabLst>
                <a:tab pos="914400" algn="l"/>
              </a:tabLst>
            </a:pPr>
            <a:r>
              <a:rPr lang="en-US" dirty="0">
                <a:effectLst/>
              </a:rPr>
              <a:t>Materialized views</a:t>
            </a:r>
          </a:p>
          <a:p>
            <a:pPr marL="514350" indent="-285750">
              <a:spcBef>
                <a:spcPts val="0"/>
              </a:spcBef>
              <a:spcAft>
                <a:spcPts val="600"/>
              </a:spcAft>
              <a:buFont typeface="Wingdings" panose="05000000000000000000" pitchFamily="2" charset="2"/>
              <a:buChar char=""/>
              <a:tabLst>
                <a:tab pos="914400" algn="l"/>
              </a:tabLst>
            </a:pPr>
            <a:r>
              <a:rPr lang="en-US" dirty="0">
                <a:effectLst/>
              </a:rPr>
              <a:t>Partitioning </a:t>
            </a:r>
          </a:p>
          <a:p>
            <a:pPr marL="514350" indent="-285750">
              <a:spcBef>
                <a:spcPts val="0"/>
              </a:spcBef>
              <a:spcAft>
                <a:spcPts val="600"/>
              </a:spcAft>
              <a:buFont typeface="Wingdings" panose="05000000000000000000" pitchFamily="2" charset="2"/>
              <a:buChar char=""/>
              <a:tabLst>
                <a:tab pos="914400" algn="l"/>
              </a:tabLst>
            </a:pPr>
            <a:r>
              <a:rPr lang="en-US" dirty="0"/>
              <a:t>P</a:t>
            </a:r>
            <a:r>
              <a:rPr lang="en-US" dirty="0">
                <a:effectLst/>
              </a:rPr>
              <a:t>arquet ingestion and query</a:t>
            </a:r>
            <a:endParaRPr lang="en-US" dirty="0"/>
          </a:p>
          <a:p>
            <a:pPr marL="514350" indent="-285750">
              <a:spcBef>
                <a:spcPts val="0"/>
              </a:spcBef>
              <a:spcAft>
                <a:spcPts val="600"/>
              </a:spcAft>
              <a:buFont typeface="Wingdings" panose="05000000000000000000" pitchFamily="2" charset="2"/>
              <a:buChar char=""/>
              <a:tabLst>
                <a:tab pos="914400" algn="l"/>
              </a:tabLst>
            </a:pPr>
            <a:r>
              <a:rPr lang="en-US" dirty="0"/>
              <a:t>S</a:t>
            </a:r>
            <a:r>
              <a:rPr lang="en-US" dirty="0">
                <a:effectLst/>
              </a:rPr>
              <a:t>oft delete</a:t>
            </a:r>
          </a:p>
          <a:p>
            <a:pPr marL="514350" indent="-285750">
              <a:spcBef>
                <a:spcPts val="0"/>
              </a:spcBef>
              <a:spcAft>
                <a:spcPts val="600"/>
              </a:spcAft>
              <a:buFont typeface="Wingdings" panose="05000000000000000000" pitchFamily="2" charset="2"/>
              <a:buChar char=""/>
              <a:tabLst>
                <a:tab pos="914400" algn="l"/>
              </a:tabLst>
            </a:pPr>
            <a:r>
              <a:rPr lang="en-US" dirty="0"/>
              <a:t>Hot cache windows </a:t>
            </a:r>
            <a:endParaRPr lang="en-US" dirty="0">
              <a:effectLst/>
            </a:endParaRPr>
          </a:p>
          <a:p>
            <a:pPr indent="0">
              <a:spcBef>
                <a:spcPts val="0"/>
              </a:spcBef>
              <a:spcAft>
                <a:spcPts val="600"/>
              </a:spcAft>
              <a:buNone/>
              <a:tabLst>
                <a:tab pos="914400" algn="l"/>
              </a:tabLst>
            </a:pPr>
            <a:r>
              <a:rPr lang="en-US" b="1" dirty="0">
                <a:solidFill>
                  <a:srgbClr val="27A7FD"/>
                </a:solidFill>
                <a:ea typeface="+mn-lt"/>
                <a:cs typeface="+mn-lt"/>
              </a:rPr>
              <a:t>Operations</a:t>
            </a:r>
            <a:r>
              <a:rPr lang="en-US" dirty="0">
                <a:solidFill>
                  <a:srgbClr val="27A7FD"/>
                </a:solidFill>
                <a:ea typeface="+mn-lt"/>
                <a:cs typeface="+mn-lt"/>
              </a:rPr>
              <a:t> </a:t>
            </a:r>
          </a:p>
          <a:p>
            <a:pPr marL="514350" indent="-285750">
              <a:spcBef>
                <a:spcPts val="0"/>
              </a:spcBef>
              <a:spcAft>
                <a:spcPts val="600"/>
              </a:spcAft>
              <a:tabLst>
                <a:tab pos="914400" algn="l"/>
              </a:tabLst>
            </a:pPr>
            <a:r>
              <a:rPr lang="en-US" dirty="0">
                <a:cs typeface="Segoe UI"/>
              </a:rPr>
              <a:t>Private endpoints, </a:t>
            </a:r>
            <a:endParaRPr lang="en-US" dirty="0">
              <a:ea typeface="+mn-lt"/>
              <a:cs typeface="+mn-lt"/>
            </a:endParaRPr>
          </a:p>
          <a:p>
            <a:pPr marL="514350" indent="-285750">
              <a:spcBef>
                <a:spcPts val="0"/>
              </a:spcBef>
              <a:spcAft>
                <a:spcPts val="600"/>
              </a:spcAft>
              <a:tabLst>
                <a:tab pos="914400" algn="l"/>
              </a:tabLst>
            </a:pPr>
            <a:r>
              <a:rPr lang="en-US" dirty="0">
                <a:ea typeface="+mn-lt"/>
                <a:cs typeface="+mn-lt"/>
              </a:rPr>
              <a:t>Predictive Auto scale</a:t>
            </a:r>
          </a:p>
          <a:p>
            <a:pPr indent="0">
              <a:spcBef>
                <a:spcPts val="0"/>
              </a:spcBef>
              <a:spcAft>
                <a:spcPts val="600"/>
              </a:spcAft>
              <a:buNone/>
              <a:tabLst>
                <a:tab pos="914400" algn="l"/>
              </a:tabLst>
            </a:pPr>
            <a:r>
              <a:rPr lang="en-US" b="1" dirty="0">
                <a:gradFill>
                  <a:gsLst>
                    <a:gs pos="0">
                      <a:srgbClr val="27A7FD"/>
                    </a:gs>
                    <a:gs pos="100000">
                      <a:schemeClr val="accent1">
                        <a:lumMod val="60000"/>
                        <a:lumOff val="40000"/>
                      </a:schemeClr>
                    </a:gs>
                  </a:gsLst>
                  <a:lin ang="2700000" scaled="0"/>
                </a:gradFill>
                <a:cs typeface="Segoe UI"/>
              </a:rPr>
              <a:t>Visualization</a:t>
            </a:r>
            <a:endParaRPr lang="en-US" dirty="0">
              <a:effectLst/>
              <a:cs typeface="Segoe UI"/>
            </a:endParaRPr>
          </a:p>
          <a:p>
            <a:pPr marL="514350" indent="-285750">
              <a:spcBef>
                <a:spcPts val="0"/>
              </a:spcBef>
              <a:spcAft>
                <a:spcPts val="600"/>
              </a:spcAft>
              <a:buFont typeface="Wingdings" panose="05000000000000000000" pitchFamily="2" charset="2"/>
              <a:buChar char=""/>
              <a:tabLst>
                <a:tab pos="914400" algn="l"/>
              </a:tabLst>
            </a:pPr>
            <a:r>
              <a:rPr lang="en-US" dirty="0">
                <a:effectLst/>
                <a:cs typeface="Segoe UI"/>
              </a:rPr>
              <a:t>Dashboard </a:t>
            </a:r>
            <a:r>
              <a:rPr lang="en-US" sz="2800" dirty="0">
                <a:effectLst/>
                <a:cs typeface="Segoe UI"/>
              </a:rPr>
              <a:t>Import/export</a:t>
            </a:r>
          </a:p>
          <a:p>
            <a:pPr marL="514350" indent="-285750">
              <a:spcBef>
                <a:spcPts val="0"/>
              </a:spcBef>
              <a:spcAft>
                <a:spcPts val="600"/>
              </a:spcAft>
              <a:buFont typeface="Wingdings" panose="05000000000000000000" pitchFamily="2" charset="2"/>
              <a:buChar char=""/>
              <a:tabLst>
                <a:tab pos="914400" algn="l"/>
              </a:tabLst>
            </a:pPr>
            <a:r>
              <a:rPr lang="en-US" dirty="0">
                <a:effectLst/>
                <a:cs typeface="Segoe UI"/>
              </a:rPr>
              <a:t>Dashboard </a:t>
            </a:r>
            <a:r>
              <a:rPr lang="en-US" dirty="0">
                <a:cs typeface="Segoe UI"/>
              </a:rPr>
              <a:t>C</a:t>
            </a:r>
            <a:r>
              <a:rPr lang="en-US" sz="2800" dirty="0">
                <a:effectLst/>
                <a:cs typeface="Segoe UI"/>
              </a:rPr>
              <a:t>ross filter</a:t>
            </a:r>
          </a:p>
          <a:p>
            <a:pPr marL="514350" indent="-285750">
              <a:spcBef>
                <a:spcPts val="0"/>
              </a:spcBef>
              <a:spcAft>
                <a:spcPts val="600"/>
              </a:spcAft>
              <a:buFont typeface="Wingdings" panose="05000000000000000000" pitchFamily="2" charset="2"/>
              <a:buChar char=""/>
              <a:tabLst>
                <a:tab pos="914400" algn="l"/>
              </a:tabLst>
            </a:pPr>
            <a:r>
              <a:rPr lang="en-US" sz="2800" dirty="0">
                <a:effectLst/>
              </a:rPr>
              <a:t>Better Kibana support </a:t>
            </a:r>
          </a:p>
          <a:p>
            <a:pPr indent="0">
              <a:spcBef>
                <a:spcPts val="0"/>
              </a:spcBef>
              <a:spcAft>
                <a:spcPts val="600"/>
              </a:spcAft>
              <a:buNone/>
              <a:tabLst>
                <a:tab pos="914400" algn="l"/>
              </a:tabLst>
            </a:pPr>
            <a:r>
              <a:rPr lang="en-US" b="1" dirty="0">
                <a:gradFill>
                  <a:gsLst>
                    <a:gs pos="0">
                      <a:srgbClr val="27A7FD"/>
                    </a:gs>
                    <a:gs pos="100000">
                      <a:schemeClr val="accent1">
                        <a:lumMod val="60000"/>
                        <a:lumOff val="40000"/>
                      </a:schemeClr>
                    </a:gs>
                  </a:gsLst>
                  <a:lin ang="2700000" scaled="0"/>
                </a:gradFill>
                <a:cs typeface="Segoe UI"/>
              </a:rPr>
              <a:t>Dev Experience </a:t>
            </a:r>
          </a:p>
          <a:p>
            <a:pPr marL="514350" indent="-285750">
              <a:spcBef>
                <a:spcPts val="0"/>
              </a:spcBef>
              <a:spcAft>
                <a:spcPts val="600"/>
              </a:spcAft>
              <a:buFont typeface="Wingdings" panose="05000000000000000000" pitchFamily="2" charset="2"/>
              <a:buChar char=""/>
              <a:tabLst>
                <a:tab pos="914400" algn="l"/>
              </a:tabLst>
            </a:pPr>
            <a:r>
              <a:rPr lang="en-US" sz="2800" dirty="0">
                <a:effectLst/>
              </a:rPr>
              <a:t>Python and JavaScript code generation for ingestion flows</a:t>
            </a:r>
          </a:p>
        </p:txBody>
      </p:sp>
    </p:spTree>
    <p:extLst>
      <p:ext uri="{BB962C8B-B14F-4D97-AF65-F5344CB8AC3E}">
        <p14:creationId xmlns:p14="http://schemas.microsoft.com/office/powerpoint/2010/main" val="33319825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9B45-5D2B-4BD3-8689-139D5B0AE4F7}"/>
              </a:ext>
            </a:extLst>
          </p:cNvPr>
          <p:cNvSpPr>
            <a:spLocks noGrp="1"/>
          </p:cNvSpPr>
          <p:nvPr>
            <p:ph type="title"/>
          </p:nvPr>
        </p:nvSpPr>
        <p:spPr>
          <a:xfrm>
            <a:off x="588263" y="457200"/>
            <a:ext cx="11018520" cy="553998"/>
          </a:xfrm>
        </p:spPr>
        <p:txBody>
          <a:bodyPr wrap="square" anchor="t">
            <a:normAutofit/>
          </a:bodyPr>
          <a:lstStyle/>
          <a:p>
            <a:r>
              <a:rPr lang="en-US" dirty="0"/>
              <a:t>Analytical Power and Innovation Velocity – </a:t>
            </a:r>
            <a:r>
              <a:rPr lang="en-US" dirty="0">
                <a:hlinkClick r:id="rId3"/>
              </a:rPr>
              <a:t>Ignite 22</a:t>
            </a:r>
            <a:endParaRPr lang="en-US" dirty="0"/>
          </a:p>
        </p:txBody>
      </p:sp>
      <p:sp>
        <p:nvSpPr>
          <p:cNvPr id="3" name="Content Placeholder 2">
            <a:extLst>
              <a:ext uri="{FF2B5EF4-FFF2-40B4-BE49-F238E27FC236}">
                <a16:creationId xmlns:a16="http://schemas.microsoft.com/office/drawing/2014/main" id="{54E18056-B084-4687-89E0-16DF4EA9338D}"/>
              </a:ext>
            </a:extLst>
          </p:cNvPr>
          <p:cNvSpPr>
            <a:spLocks noGrp="1"/>
          </p:cNvSpPr>
          <p:nvPr>
            <p:ph sz="quarter" idx="12"/>
          </p:nvPr>
        </p:nvSpPr>
        <p:spPr>
          <a:xfrm>
            <a:off x="584200" y="1435100"/>
            <a:ext cx="11430416" cy="4965700"/>
          </a:xfrm>
        </p:spPr>
        <p:txBody>
          <a:bodyPr vert="horz" wrap="square" lIns="0" tIns="0" rIns="0" bIns="0" numCol="2" rtlCol="0" anchor="t">
            <a:normAutofit fontScale="62500" lnSpcReduction="20000"/>
          </a:bodyPr>
          <a:lstStyle/>
          <a:p>
            <a:pPr indent="0">
              <a:spcBef>
                <a:spcPts val="0"/>
              </a:spcBef>
              <a:spcAft>
                <a:spcPts val="600"/>
              </a:spcAft>
              <a:buNone/>
              <a:tabLst>
                <a:tab pos="914400" algn="l"/>
              </a:tabLst>
            </a:pPr>
            <a:r>
              <a:rPr lang="en-US" sz="2800" b="1" dirty="0">
                <a:gradFill>
                  <a:gsLst>
                    <a:gs pos="0">
                      <a:srgbClr val="27A7FD"/>
                    </a:gs>
                    <a:gs pos="100000">
                      <a:schemeClr val="accent1">
                        <a:lumMod val="60000"/>
                        <a:lumOff val="40000"/>
                      </a:schemeClr>
                    </a:gs>
                  </a:gsLst>
                  <a:lin ang="2700000" scaled="0"/>
                </a:gradFill>
              </a:rPr>
              <a:t>Data Sources</a:t>
            </a:r>
          </a:p>
          <a:p>
            <a:pPr marL="514350" indent="-285750">
              <a:spcBef>
                <a:spcPts val="0"/>
              </a:spcBef>
              <a:spcAft>
                <a:spcPts val="600"/>
              </a:spcAft>
              <a:buFont typeface="Wingdings" panose="05000000000000000000" pitchFamily="2" charset="2"/>
              <a:buChar char=""/>
              <a:tabLst>
                <a:tab pos="914400" algn="l"/>
              </a:tabLst>
            </a:pPr>
            <a:r>
              <a:rPr lang="en-US" dirty="0">
                <a:effectLst/>
              </a:rPr>
              <a:t>Cosmos DB Synapse Link to A[S]DX</a:t>
            </a:r>
          </a:p>
          <a:p>
            <a:pPr marL="514350" indent="-285750">
              <a:spcBef>
                <a:spcPts val="0"/>
              </a:spcBef>
              <a:spcAft>
                <a:spcPts val="600"/>
              </a:spcAft>
              <a:buFont typeface="Wingdings" panose="05000000000000000000" pitchFamily="2" charset="2"/>
              <a:buChar char=""/>
              <a:tabLst>
                <a:tab pos="914400" algn="l"/>
              </a:tabLst>
            </a:pPr>
            <a:r>
              <a:rPr lang="en-US" dirty="0">
                <a:effectLst/>
              </a:rPr>
              <a:t>AWS S3 native ingestion</a:t>
            </a:r>
          </a:p>
          <a:p>
            <a:pPr marL="514350" indent="-285750">
              <a:spcBef>
                <a:spcPts val="0"/>
              </a:spcBef>
              <a:spcAft>
                <a:spcPts val="600"/>
              </a:spcAft>
              <a:buFont typeface="Wingdings" panose="05000000000000000000" pitchFamily="2" charset="2"/>
              <a:buChar char=""/>
              <a:tabLst>
                <a:tab pos="914400" algn="l"/>
              </a:tabLst>
            </a:pPr>
            <a:r>
              <a:rPr lang="en-US" dirty="0"/>
              <a:t>Azure Stream Analytics connector GA</a:t>
            </a:r>
          </a:p>
          <a:p>
            <a:pPr marL="514350" indent="-285750">
              <a:spcBef>
                <a:spcPts val="0"/>
              </a:spcBef>
              <a:spcAft>
                <a:spcPts val="600"/>
              </a:spcAft>
              <a:buFont typeface="Wingdings" panose="05000000000000000000" pitchFamily="2" charset="2"/>
              <a:buChar char=""/>
              <a:tabLst>
                <a:tab pos="914400" algn="l"/>
              </a:tabLst>
            </a:pPr>
            <a:r>
              <a:rPr lang="en-US" dirty="0">
                <a:effectLst/>
              </a:rPr>
              <a:t>Open Telemetry connector </a:t>
            </a:r>
          </a:p>
          <a:p>
            <a:pPr marL="514350" indent="-285750">
              <a:spcBef>
                <a:spcPts val="0"/>
              </a:spcBef>
              <a:spcAft>
                <a:spcPts val="600"/>
              </a:spcAft>
              <a:buFont typeface="Wingdings" panose="05000000000000000000" pitchFamily="2" charset="2"/>
              <a:buChar char=""/>
              <a:tabLst>
                <a:tab pos="914400" algn="l"/>
              </a:tabLst>
            </a:pPr>
            <a:r>
              <a:rPr lang="en-US" dirty="0" err="1"/>
              <a:t>Telegraf</a:t>
            </a:r>
            <a:r>
              <a:rPr lang="en-US" dirty="0"/>
              <a:t> output adds streaming</a:t>
            </a:r>
          </a:p>
          <a:p>
            <a:pPr marL="514350" indent="-285750">
              <a:spcBef>
                <a:spcPts val="0"/>
              </a:spcBef>
              <a:spcAft>
                <a:spcPts val="600"/>
              </a:spcAft>
              <a:buFont typeface="Wingdings" panose="05000000000000000000" pitchFamily="2" charset="2"/>
              <a:buChar char=""/>
              <a:tabLst>
                <a:tab pos="914400" algn="l"/>
              </a:tabLst>
            </a:pPr>
            <a:r>
              <a:rPr lang="en-US" dirty="0" err="1">
                <a:effectLst/>
              </a:rPr>
              <a:t>Protobu</a:t>
            </a:r>
            <a:r>
              <a:rPr lang="en-US" dirty="0" err="1"/>
              <a:t>f</a:t>
            </a:r>
            <a:r>
              <a:rPr lang="en-US" dirty="0"/>
              <a:t> </a:t>
            </a:r>
            <a:endParaRPr lang="en-US" dirty="0">
              <a:effectLst/>
            </a:endParaRPr>
          </a:p>
          <a:p>
            <a:pPr indent="0">
              <a:spcBef>
                <a:spcPts val="0"/>
              </a:spcBef>
              <a:spcAft>
                <a:spcPts val="600"/>
              </a:spcAft>
              <a:buNone/>
              <a:tabLst>
                <a:tab pos="914400" algn="l"/>
              </a:tabLst>
            </a:pPr>
            <a:r>
              <a:rPr lang="en-US" sz="2800" b="1" dirty="0">
                <a:gradFill>
                  <a:gsLst>
                    <a:gs pos="0">
                      <a:srgbClr val="27A7FD"/>
                    </a:gs>
                    <a:gs pos="100000">
                      <a:schemeClr val="accent1">
                        <a:lumMod val="60000"/>
                        <a:lumOff val="40000"/>
                      </a:schemeClr>
                    </a:gs>
                  </a:gsLst>
                  <a:lin ang="2700000" scaled="0"/>
                </a:gradFill>
              </a:rPr>
              <a:t>Management</a:t>
            </a:r>
            <a:endParaRPr lang="en-US" dirty="0">
              <a:effectLst/>
            </a:endParaRPr>
          </a:p>
          <a:p>
            <a:pPr marL="514350" indent="-285750">
              <a:spcBef>
                <a:spcPts val="0"/>
              </a:spcBef>
              <a:spcAft>
                <a:spcPts val="600"/>
              </a:spcAft>
              <a:buFont typeface="Wingdings" panose="05000000000000000000" pitchFamily="2" charset="2"/>
              <a:buChar char=""/>
              <a:tabLst>
                <a:tab pos="914400" algn="l"/>
              </a:tabLst>
            </a:pPr>
            <a:r>
              <a:rPr lang="en-US" dirty="0">
                <a:effectLst/>
              </a:rPr>
              <a:t>No / minimal downtime SKU change </a:t>
            </a:r>
          </a:p>
          <a:p>
            <a:pPr marL="514350" indent="-285750">
              <a:spcBef>
                <a:spcPts val="0"/>
              </a:spcBef>
              <a:spcAft>
                <a:spcPts val="600"/>
              </a:spcAft>
              <a:buFont typeface="Wingdings" panose="05000000000000000000" pitchFamily="2" charset="2"/>
              <a:buChar char=""/>
              <a:tabLst>
                <a:tab pos="914400" algn="l"/>
              </a:tabLst>
            </a:pPr>
            <a:r>
              <a:rPr lang="en-US" dirty="0">
                <a:effectLst/>
              </a:rPr>
              <a:t>Table Level Sharing support via Azure Data Share (GA) </a:t>
            </a:r>
          </a:p>
          <a:p>
            <a:pPr marL="514350" indent="-285750">
              <a:spcBef>
                <a:spcPts val="0"/>
              </a:spcBef>
              <a:spcAft>
                <a:spcPts val="600"/>
              </a:spcAft>
              <a:buFont typeface="Wingdings" panose="05000000000000000000" pitchFamily="2" charset="2"/>
              <a:buChar char=""/>
              <a:tabLst>
                <a:tab pos="914400" algn="l"/>
              </a:tabLst>
            </a:pPr>
            <a:r>
              <a:rPr lang="en-US" dirty="0"/>
              <a:t>Aliasing follower databases (GA) </a:t>
            </a:r>
          </a:p>
          <a:p>
            <a:pPr marL="514350" indent="-285750">
              <a:spcBef>
                <a:spcPts val="0"/>
              </a:spcBef>
              <a:spcAft>
                <a:spcPts val="600"/>
              </a:spcAft>
              <a:buFont typeface="Wingdings" panose="05000000000000000000" pitchFamily="2" charset="2"/>
              <a:buChar char=""/>
              <a:tabLst>
                <a:tab pos="914400" algn="l"/>
              </a:tabLst>
            </a:pPr>
            <a:r>
              <a:rPr lang="en-US" dirty="0"/>
              <a:t>Leader follower discoverability </a:t>
            </a:r>
          </a:p>
          <a:p>
            <a:pPr indent="0">
              <a:spcBef>
                <a:spcPts val="0"/>
              </a:spcBef>
              <a:spcAft>
                <a:spcPts val="600"/>
              </a:spcAft>
              <a:buNone/>
              <a:tabLst>
                <a:tab pos="914400" algn="l"/>
              </a:tabLst>
            </a:pPr>
            <a:r>
              <a:rPr lang="en-US" b="1" dirty="0">
                <a:solidFill>
                  <a:srgbClr val="27A7FD"/>
                </a:solidFill>
                <a:ea typeface="+mn-lt"/>
                <a:cs typeface="+mn-lt"/>
              </a:rPr>
              <a:t>Performance </a:t>
            </a:r>
            <a:r>
              <a:rPr lang="en-US" dirty="0">
                <a:solidFill>
                  <a:srgbClr val="27A7FD"/>
                </a:solidFill>
                <a:ea typeface="+mn-lt"/>
                <a:cs typeface="+mn-lt"/>
              </a:rPr>
              <a:t> </a:t>
            </a:r>
          </a:p>
          <a:p>
            <a:pPr marL="514350" indent="-285750">
              <a:spcBef>
                <a:spcPts val="0"/>
              </a:spcBef>
              <a:spcAft>
                <a:spcPts val="600"/>
              </a:spcAft>
              <a:tabLst>
                <a:tab pos="914400" algn="l"/>
              </a:tabLst>
            </a:pPr>
            <a:r>
              <a:rPr lang="en-US" dirty="0">
                <a:cs typeface="Segoe UI"/>
              </a:rPr>
              <a:t>Lsv3/Lasv3 SKU availability (GA) </a:t>
            </a:r>
          </a:p>
          <a:p>
            <a:pPr marL="514350" indent="-285750">
              <a:spcBef>
                <a:spcPts val="0"/>
              </a:spcBef>
              <a:spcAft>
                <a:spcPts val="600"/>
              </a:spcAft>
              <a:tabLst>
                <a:tab pos="914400" algn="l"/>
              </a:tabLst>
            </a:pPr>
            <a:r>
              <a:rPr lang="en-US" dirty="0">
                <a:ea typeface="+mn-lt"/>
                <a:cs typeface="+mn-lt"/>
              </a:rPr>
              <a:t>Improved performance of export + ingestion to parquet (Preview) </a:t>
            </a:r>
          </a:p>
          <a:p>
            <a:pPr marL="514350" indent="-285750">
              <a:spcBef>
                <a:spcPts val="0"/>
              </a:spcBef>
              <a:spcAft>
                <a:spcPts val="600"/>
              </a:spcAft>
              <a:tabLst>
                <a:tab pos="914400" algn="l"/>
              </a:tabLst>
            </a:pPr>
            <a:r>
              <a:rPr lang="en-US" dirty="0">
                <a:ea typeface="+mn-lt"/>
                <a:cs typeface="+mn-lt"/>
              </a:rPr>
              <a:t>Improved performance for SQL requests (Preview) </a:t>
            </a:r>
          </a:p>
          <a:p>
            <a:pPr marL="514350" indent="-285750">
              <a:spcBef>
                <a:spcPts val="0"/>
              </a:spcBef>
              <a:spcAft>
                <a:spcPts val="600"/>
              </a:spcAft>
              <a:tabLst>
                <a:tab pos="914400" algn="l"/>
              </a:tabLst>
            </a:pPr>
            <a:r>
              <a:rPr lang="en-US" sz="2800" dirty="0">
                <a:effectLst/>
                <a:cs typeface="Segoe UI"/>
              </a:rPr>
              <a:t>Hyper-V support for sandboxes</a:t>
            </a:r>
          </a:p>
          <a:p>
            <a:pPr indent="0">
              <a:spcBef>
                <a:spcPts val="0"/>
              </a:spcBef>
              <a:spcAft>
                <a:spcPts val="600"/>
              </a:spcAft>
              <a:buNone/>
              <a:tabLst>
                <a:tab pos="914400" algn="l"/>
              </a:tabLst>
            </a:pPr>
            <a:r>
              <a:rPr lang="en-US" b="1" dirty="0">
                <a:gradFill>
                  <a:gsLst>
                    <a:gs pos="0">
                      <a:srgbClr val="27A7FD"/>
                    </a:gs>
                    <a:gs pos="100000">
                      <a:schemeClr val="accent1">
                        <a:lumMod val="60000"/>
                        <a:lumOff val="40000"/>
                      </a:schemeClr>
                    </a:gs>
                  </a:gsLst>
                  <a:lin ang="2700000" scaled="0"/>
                </a:gradFill>
                <a:cs typeface="Segoe UI"/>
              </a:rPr>
              <a:t>Query Power</a:t>
            </a:r>
            <a:endParaRPr lang="en-US" dirty="0">
              <a:effectLst/>
              <a:cs typeface="Segoe UI"/>
            </a:endParaRPr>
          </a:p>
          <a:p>
            <a:pPr marL="514350" indent="-285750">
              <a:spcBef>
                <a:spcPts val="0"/>
              </a:spcBef>
              <a:spcAft>
                <a:spcPts val="600"/>
              </a:spcAft>
              <a:buFont typeface="Wingdings" panose="05000000000000000000" pitchFamily="2" charset="2"/>
              <a:buChar char=""/>
              <a:tabLst>
                <a:tab pos="914400" algn="l"/>
              </a:tabLst>
            </a:pPr>
            <a:r>
              <a:rPr lang="en-US" dirty="0">
                <a:effectLst/>
                <a:cs typeface="Segoe UI"/>
              </a:rPr>
              <a:t>Scan operator (Sequence analytics) GA</a:t>
            </a:r>
          </a:p>
          <a:p>
            <a:pPr marL="514350" indent="-285750">
              <a:spcBef>
                <a:spcPts val="0"/>
              </a:spcBef>
              <a:spcAft>
                <a:spcPts val="600"/>
              </a:spcAft>
              <a:buFont typeface="Wingdings" panose="05000000000000000000" pitchFamily="2" charset="2"/>
              <a:buChar char=""/>
              <a:tabLst>
                <a:tab pos="914400" algn="l"/>
              </a:tabLst>
            </a:pPr>
            <a:r>
              <a:rPr lang="en-US" sz="2800" dirty="0">
                <a:effectLst/>
                <a:cs typeface="Segoe UI"/>
              </a:rPr>
              <a:t>Parse-</a:t>
            </a:r>
            <a:r>
              <a:rPr lang="en-US" sz="2800" dirty="0" err="1">
                <a:effectLst/>
                <a:cs typeface="Segoe UI"/>
              </a:rPr>
              <a:t>kv</a:t>
            </a:r>
            <a:r>
              <a:rPr lang="en-US" sz="2800" dirty="0">
                <a:effectLst/>
                <a:cs typeface="Segoe UI"/>
              </a:rPr>
              <a:t> operator (GA) </a:t>
            </a:r>
          </a:p>
          <a:p>
            <a:pPr marL="514350" indent="-285750">
              <a:spcBef>
                <a:spcPts val="0"/>
              </a:spcBef>
              <a:spcAft>
                <a:spcPts val="600"/>
              </a:spcAft>
              <a:buFont typeface="Wingdings" panose="05000000000000000000" pitchFamily="2" charset="2"/>
              <a:buChar char=""/>
              <a:tabLst>
                <a:tab pos="914400" algn="l"/>
              </a:tabLst>
            </a:pPr>
            <a:r>
              <a:rPr lang="en-US" sz="2800" dirty="0">
                <a:effectLst/>
                <a:cs typeface="Segoe UI"/>
              </a:rPr>
              <a:t>New Python image for the inline python() plugin (Preview) </a:t>
            </a:r>
          </a:p>
          <a:p>
            <a:pPr indent="0">
              <a:spcBef>
                <a:spcPts val="0"/>
              </a:spcBef>
              <a:spcAft>
                <a:spcPts val="600"/>
              </a:spcAft>
              <a:buNone/>
              <a:tabLst>
                <a:tab pos="914400" algn="l"/>
              </a:tabLst>
            </a:pPr>
            <a:r>
              <a:rPr lang="en-US" b="1" dirty="0">
                <a:gradFill>
                  <a:gsLst>
                    <a:gs pos="0">
                      <a:srgbClr val="27A7FD"/>
                    </a:gs>
                    <a:gs pos="100000">
                      <a:schemeClr val="accent1">
                        <a:lumMod val="60000"/>
                        <a:lumOff val="40000"/>
                      </a:schemeClr>
                    </a:gs>
                  </a:gsLst>
                  <a:lin ang="2700000" scaled="0"/>
                </a:gradFill>
                <a:cs typeface="Segoe UI"/>
              </a:rPr>
              <a:t>Visualization</a:t>
            </a:r>
            <a:endParaRPr lang="en-US" dirty="0">
              <a:effectLst/>
              <a:cs typeface="Segoe UI"/>
            </a:endParaRPr>
          </a:p>
          <a:p>
            <a:pPr marL="514350" indent="-285750">
              <a:spcBef>
                <a:spcPts val="0"/>
              </a:spcBef>
              <a:spcAft>
                <a:spcPts val="600"/>
              </a:spcAft>
              <a:buFont typeface="Wingdings" panose="05000000000000000000" pitchFamily="2" charset="2"/>
              <a:buChar char=""/>
              <a:tabLst>
                <a:tab pos="914400" algn="l"/>
              </a:tabLst>
            </a:pPr>
            <a:r>
              <a:rPr lang="en-US" dirty="0">
                <a:effectLst/>
                <a:cs typeface="Segoe UI"/>
              </a:rPr>
              <a:t>ADX Dashboards GA</a:t>
            </a:r>
          </a:p>
          <a:p>
            <a:pPr marL="514350" indent="-285750">
              <a:spcBef>
                <a:spcPts val="0"/>
              </a:spcBef>
              <a:spcAft>
                <a:spcPts val="600"/>
              </a:spcAft>
              <a:buFont typeface="Wingdings" panose="05000000000000000000" pitchFamily="2" charset="2"/>
              <a:buChar char=""/>
              <a:tabLst>
                <a:tab pos="914400" algn="l"/>
              </a:tabLst>
            </a:pPr>
            <a:r>
              <a:rPr lang="en-US" dirty="0" err="1">
                <a:effectLst/>
                <a:cs typeface="Segoe UI"/>
              </a:rPr>
              <a:t>Plotly</a:t>
            </a:r>
            <a:r>
              <a:rPr lang="en-US" dirty="0">
                <a:effectLst/>
                <a:cs typeface="Segoe UI"/>
              </a:rPr>
              <a:t> support in ADX Dashboards (Preview) </a:t>
            </a:r>
          </a:p>
          <a:p>
            <a:pPr marL="514350" indent="-285750">
              <a:spcBef>
                <a:spcPts val="0"/>
              </a:spcBef>
              <a:spcAft>
                <a:spcPts val="600"/>
              </a:spcAft>
              <a:buFont typeface="Wingdings" panose="05000000000000000000" pitchFamily="2" charset="2"/>
              <a:buChar char=""/>
              <a:tabLst>
                <a:tab pos="914400" algn="l"/>
              </a:tabLst>
            </a:pPr>
            <a:r>
              <a:rPr lang="en-US" dirty="0">
                <a:effectLst/>
                <a:cs typeface="Segoe UI"/>
              </a:rPr>
              <a:t>Dashboards base query (GA) </a:t>
            </a:r>
          </a:p>
          <a:p>
            <a:pPr marL="514350" indent="-285750">
              <a:spcBef>
                <a:spcPts val="0"/>
              </a:spcBef>
              <a:spcAft>
                <a:spcPts val="600"/>
              </a:spcAft>
              <a:buFont typeface="Wingdings" panose="05000000000000000000" pitchFamily="2" charset="2"/>
              <a:buChar char=""/>
              <a:tabLst>
                <a:tab pos="914400" algn="l"/>
              </a:tabLst>
            </a:pPr>
            <a:r>
              <a:rPr lang="en-US" dirty="0">
                <a:effectLst/>
                <a:cs typeface="Segoe UI"/>
              </a:rPr>
              <a:t>Kusto </a:t>
            </a:r>
            <a:r>
              <a:rPr lang="en-US" dirty="0" err="1">
                <a:effectLst/>
                <a:cs typeface="Segoe UI"/>
              </a:rPr>
              <a:t>Trender</a:t>
            </a:r>
            <a:r>
              <a:rPr lang="en-US" dirty="0">
                <a:effectLst/>
                <a:cs typeface="Segoe UI"/>
              </a:rPr>
              <a:t> (GA) – AKA TSI UX</a:t>
            </a:r>
          </a:p>
          <a:p>
            <a:pPr indent="0">
              <a:spcBef>
                <a:spcPts val="0"/>
              </a:spcBef>
              <a:spcAft>
                <a:spcPts val="600"/>
              </a:spcAft>
              <a:buNone/>
              <a:tabLst>
                <a:tab pos="914400" algn="l"/>
              </a:tabLst>
            </a:pPr>
            <a:r>
              <a:rPr lang="en-US" b="1" dirty="0">
                <a:gradFill>
                  <a:gsLst>
                    <a:gs pos="0">
                      <a:srgbClr val="27A7FD"/>
                    </a:gs>
                    <a:gs pos="100000">
                      <a:schemeClr val="accent1">
                        <a:lumMod val="60000"/>
                        <a:lumOff val="40000"/>
                      </a:schemeClr>
                    </a:gs>
                  </a:gsLst>
                  <a:lin ang="2700000" scaled="0"/>
                </a:gradFill>
                <a:cs typeface="Segoe UI"/>
              </a:rPr>
              <a:t>Partner and Dev Experience </a:t>
            </a:r>
          </a:p>
          <a:p>
            <a:pPr marL="514350" indent="-285750">
              <a:spcBef>
                <a:spcPts val="0"/>
              </a:spcBef>
              <a:spcAft>
                <a:spcPts val="600"/>
              </a:spcAft>
              <a:buFont typeface="Wingdings" panose="05000000000000000000" pitchFamily="2" charset="2"/>
              <a:buChar char=""/>
              <a:tabLst>
                <a:tab pos="914400" algn="l"/>
              </a:tabLst>
            </a:pPr>
            <a:r>
              <a:rPr lang="en-US" sz="2800" dirty="0">
                <a:effectLst/>
              </a:rPr>
              <a:t>Partner Program </a:t>
            </a:r>
          </a:p>
          <a:p>
            <a:pPr marL="514350" indent="-285750">
              <a:spcBef>
                <a:spcPts val="0"/>
              </a:spcBef>
              <a:spcAft>
                <a:spcPts val="600"/>
              </a:spcAft>
              <a:buFont typeface="Wingdings" panose="05000000000000000000" pitchFamily="2" charset="2"/>
              <a:buChar char=""/>
              <a:tabLst>
                <a:tab pos="914400" algn="l"/>
              </a:tabLst>
            </a:pPr>
            <a:r>
              <a:rPr lang="en-US" dirty="0">
                <a:effectLst/>
              </a:rPr>
              <a:t>Kusto Docker Emulator fo</a:t>
            </a:r>
            <a:r>
              <a:rPr lang="en-US" dirty="0"/>
              <a:t>r CICD</a:t>
            </a:r>
          </a:p>
          <a:p>
            <a:pPr marL="514350" indent="-285750">
              <a:spcBef>
                <a:spcPts val="0"/>
              </a:spcBef>
              <a:spcAft>
                <a:spcPts val="600"/>
              </a:spcAft>
              <a:buFont typeface="Wingdings" panose="05000000000000000000" pitchFamily="2" charset="2"/>
              <a:buChar char=""/>
              <a:tabLst>
                <a:tab pos="914400" algn="l"/>
              </a:tabLst>
            </a:pPr>
            <a:r>
              <a:rPr lang="en-US" dirty="0">
                <a:ea typeface="+mn-lt"/>
                <a:cs typeface="+mn-lt"/>
              </a:rPr>
              <a:t>POC Playbook </a:t>
            </a:r>
          </a:p>
          <a:p>
            <a:pPr marL="514350" indent="-285750">
              <a:spcBef>
                <a:spcPts val="0"/>
              </a:spcBef>
              <a:spcAft>
                <a:spcPts val="600"/>
              </a:spcAft>
              <a:buFont typeface="Wingdings" panose="05000000000000000000" pitchFamily="2" charset="2"/>
              <a:buChar char=""/>
              <a:tabLst>
                <a:tab pos="914400" algn="l"/>
              </a:tabLst>
            </a:pPr>
            <a:endParaRPr lang="en-US" sz="2800" dirty="0">
              <a:effectLst/>
            </a:endParaRPr>
          </a:p>
        </p:txBody>
      </p:sp>
    </p:spTree>
    <p:extLst>
      <p:ext uri="{BB962C8B-B14F-4D97-AF65-F5344CB8AC3E}">
        <p14:creationId xmlns:p14="http://schemas.microsoft.com/office/powerpoint/2010/main" val="37842915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9B45-5D2B-4BD3-8689-139D5B0AE4F7}"/>
              </a:ext>
            </a:extLst>
          </p:cNvPr>
          <p:cNvSpPr>
            <a:spLocks noGrp="1"/>
          </p:cNvSpPr>
          <p:nvPr>
            <p:ph type="title"/>
          </p:nvPr>
        </p:nvSpPr>
        <p:spPr>
          <a:xfrm>
            <a:off x="588262" y="457200"/>
            <a:ext cx="11603737" cy="553998"/>
          </a:xfrm>
        </p:spPr>
        <p:txBody>
          <a:bodyPr wrap="square" anchor="t">
            <a:normAutofit/>
          </a:bodyPr>
          <a:lstStyle/>
          <a:p>
            <a:r>
              <a:rPr lang="en-US" dirty="0"/>
              <a:t>Analytical Power and Innovation Velocity – Coming Soon</a:t>
            </a:r>
          </a:p>
        </p:txBody>
      </p:sp>
      <p:sp>
        <p:nvSpPr>
          <p:cNvPr id="3" name="Content Placeholder 2">
            <a:extLst>
              <a:ext uri="{FF2B5EF4-FFF2-40B4-BE49-F238E27FC236}">
                <a16:creationId xmlns:a16="http://schemas.microsoft.com/office/drawing/2014/main" id="{54E18056-B084-4687-89E0-16DF4EA9338D}"/>
              </a:ext>
            </a:extLst>
          </p:cNvPr>
          <p:cNvSpPr>
            <a:spLocks noGrp="1"/>
          </p:cNvSpPr>
          <p:nvPr>
            <p:ph sz="quarter" idx="12"/>
          </p:nvPr>
        </p:nvSpPr>
        <p:spPr>
          <a:xfrm>
            <a:off x="584200" y="1435100"/>
            <a:ext cx="11430416" cy="4965700"/>
          </a:xfrm>
        </p:spPr>
        <p:txBody>
          <a:bodyPr vert="horz" wrap="square" lIns="0" tIns="0" rIns="0" bIns="0" numCol="2" rtlCol="0" anchor="t">
            <a:normAutofit/>
          </a:bodyPr>
          <a:lstStyle/>
          <a:p>
            <a:pPr indent="0">
              <a:spcBef>
                <a:spcPts val="0"/>
              </a:spcBef>
              <a:spcAft>
                <a:spcPts val="600"/>
              </a:spcAft>
              <a:buNone/>
              <a:tabLst>
                <a:tab pos="914400" algn="l"/>
              </a:tabLst>
            </a:pPr>
            <a:r>
              <a:rPr lang="en-US" sz="2400" b="1" dirty="0">
                <a:gradFill>
                  <a:gsLst>
                    <a:gs pos="0">
                      <a:srgbClr val="27A7FD"/>
                    </a:gs>
                    <a:gs pos="100000">
                      <a:schemeClr val="accent1">
                        <a:lumMod val="60000"/>
                        <a:lumOff val="40000"/>
                      </a:schemeClr>
                    </a:gs>
                  </a:gsLst>
                  <a:lin ang="2700000" scaled="0"/>
                </a:gradFill>
              </a:rPr>
              <a:t>Data Formats and Sources</a:t>
            </a:r>
          </a:p>
          <a:p>
            <a:pPr marL="514350" indent="-285750">
              <a:spcBef>
                <a:spcPts val="0"/>
              </a:spcBef>
              <a:spcAft>
                <a:spcPts val="600"/>
              </a:spcAft>
              <a:buFont typeface="Wingdings" panose="05000000000000000000" pitchFamily="2" charset="2"/>
              <a:buChar char=""/>
              <a:tabLst>
                <a:tab pos="914400" algn="l"/>
              </a:tabLst>
            </a:pPr>
            <a:r>
              <a:rPr lang="en-US" sz="2400" dirty="0">
                <a:effectLst/>
              </a:rPr>
              <a:t>Delta ingestion, query and export</a:t>
            </a:r>
          </a:p>
          <a:p>
            <a:pPr marL="514350" indent="-285750">
              <a:spcBef>
                <a:spcPts val="0"/>
              </a:spcBef>
              <a:spcAft>
                <a:spcPts val="600"/>
              </a:spcAft>
              <a:buFont typeface="Wingdings" panose="05000000000000000000" pitchFamily="2" charset="2"/>
              <a:buChar char=""/>
              <a:tabLst>
                <a:tab pos="914400" algn="l"/>
              </a:tabLst>
            </a:pPr>
            <a:r>
              <a:rPr lang="en-US" sz="2400" dirty="0"/>
              <a:t>Complete: Open Telemetry output</a:t>
            </a:r>
          </a:p>
          <a:p>
            <a:pPr marL="514350" indent="-285750">
              <a:spcBef>
                <a:spcPts val="0"/>
              </a:spcBef>
              <a:spcAft>
                <a:spcPts val="600"/>
              </a:spcAft>
              <a:buFont typeface="Wingdings" panose="05000000000000000000" pitchFamily="2" charset="2"/>
              <a:buChar char=""/>
              <a:tabLst>
                <a:tab pos="914400" algn="l"/>
              </a:tabLst>
            </a:pPr>
            <a:r>
              <a:rPr lang="en-US" sz="2400" dirty="0"/>
              <a:t>Complete: Home Assistant</a:t>
            </a:r>
            <a:endParaRPr lang="en-US" sz="2400" dirty="0">
              <a:effectLst/>
            </a:endParaRPr>
          </a:p>
          <a:p>
            <a:pPr indent="0">
              <a:spcBef>
                <a:spcPts val="0"/>
              </a:spcBef>
              <a:spcAft>
                <a:spcPts val="600"/>
              </a:spcAft>
              <a:buNone/>
              <a:tabLst>
                <a:tab pos="914400" algn="l"/>
              </a:tabLst>
            </a:pPr>
            <a:r>
              <a:rPr lang="en-US" sz="2400" b="1" dirty="0">
                <a:gradFill>
                  <a:gsLst>
                    <a:gs pos="0">
                      <a:srgbClr val="27A7FD"/>
                    </a:gs>
                    <a:gs pos="100000">
                      <a:schemeClr val="accent1">
                        <a:lumMod val="60000"/>
                        <a:lumOff val="40000"/>
                      </a:schemeClr>
                    </a:gs>
                  </a:gsLst>
                  <a:lin ang="2700000" scaled="0"/>
                </a:gradFill>
                <a:cs typeface="Segoe UI"/>
              </a:rPr>
              <a:t>Query Power</a:t>
            </a:r>
            <a:endParaRPr lang="en-US" sz="2400" dirty="0">
              <a:effectLst/>
              <a:cs typeface="Segoe UI"/>
            </a:endParaRPr>
          </a:p>
          <a:p>
            <a:pPr marL="514350" indent="-285750">
              <a:spcBef>
                <a:spcPts val="0"/>
              </a:spcBef>
              <a:spcAft>
                <a:spcPts val="600"/>
              </a:spcAft>
              <a:buFont typeface="Wingdings" panose="05000000000000000000" pitchFamily="2" charset="2"/>
              <a:buChar char=""/>
              <a:tabLst>
                <a:tab pos="914400" algn="l"/>
              </a:tabLst>
            </a:pPr>
            <a:r>
              <a:rPr lang="en-US" sz="2400" dirty="0">
                <a:effectLst/>
                <a:cs typeface="Segoe UI"/>
              </a:rPr>
              <a:t>Time aware data contextualization graph semantics </a:t>
            </a:r>
          </a:p>
          <a:p>
            <a:pPr indent="0">
              <a:spcBef>
                <a:spcPts val="0"/>
              </a:spcBef>
              <a:spcAft>
                <a:spcPts val="600"/>
              </a:spcAft>
              <a:buNone/>
              <a:tabLst>
                <a:tab pos="914400" algn="l"/>
              </a:tabLst>
            </a:pPr>
            <a:r>
              <a:rPr lang="en-US" sz="2400" b="1" dirty="0">
                <a:gradFill>
                  <a:gsLst>
                    <a:gs pos="0">
                      <a:srgbClr val="27A7FD"/>
                    </a:gs>
                    <a:gs pos="100000">
                      <a:schemeClr val="accent1">
                        <a:lumMod val="60000"/>
                        <a:lumOff val="40000"/>
                      </a:schemeClr>
                    </a:gs>
                  </a:gsLst>
                  <a:lin ang="2700000" scaled="0"/>
                </a:gradFill>
              </a:rPr>
              <a:t>Management</a:t>
            </a:r>
            <a:endParaRPr lang="en-US" sz="2400" dirty="0">
              <a:effectLst/>
            </a:endParaRPr>
          </a:p>
          <a:p>
            <a:pPr marL="514350" indent="-285750">
              <a:spcBef>
                <a:spcPts val="0"/>
              </a:spcBef>
              <a:spcAft>
                <a:spcPts val="600"/>
              </a:spcAft>
              <a:buFont typeface="Wingdings" panose="05000000000000000000" pitchFamily="2" charset="2"/>
              <a:buChar char=""/>
              <a:tabLst>
                <a:tab pos="914400" algn="l"/>
              </a:tabLst>
            </a:pPr>
            <a:r>
              <a:rPr lang="en-US" sz="2400" dirty="0">
                <a:effectLst/>
              </a:rPr>
              <a:t>Move all databases across pools and clusters</a:t>
            </a:r>
            <a:endParaRPr lang="en-US" sz="2400" dirty="0"/>
          </a:p>
          <a:p>
            <a:pPr indent="0">
              <a:spcBef>
                <a:spcPts val="0"/>
              </a:spcBef>
              <a:spcAft>
                <a:spcPts val="600"/>
              </a:spcAft>
              <a:buNone/>
              <a:tabLst>
                <a:tab pos="914400" algn="l"/>
              </a:tabLst>
            </a:pPr>
            <a:endParaRPr lang="en-US" sz="2400" b="1" dirty="0">
              <a:solidFill>
                <a:srgbClr val="27A7FD"/>
              </a:solidFill>
              <a:ea typeface="+mn-lt"/>
              <a:cs typeface="+mn-lt"/>
            </a:endParaRPr>
          </a:p>
          <a:p>
            <a:pPr indent="0">
              <a:spcBef>
                <a:spcPts val="0"/>
              </a:spcBef>
              <a:spcAft>
                <a:spcPts val="600"/>
              </a:spcAft>
              <a:buNone/>
              <a:tabLst>
                <a:tab pos="914400" algn="l"/>
              </a:tabLst>
            </a:pPr>
            <a:r>
              <a:rPr lang="en-US" sz="2400" b="1" dirty="0">
                <a:solidFill>
                  <a:srgbClr val="27A7FD"/>
                </a:solidFill>
                <a:ea typeface="+mn-lt"/>
                <a:cs typeface="+mn-lt"/>
              </a:rPr>
              <a:t>Enterprise Promises </a:t>
            </a:r>
            <a:endParaRPr lang="en-US" sz="2400" dirty="0">
              <a:solidFill>
                <a:srgbClr val="27A7FD"/>
              </a:solidFill>
              <a:ea typeface="+mn-lt"/>
              <a:cs typeface="+mn-lt"/>
            </a:endParaRPr>
          </a:p>
          <a:p>
            <a:pPr marL="514350" indent="-285750">
              <a:spcBef>
                <a:spcPts val="0"/>
              </a:spcBef>
              <a:spcAft>
                <a:spcPts val="600"/>
              </a:spcAft>
              <a:tabLst>
                <a:tab pos="914400" algn="l"/>
              </a:tabLst>
            </a:pPr>
            <a:r>
              <a:rPr lang="en-US" sz="2400" dirty="0">
                <a:cs typeface="Segoe UI"/>
              </a:rPr>
              <a:t>Confidential Compute</a:t>
            </a:r>
            <a:endParaRPr lang="en-US" sz="2400" dirty="0">
              <a:effectLst/>
              <a:cs typeface="Segoe UI"/>
            </a:endParaRPr>
          </a:p>
          <a:p>
            <a:pPr indent="0">
              <a:spcBef>
                <a:spcPts val="0"/>
              </a:spcBef>
              <a:spcAft>
                <a:spcPts val="600"/>
              </a:spcAft>
              <a:buNone/>
              <a:tabLst>
                <a:tab pos="914400" algn="l"/>
              </a:tabLst>
            </a:pPr>
            <a:r>
              <a:rPr lang="en-US" sz="2400" b="1" dirty="0">
                <a:gradFill>
                  <a:gsLst>
                    <a:gs pos="0">
                      <a:srgbClr val="27A7FD"/>
                    </a:gs>
                    <a:gs pos="100000">
                      <a:schemeClr val="accent1">
                        <a:lumMod val="60000"/>
                        <a:lumOff val="40000"/>
                      </a:schemeClr>
                    </a:gs>
                  </a:gsLst>
                  <a:lin ang="2700000" scaled="0"/>
                </a:gradFill>
                <a:cs typeface="Segoe UI"/>
              </a:rPr>
              <a:t>Machine Learning </a:t>
            </a:r>
            <a:endParaRPr lang="en-US" sz="2400" dirty="0">
              <a:effectLst/>
              <a:cs typeface="Segoe UI"/>
            </a:endParaRPr>
          </a:p>
          <a:p>
            <a:pPr marL="514350" indent="-285750">
              <a:spcBef>
                <a:spcPts val="0"/>
              </a:spcBef>
              <a:spcAft>
                <a:spcPts val="600"/>
              </a:spcAft>
              <a:buFont typeface="Wingdings" panose="05000000000000000000" pitchFamily="2" charset="2"/>
              <a:buChar char=""/>
              <a:tabLst>
                <a:tab pos="914400" algn="l"/>
              </a:tabLst>
            </a:pPr>
            <a:r>
              <a:rPr lang="en-US" sz="2400" dirty="0">
                <a:effectLst/>
                <a:cs typeface="Segoe UI"/>
              </a:rPr>
              <a:t>Multivariate prediction</a:t>
            </a:r>
          </a:p>
          <a:p>
            <a:pPr marL="514350" indent="-285750">
              <a:spcBef>
                <a:spcPts val="0"/>
              </a:spcBef>
              <a:spcAft>
                <a:spcPts val="600"/>
              </a:spcAft>
              <a:buFont typeface="Wingdings" panose="05000000000000000000" pitchFamily="2" charset="2"/>
              <a:buChar char=""/>
              <a:tabLst>
                <a:tab pos="914400" algn="l"/>
              </a:tabLst>
            </a:pPr>
            <a:r>
              <a:rPr lang="en-US" sz="2400" dirty="0">
                <a:effectLst/>
                <a:cs typeface="Segoe UI"/>
              </a:rPr>
              <a:t>Virtual environments  </a:t>
            </a:r>
          </a:p>
          <a:p>
            <a:pPr indent="0">
              <a:spcBef>
                <a:spcPts val="0"/>
              </a:spcBef>
              <a:spcAft>
                <a:spcPts val="600"/>
              </a:spcAft>
              <a:buNone/>
              <a:tabLst>
                <a:tab pos="914400" algn="l"/>
              </a:tabLst>
            </a:pPr>
            <a:r>
              <a:rPr lang="en-US" sz="2400" b="1" dirty="0">
                <a:gradFill>
                  <a:gsLst>
                    <a:gs pos="0">
                      <a:srgbClr val="27A7FD"/>
                    </a:gs>
                    <a:gs pos="100000">
                      <a:schemeClr val="accent1">
                        <a:lumMod val="60000"/>
                        <a:lumOff val="40000"/>
                      </a:schemeClr>
                    </a:gs>
                  </a:gsLst>
                  <a:lin ang="2700000" scaled="0"/>
                </a:gradFill>
                <a:cs typeface="Segoe UI"/>
              </a:rPr>
              <a:t>Partner and Dev Experience </a:t>
            </a:r>
          </a:p>
          <a:p>
            <a:pPr marL="514350" indent="-285750">
              <a:spcBef>
                <a:spcPts val="0"/>
              </a:spcBef>
              <a:spcAft>
                <a:spcPts val="600"/>
              </a:spcAft>
              <a:buFont typeface="Wingdings" panose="05000000000000000000" pitchFamily="2" charset="2"/>
              <a:buChar char=""/>
              <a:tabLst>
                <a:tab pos="914400" algn="l"/>
              </a:tabLst>
            </a:pPr>
            <a:r>
              <a:rPr lang="en-US" sz="2400" dirty="0">
                <a:cs typeface="Segoe UI"/>
              </a:rPr>
              <a:t>Find a partner </a:t>
            </a:r>
            <a:endParaRPr lang="en-US" sz="2400" dirty="0">
              <a:effectLst/>
              <a:cs typeface="Segoe UI"/>
            </a:endParaRPr>
          </a:p>
          <a:p>
            <a:pPr marL="514350" indent="-285750">
              <a:spcBef>
                <a:spcPts val="0"/>
              </a:spcBef>
              <a:spcAft>
                <a:spcPts val="600"/>
              </a:spcAft>
              <a:buFont typeface="Wingdings" panose="05000000000000000000" pitchFamily="2" charset="2"/>
              <a:buChar char=""/>
              <a:tabLst>
                <a:tab pos="914400" algn="l"/>
              </a:tabLst>
            </a:pPr>
            <a:endParaRPr lang="en-US" sz="2400" dirty="0">
              <a:effectLst/>
            </a:endParaRPr>
          </a:p>
        </p:txBody>
      </p:sp>
    </p:spTree>
    <p:extLst>
      <p:ext uri="{BB962C8B-B14F-4D97-AF65-F5344CB8AC3E}">
        <p14:creationId xmlns:p14="http://schemas.microsoft.com/office/powerpoint/2010/main" val="37622036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4538BA7-9CB2-464A-B1DD-5D739CFE3854}"/>
              </a:ext>
            </a:extLst>
          </p:cNvPr>
          <p:cNvSpPr txBox="1"/>
          <p:nvPr/>
        </p:nvSpPr>
        <p:spPr>
          <a:xfrm>
            <a:off x="1935480" y="4804904"/>
            <a:ext cx="8321040" cy="677108"/>
          </a:xfrm>
          <a:prstGeom prst="rect">
            <a:avLst/>
          </a:prstGeom>
          <a:noFill/>
        </p:spPr>
        <p:txBody>
          <a:bodyPr wrap="square" lIns="0" tIns="0" rIns="0" bIns="0" rtlCol="0">
            <a:spAutoFit/>
          </a:bodyPr>
          <a:lstStyle/>
          <a:p>
            <a:pPr algn="ctr"/>
            <a:r>
              <a:rPr lang="en-US" sz="4400" dirty="0">
                <a:gradFill>
                  <a:gsLst>
                    <a:gs pos="2917">
                      <a:schemeClr val="tx1"/>
                    </a:gs>
                    <a:gs pos="30000">
                      <a:schemeClr val="tx1"/>
                    </a:gs>
                  </a:gsLst>
                  <a:lin ang="5400000" scaled="0"/>
                </a:gradFill>
              </a:rPr>
              <a:t>Remove barriers for entry</a:t>
            </a:r>
            <a:endParaRPr lang="en-US" sz="2000" dirty="0">
              <a:gradFill>
                <a:gsLst>
                  <a:gs pos="2917">
                    <a:schemeClr val="tx1"/>
                  </a:gs>
                  <a:gs pos="30000">
                    <a:schemeClr val="tx1"/>
                  </a:gs>
                </a:gsLst>
                <a:lin ang="5400000" scaled="0"/>
              </a:gradFill>
            </a:endParaRPr>
          </a:p>
        </p:txBody>
      </p:sp>
      <p:pic>
        <p:nvPicPr>
          <p:cNvPr id="19" name="Picture 18">
            <a:extLst>
              <a:ext uri="{FF2B5EF4-FFF2-40B4-BE49-F238E27FC236}">
                <a16:creationId xmlns:a16="http://schemas.microsoft.com/office/drawing/2014/main" id="{EED72DC6-1400-444D-B585-08993862B7D9}"/>
              </a:ext>
            </a:extLst>
          </p:cNvPr>
          <p:cNvPicPr>
            <a:picLocks noChangeAspect="1"/>
          </p:cNvPicPr>
          <p:nvPr/>
        </p:nvPicPr>
        <p:blipFill>
          <a:blip r:embed="rId2"/>
          <a:stretch>
            <a:fillRect/>
          </a:stretch>
        </p:blipFill>
        <p:spPr>
          <a:xfrm>
            <a:off x="3961720" y="1675904"/>
            <a:ext cx="4268559" cy="2662496"/>
          </a:xfrm>
          <a:prstGeom prst="rect">
            <a:avLst/>
          </a:prstGeom>
        </p:spPr>
      </p:pic>
    </p:spTree>
    <p:extLst>
      <p:ext uri="{BB962C8B-B14F-4D97-AF65-F5344CB8AC3E}">
        <p14:creationId xmlns:p14="http://schemas.microsoft.com/office/powerpoint/2010/main" val="14709632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1871544"/>
            <a:ext cx="4167887" cy="1661993"/>
          </a:xfrm>
        </p:spPr>
        <p:txBody>
          <a:bodyPr/>
          <a:lstStyle/>
          <a:p>
            <a:r>
              <a:rPr lang="en-US" dirty="0"/>
              <a:t>Demo: Start free with Azure Data Explorer</a:t>
            </a:r>
          </a:p>
        </p:txBody>
      </p:sp>
      <p:sp>
        <p:nvSpPr>
          <p:cNvPr id="5" name="Text Placeholder 4">
            <a:extLst>
              <a:ext uri="{FF2B5EF4-FFF2-40B4-BE49-F238E27FC236}">
                <a16:creationId xmlns:a16="http://schemas.microsoft.com/office/drawing/2014/main" id="{2644A60F-B1E3-42BE-B512-C65C9A3E714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0217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D343-13CF-4E5F-B3E6-5BC97847C115}"/>
              </a:ext>
            </a:extLst>
          </p:cNvPr>
          <p:cNvSpPr>
            <a:spLocks noGrp="1"/>
          </p:cNvSpPr>
          <p:nvPr>
            <p:ph type="title"/>
          </p:nvPr>
        </p:nvSpPr>
        <p:spPr/>
        <p:txBody>
          <a:bodyPr wrap="square" anchor="t">
            <a:normAutofit/>
          </a:bodyPr>
          <a:lstStyle/>
          <a:p>
            <a:r>
              <a:rPr lang="en-US" dirty="0"/>
              <a:t>Start for free with Kusto</a:t>
            </a:r>
          </a:p>
        </p:txBody>
      </p:sp>
      <p:sp>
        <p:nvSpPr>
          <p:cNvPr id="3" name="Content Placeholder 2">
            <a:extLst>
              <a:ext uri="{FF2B5EF4-FFF2-40B4-BE49-F238E27FC236}">
                <a16:creationId xmlns:a16="http://schemas.microsoft.com/office/drawing/2014/main" id="{A04A89DA-4ACF-4F64-B441-FEF9049E2FCC}"/>
              </a:ext>
            </a:extLst>
          </p:cNvPr>
          <p:cNvSpPr>
            <a:spLocks noGrp="1"/>
          </p:cNvSpPr>
          <p:nvPr>
            <p:ph sz="quarter" idx="10"/>
          </p:nvPr>
        </p:nvSpPr>
        <p:spPr/>
        <p:txBody>
          <a:bodyPr wrap="square">
            <a:normAutofit/>
          </a:bodyPr>
          <a:lstStyle/>
          <a:p>
            <a:pPr indent="0">
              <a:spcBef>
                <a:spcPts val="0"/>
              </a:spcBef>
              <a:spcAft>
                <a:spcPts val="600"/>
              </a:spcAft>
              <a:buNone/>
              <a:tabLst>
                <a:tab pos="914400" algn="l"/>
              </a:tabLst>
            </a:pPr>
            <a:r>
              <a:rPr lang="en-US" dirty="0">
                <a:effectLst/>
                <a:hlinkClick r:id="rId2"/>
              </a:rPr>
              <a:t>https://aka.ms/adx.free</a:t>
            </a:r>
            <a:endParaRPr lang="en-US" dirty="0">
              <a:effectLst/>
            </a:endParaRPr>
          </a:p>
          <a:p>
            <a:pPr marL="514350" indent="-285750">
              <a:spcBef>
                <a:spcPts val="0"/>
              </a:spcBef>
              <a:spcAft>
                <a:spcPts val="600"/>
              </a:spcAft>
              <a:buFont typeface="Wingdings" panose="05000000000000000000" pitchFamily="2" charset="2"/>
              <a:buChar char=""/>
              <a:tabLst>
                <a:tab pos="914400" algn="l"/>
              </a:tabLst>
            </a:pPr>
            <a:endParaRPr lang="en-US" dirty="0">
              <a:effectLst/>
            </a:endParaRPr>
          </a:p>
          <a:p>
            <a:pPr indent="0">
              <a:spcBef>
                <a:spcPts val="0"/>
              </a:spcBef>
              <a:spcAft>
                <a:spcPts val="600"/>
              </a:spcAft>
              <a:buNone/>
              <a:tabLst>
                <a:tab pos="914400" algn="l"/>
              </a:tabLst>
            </a:pPr>
            <a:r>
              <a:rPr lang="en-US" dirty="0">
                <a:effectLst/>
              </a:rPr>
              <a:t>Use web explorer feedback to report issues </a:t>
            </a:r>
          </a:p>
        </p:txBody>
      </p:sp>
      <p:pic>
        <p:nvPicPr>
          <p:cNvPr id="5" name="Picture 4">
            <a:extLst>
              <a:ext uri="{FF2B5EF4-FFF2-40B4-BE49-F238E27FC236}">
                <a16:creationId xmlns:a16="http://schemas.microsoft.com/office/drawing/2014/main" id="{332D7837-F506-47E0-93DC-FB0CC02E5FA1}"/>
              </a:ext>
            </a:extLst>
          </p:cNvPr>
          <p:cNvPicPr>
            <a:picLocks noChangeAspect="1"/>
          </p:cNvPicPr>
          <p:nvPr/>
        </p:nvPicPr>
        <p:blipFill>
          <a:blip r:embed="rId3"/>
          <a:stretch>
            <a:fillRect/>
          </a:stretch>
        </p:blipFill>
        <p:spPr>
          <a:xfrm>
            <a:off x="8472471" y="1435100"/>
            <a:ext cx="2648320" cy="2724530"/>
          </a:xfrm>
          <a:prstGeom prst="rect">
            <a:avLst/>
          </a:prstGeom>
        </p:spPr>
      </p:pic>
      <p:pic>
        <p:nvPicPr>
          <p:cNvPr id="8" name="Picture 7">
            <a:extLst>
              <a:ext uri="{FF2B5EF4-FFF2-40B4-BE49-F238E27FC236}">
                <a16:creationId xmlns:a16="http://schemas.microsoft.com/office/drawing/2014/main" id="{4CA33BB0-E042-41EE-805E-6A22385690CE}"/>
              </a:ext>
            </a:extLst>
          </p:cNvPr>
          <p:cNvPicPr>
            <a:picLocks noChangeAspect="1"/>
          </p:cNvPicPr>
          <p:nvPr/>
        </p:nvPicPr>
        <p:blipFill>
          <a:blip r:embed="rId4"/>
          <a:stretch>
            <a:fillRect/>
          </a:stretch>
        </p:blipFill>
        <p:spPr>
          <a:xfrm>
            <a:off x="802592" y="3523849"/>
            <a:ext cx="5477639" cy="2876951"/>
          </a:xfrm>
          <a:prstGeom prst="rect">
            <a:avLst/>
          </a:prstGeom>
          <a:ln>
            <a:noFill/>
          </a:ln>
          <a:effectLst>
            <a:outerShdw blurRad="292100" dist="139700" dir="2700000" algn="tl" rotWithShape="0">
              <a:srgbClr val="333333">
                <a:alpha val="65000"/>
              </a:srgbClr>
            </a:outerShdw>
          </a:effectLst>
        </p:spPr>
      </p:pic>
      <p:sp>
        <p:nvSpPr>
          <p:cNvPr id="9" name="Arrow: Down 8">
            <a:extLst>
              <a:ext uri="{FF2B5EF4-FFF2-40B4-BE49-F238E27FC236}">
                <a16:creationId xmlns:a16="http://schemas.microsoft.com/office/drawing/2014/main" id="{2812DD1D-4872-4B8C-833B-EA9887D03842}"/>
              </a:ext>
            </a:extLst>
          </p:cNvPr>
          <p:cNvSpPr/>
          <p:nvPr/>
        </p:nvSpPr>
        <p:spPr bwMode="auto">
          <a:xfrm>
            <a:off x="4073806" y="3060441"/>
            <a:ext cx="373225" cy="895739"/>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5815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7C8E6B1-4DD2-4859-94D8-B5AA008BDABC}"/>
              </a:ext>
            </a:extLst>
          </p:cNvPr>
          <p:cNvSpPr txBox="1"/>
          <p:nvPr/>
        </p:nvSpPr>
        <p:spPr>
          <a:xfrm>
            <a:off x="585216" y="2017713"/>
            <a:ext cx="5258236" cy="3384340"/>
          </a:xfrm>
          <a:prstGeom prst="rect">
            <a:avLst/>
          </a:prstGeom>
          <a:solidFill>
            <a:schemeClr val="bg1"/>
          </a:solidFill>
          <a:ln>
            <a:solidFill>
              <a:schemeClr val="accent1"/>
            </a:solidFill>
          </a:ln>
          <a:effectLst>
            <a:glow rad="63500">
              <a:schemeClr val="accent1">
                <a:satMod val="175000"/>
                <a:alpha val="40000"/>
              </a:schemeClr>
            </a:glow>
          </a:effectLst>
        </p:spPr>
        <p:txBody>
          <a:bodyPr wrap="square">
            <a:noAutofit/>
          </a:bodyPr>
          <a:lstStyle/>
          <a:p>
            <a:endParaRPr lang="en-US" sz="2000" dirty="0"/>
          </a:p>
        </p:txBody>
      </p:sp>
      <p:pic>
        <p:nvPicPr>
          <p:cNvPr id="17" name="Picture 16">
            <a:extLst>
              <a:ext uri="{FF2B5EF4-FFF2-40B4-BE49-F238E27FC236}">
                <a16:creationId xmlns:a16="http://schemas.microsoft.com/office/drawing/2014/main" id="{5E713EAB-8A5C-D84C-81FE-2D0ADA233955}"/>
              </a:ext>
            </a:extLst>
          </p:cNvPr>
          <p:cNvPicPr>
            <a:picLocks noChangeAspect="1"/>
          </p:cNvPicPr>
          <p:nvPr/>
        </p:nvPicPr>
        <p:blipFill>
          <a:blip r:embed="rId3"/>
          <a:stretch>
            <a:fillRect/>
          </a:stretch>
        </p:blipFill>
        <p:spPr>
          <a:xfrm>
            <a:off x="3605813" y="4719636"/>
            <a:ext cx="1980499" cy="485221"/>
          </a:xfrm>
          <a:prstGeom prst="rect">
            <a:avLst/>
          </a:prstGeom>
        </p:spPr>
      </p:pic>
      <p:sp>
        <p:nvSpPr>
          <p:cNvPr id="2" name="TextBox 1">
            <a:extLst>
              <a:ext uri="{FF2B5EF4-FFF2-40B4-BE49-F238E27FC236}">
                <a16:creationId xmlns:a16="http://schemas.microsoft.com/office/drawing/2014/main" id="{F9FA4076-66ED-4B91-A010-F36BA9EF415E}"/>
              </a:ext>
            </a:extLst>
          </p:cNvPr>
          <p:cNvSpPr txBox="1"/>
          <p:nvPr/>
        </p:nvSpPr>
        <p:spPr>
          <a:xfrm>
            <a:off x="3605813" y="4014957"/>
            <a:ext cx="1746686" cy="734840"/>
          </a:xfrm>
          <a:prstGeom prst="rect">
            <a:avLst/>
          </a:prstGeom>
          <a:noFill/>
        </p:spPr>
        <p:txBody>
          <a:bodyPr wrap="square" lIns="182854" tIns="146284" rIns="182854" bIns="146284" rtlCol="0">
            <a:spAutoFit/>
          </a:bodyPr>
          <a:lstStyle/>
          <a:p>
            <a:pPr algn="r" defTabSz="914225" fontAlgn="ctr">
              <a:defRPr/>
            </a:pPr>
            <a:r>
              <a:rPr lang="en-US" sz="1400" i="1" dirty="0">
                <a:latin typeface="Segoe UI Light" panose="020B0502040204020203" pitchFamily="34" charset="0"/>
                <a:cs typeface="Segoe UI Light" panose="020B0502040204020203" pitchFamily="34" charset="0"/>
              </a:rPr>
              <a:t>Emilian </a:t>
            </a:r>
            <a:r>
              <a:rPr lang="en-US" sz="1400" i="1" dirty="0" err="1">
                <a:latin typeface="Segoe UI Light" panose="020B0502040204020203" pitchFamily="34" charset="0"/>
                <a:cs typeface="Segoe UI Light" panose="020B0502040204020203" pitchFamily="34" charset="0"/>
              </a:rPr>
              <a:t>Ertel</a:t>
            </a:r>
            <a:br>
              <a:rPr lang="en-US" sz="1400" i="1" dirty="0">
                <a:latin typeface="Segoe UI Light" panose="020B0502040204020203" pitchFamily="34" charset="0"/>
                <a:cs typeface="Segoe UI Light" panose="020B0502040204020203" pitchFamily="34" charset="0"/>
              </a:rPr>
            </a:br>
            <a:r>
              <a:rPr lang="en-US" sz="1400" i="1" dirty="0">
                <a:latin typeface="Segoe UI Light" panose="020B0502040204020203" pitchFamily="34" charset="0"/>
                <a:cs typeface="Segoe UI Light" panose="020B0502040204020203" pitchFamily="34" charset="0"/>
              </a:rPr>
              <a:t>Senior Key Expert</a:t>
            </a:r>
          </a:p>
        </p:txBody>
      </p:sp>
      <p:sp>
        <p:nvSpPr>
          <p:cNvPr id="5" name="TextBox 4">
            <a:extLst>
              <a:ext uri="{FF2B5EF4-FFF2-40B4-BE49-F238E27FC236}">
                <a16:creationId xmlns:a16="http://schemas.microsoft.com/office/drawing/2014/main" id="{75528DE7-A5FB-4057-A3C2-FAE70131251F}"/>
              </a:ext>
            </a:extLst>
          </p:cNvPr>
          <p:cNvSpPr txBox="1"/>
          <p:nvPr/>
        </p:nvSpPr>
        <p:spPr>
          <a:xfrm>
            <a:off x="588962" y="2275142"/>
            <a:ext cx="4997349" cy="1292621"/>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dirty="0">
                <a:latin typeface="Segoe UI Light" panose="020B0502040204020203" pitchFamily="34" charset="0"/>
                <a:cs typeface="Segoe UI Light" panose="020B0502040204020203" pitchFamily="34" charset="0"/>
              </a:rPr>
              <a:t>“In terms of usability it is beyond compare any other database query language we have used so far.”</a:t>
            </a:r>
          </a:p>
        </p:txBody>
      </p:sp>
      <p:sp>
        <p:nvSpPr>
          <p:cNvPr id="3" name="Title 2">
            <a:extLst>
              <a:ext uri="{FF2B5EF4-FFF2-40B4-BE49-F238E27FC236}">
                <a16:creationId xmlns:a16="http://schemas.microsoft.com/office/drawing/2014/main" id="{45BA5E88-8CAF-41B2-A2AA-972F85F9711A}"/>
              </a:ext>
            </a:extLst>
          </p:cNvPr>
          <p:cNvSpPr>
            <a:spLocks noGrp="1"/>
          </p:cNvSpPr>
          <p:nvPr>
            <p:ph type="title"/>
          </p:nvPr>
        </p:nvSpPr>
        <p:spPr>
          <a:xfrm>
            <a:off x="588963" y="457200"/>
            <a:ext cx="11017250" cy="1107996"/>
          </a:xfrm>
        </p:spPr>
        <p:txBody>
          <a:bodyPr/>
          <a:lstStyle/>
          <a:p>
            <a:r>
              <a:rPr lang="en-US" dirty="0"/>
              <a:t>Customers are saying about </a:t>
            </a:r>
            <a:r>
              <a:rPr lang="en-US" dirty="0">
                <a:solidFill>
                  <a:schemeClr val="accent2"/>
                </a:solidFill>
              </a:rPr>
              <a:t>Azure Data Explorer</a:t>
            </a:r>
            <a:br>
              <a:rPr lang="en-US" dirty="0"/>
            </a:br>
            <a:endParaRPr lang="en-US" dirty="0"/>
          </a:p>
        </p:txBody>
      </p:sp>
      <p:pic>
        <p:nvPicPr>
          <p:cNvPr id="10" name="Picture 9" descr="Icon&#10;&#10;Description automatically generated">
            <a:extLst>
              <a:ext uri="{FF2B5EF4-FFF2-40B4-BE49-F238E27FC236}">
                <a16:creationId xmlns:a16="http://schemas.microsoft.com/office/drawing/2014/main" id="{62191E1A-B476-4895-88A8-766F285410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23" name="TextBox 22">
            <a:extLst>
              <a:ext uri="{FF2B5EF4-FFF2-40B4-BE49-F238E27FC236}">
                <a16:creationId xmlns:a16="http://schemas.microsoft.com/office/drawing/2014/main" id="{D1AC6097-B6EB-4689-82FE-7BFE8C13F8F8}"/>
              </a:ext>
            </a:extLst>
          </p:cNvPr>
          <p:cNvSpPr txBox="1"/>
          <p:nvPr/>
        </p:nvSpPr>
        <p:spPr>
          <a:xfrm>
            <a:off x="6348549" y="2026152"/>
            <a:ext cx="5260839" cy="3384340"/>
          </a:xfrm>
          <a:prstGeom prst="rect">
            <a:avLst/>
          </a:prstGeom>
          <a:solidFill>
            <a:schemeClr val="bg1"/>
          </a:solidFill>
          <a:ln>
            <a:solidFill>
              <a:schemeClr val="accent1"/>
            </a:solidFill>
          </a:ln>
          <a:effectLst>
            <a:glow rad="63500">
              <a:schemeClr val="accent1">
                <a:satMod val="175000"/>
                <a:alpha val="40000"/>
              </a:schemeClr>
            </a:glow>
          </a:effectLst>
        </p:spPr>
        <p:txBody>
          <a:bodyPr wrap="square">
            <a:noAutofit/>
          </a:bodyPr>
          <a:lstStyle/>
          <a:p>
            <a:endParaRPr lang="en-US" sz="2000" dirty="0"/>
          </a:p>
        </p:txBody>
      </p:sp>
      <p:pic>
        <p:nvPicPr>
          <p:cNvPr id="22" name="Picture 21">
            <a:extLst>
              <a:ext uri="{FF2B5EF4-FFF2-40B4-BE49-F238E27FC236}">
                <a16:creationId xmlns:a16="http://schemas.microsoft.com/office/drawing/2014/main" id="{DF390331-3031-334C-93E5-5D227C2D6BE6}"/>
              </a:ext>
            </a:extLst>
          </p:cNvPr>
          <p:cNvPicPr>
            <a:picLocks noChangeAspect="1"/>
          </p:cNvPicPr>
          <p:nvPr/>
        </p:nvPicPr>
        <p:blipFill>
          <a:blip r:embed="rId5"/>
          <a:stretch>
            <a:fillRect/>
          </a:stretch>
        </p:blipFill>
        <p:spPr>
          <a:xfrm>
            <a:off x="9587420" y="4543319"/>
            <a:ext cx="1730769" cy="418928"/>
          </a:xfrm>
          <a:prstGeom prst="rect">
            <a:avLst/>
          </a:prstGeom>
        </p:spPr>
      </p:pic>
      <p:sp>
        <p:nvSpPr>
          <p:cNvPr id="28" name="TextBox 27">
            <a:extLst>
              <a:ext uri="{FF2B5EF4-FFF2-40B4-BE49-F238E27FC236}">
                <a16:creationId xmlns:a16="http://schemas.microsoft.com/office/drawing/2014/main" id="{CDA690D2-E3FA-47E1-9418-7431EBFA3A19}"/>
              </a:ext>
            </a:extLst>
          </p:cNvPr>
          <p:cNvSpPr txBox="1"/>
          <p:nvPr/>
        </p:nvSpPr>
        <p:spPr>
          <a:xfrm>
            <a:off x="9418703" y="3838640"/>
            <a:ext cx="1899486" cy="734841"/>
          </a:xfrm>
          <a:prstGeom prst="rect">
            <a:avLst/>
          </a:prstGeom>
          <a:noFill/>
        </p:spPr>
        <p:txBody>
          <a:bodyPr wrap="square" lIns="182854" tIns="146284" rIns="182854" bIns="146284" rtlCol="0">
            <a:spAutoFit/>
          </a:bodyPr>
          <a:lstStyle/>
          <a:p>
            <a:pPr algn="r" defTabSz="914225" fontAlgn="ctr">
              <a:defRPr/>
            </a:pPr>
            <a:r>
              <a:rPr lang="en-US" sz="1400" i="1" dirty="0">
                <a:latin typeface="Segoe UI Light" panose="020B0502040204020203" pitchFamily="34" charset="0"/>
                <a:cs typeface="Segoe UI Light" panose="020B0502040204020203" pitchFamily="34" charset="0"/>
              </a:rPr>
              <a:t>Ariel </a:t>
            </a:r>
            <a:r>
              <a:rPr lang="en-US" sz="1400" i="1" dirty="0" err="1">
                <a:latin typeface="Segoe UI Light" panose="020B0502040204020203" pitchFamily="34" charset="0"/>
                <a:cs typeface="Segoe UI Light" panose="020B0502040204020203" pitchFamily="34" charset="0"/>
              </a:rPr>
              <a:t>Pisetzky</a:t>
            </a:r>
            <a:endParaRPr lang="en-US" sz="1400" i="1" dirty="0">
              <a:latin typeface="Segoe UI Light" panose="020B0502040204020203" pitchFamily="34" charset="0"/>
              <a:cs typeface="Segoe UI Light" panose="020B0502040204020203" pitchFamily="34" charset="0"/>
            </a:endParaRPr>
          </a:p>
          <a:p>
            <a:pPr algn="r" defTabSz="914225" fontAlgn="ctr">
              <a:defRPr/>
            </a:pPr>
            <a:r>
              <a:rPr lang="en-US" sz="1400" i="1" dirty="0">
                <a:latin typeface="Segoe UI Light" panose="020B0502040204020203" pitchFamily="34" charset="0"/>
                <a:cs typeface="Segoe UI Light" panose="020B0502040204020203" pitchFamily="34" charset="0"/>
              </a:rPr>
              <a:t>Vice President of IT</a:t>
            </a:r>
          </a:p>
        </p:txBody>
      </p:sp>
      <p:sp>
        <p:nvSpPr>
          <p:cNvPr id="29" name="TextBox 28">
            <a:extLst>
              <a:ext uri="{FF2B5EF4-FFF2-40B4-BE49-F238E27FC236}">
                <a16:creationId xmlns:a16="http://schemas.microsoft.com/office/drawing/2014/main" id="{408A286F-5249-450F-BFF8-737968F774A9}"/>
              </a:ext>
            </a:extLst>
          </p:cNvPr>
          <p:cNvSpPr txBox="1"/>
          <p:nvPr/>
        </p:nvSpPr>
        <p:spPr>
          <a:xfrm>
            <a:off x="6505303" y="2342414"/>
            <a:ext cx="5005111" cy="112642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000" dirty="0">
                <a:latin typeface="Segoe UI Light" panose="020B0502040204020203" pitchFamily="34" charset="0"/>
                <a:cs typeface="Segoe UI Light" panose="020B0502040204020203" pitchFamily="34" charset="0"/>
              </a:rPr>
              <a:t>“The solution was so simple that we were up and running in a week, ingesting and analyzing 17 TB of data per day.”</a:t>
            </a:r>
          </a:p>
        </p:txBody>
      </p:sp>
    </p:spTree>
    <p:extLst>
      <p:ext uri="{BB962C8B-B14F-4D97-AF65-F5344CB8AC3E}">
        <p14:creationId xmlns:p14="http://schemas.microsoft.com/office/powerpoint/2010/main" val="31840072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picture containing outdoor, night, city, night sky&#10;&#10;Description automatically generated">
            <a:extLst>
              <a:ext uri="{FF2B5EF4-FFF2-40B4-BE49-F238E27FC236}">
                <a16:creationId xmlns:a16="http://schemas.microsoft.com/office/drawing/2014/main" id="{5918CDC8-B8AF-47D9-AA71-0F22723B7A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37"/>
          <a:stretch/>
        </p:blipFill>
        <p:spPr>
          <a:xfrm>
            <a:off x="-3128" y="-1"/>
            <a:ext cx="12195128" cy="6858001"/>
          </a:xfrm>
          <a:prstGeom prst="rect">
            <a:avLst/>
          </a:prstGeom>
        </p:spPr>
      </p:pic>
      <p:sp>
        <p:nvSpPr>
          <p:cNvPr id="12" name="TextBox 11">
            <a:extLst>
              <a:ext uri="{FF2B5EF4-FFF2-40B4-BE49-F238E27FC236}">
                <a16:creationId xmlns:a16="http://schemas.microsoft.com/office/drawing/2014/main" id="{2D4BD6F3-BB58-4B59-A174-E820F8ED8701}"/>
              </a:ext>
            </a:extLst>
          </p:cNvPr>
          <p:cNvSpPr txBox="1"/>
          <p:nvPr/>
        </p:nvSpPr>
        <p:spPr>
          <a:xfrm>
            <a:off x="594697" y="3016792"/>
            <a:ext cx="10980775" cy="2862322"/>
          </a:xfrm>
          <a:prstGeom prst="rect">
            <a:avLst/>
          </a:prstGeom>
          <a:solidFill>
            <a:schemeClr val="bg1"/>
          </a:solidFill>
          <a:ln>
            <a:solidFill>
              <a:schemeClr val="accent1"/>
            </a:solidFill>
          </a:ln>
        </p:spPr>
        <p:txBody>
          <a:bodyPr wrap="square">
            <a:spAutoFit/>
          </a:bodyPr>
          <a:lstStyle/>
          <a:p>
            <a:r>
              <a:rPr lang="en-US" sz="2000" b="0" i="0" dirty="0">
                <a:effectLst/>
                <a:latin typeface="SegoeUI"/>
              </a:rPr>
              <a:t>With ingestion speeds of 600,000 records per table per second―for a total of nearly 37 billion records per table, across dozens of tables―</a:t>
            </a:r>
            <a:r>
              <a:rPr lang="en-US" sz="2000" b="1" i="0" dirty="0">
                <a:effectLst/>
                <a:latin typeface="SegoeUI"/>
              </a:rPr>
              <a:t>Azure Data Explorer has also drastically improved Taboola’s data processing speeds. It enabled high throughput data ingestion from the Microsoft Azure Content Delivery Network (CDN) provider with near real-time latency</a:t>
            </a:r>
            <a:r>
              <a:rPr lang="en-US" sz="2000" b="0" i="0" dirty="0">
                <a:effectLst/>
                <a:latin typeface="SegoeUI"/>
              </a:rPr>
              <a:t>. “It was hours and minutes compared to seconds, now. But beyond that, it was also a case of working versus not working,” recalls </a:t>
            </a:r>
            <a:r>
              <a:rPr lang="en-US" sz="2000" b="0" i="0" dirty="0" err="1">
                <a:effectLst/>
                <a:latin typeface="SegoeUI"/>
              </a:rPr>
              <a:t>Pisetzky</a:t>
            </a:r>
            <a:endParaRPr lang="en-US" sz="2000" b="0" i="0" dirty="0">
              <a:effectLst/>
              <a:latin typeface="SegoeUI"/>
            </a:endParaRPr>
          </a:p>
          <a:p>
            <a:r>
              <a:rPr lang="en-US" sz="2000" dirty="0">
                <a:hlinkClick r:id="rId4"/>
              </a:rPr>
              <a:t>https://customers.microsoft.com/en-us/story/837528-taboola-entertainment-azure-en-united-states</a:t>
            </a:r>
            <a:endParaRPr lang="en-US" sz="2000" dirty="0"/>
          </a:p>
          <a:p>
            <a:endParaRPr lang="en-US" sz="2000" dirty="0">
              <a:latin typeface="SegoeUI"/>
            </a:endParaRPr>
          </a:p>
        </p:txBody>
      </p:sp>
      <p:pic>
        <p:nvPicPr>
          <p:cNvPr id="3" name="Picture 2" descr="A blue screen with white letters&#10;&#10;Description automatically generated with low confidence">
            <a:extLst>
              <a:ext uri="{FF2B5EF4-FFF2-40B4-BE49-F238E27FC236}">
                <a16:creationId xmlns:a16="http://schemas.microsoft.com/office/drawing/2014/main" id="{5A0E391F-8962-4BCA-AAD0-4B2824DC29EB}"/>
              </a:ext>
            </a:extLst>
          </p:cNvPr>
          <p:cNvPicPr>
            <a:picLocks noChangeAspect="1"/>
          </p:cNvPicPr>
          <p:nvPr/>
        </p:nvPicPr>
        <p:blipFill>
          <a:blip r:embed="rId5"/>
          <a:stretch>
            <a:fillRect/>
          </a:stretch>
        </p:blipFill>
        <p:spPr>
          <a:xfrm>
            <a:off x="594698" y="1807152"/>
            <a:ext cx="2332760" cy="1075493"/>
          </a:xfrm>
          <a:prstGeom prst="rect">
            <a:avLst/>
          </a:prstGeom>
        </p:spPr>
      </p:pic>
    </p:spTree>
    <p:extLst>
      <p:ext uri="{BB962C8B-B14F-4D97-AF65-F5344CB8AC3E}">
        <p14:creationId xmlns:p14="http://schemas.microsoft.com/office/powerpoint/2010/main" val="27087416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 name="Content Placeholder 2">
            <a:extLst>
              <a:ext uri="{FF2B5EF4-FFF2-40B4-BE49-F238E27FC236}">
                <a16:creationId xmlns:a16="http://schemas.microsoft.com/office/drawing/2014/main" id="{D54A774B-73A4-4D7B-A25C-4DC725429B10}"/>
              </a:ext>
            </a:extLst>
          </p:cNvPr>
          <p:cNvSpPr txBox="1">
            <a:spLocks/>
          </p:cNvSpPr>
          <p:nvPr/>
        </p:nvSpPr>
        <p:spPr>
          <a:xfrm>
            <a:off x="4724400" y="1568913"/>
            <a:ext cx="5883501" cy="1071062"/>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nSpc>
                <a:spcPct val="90000"/>
              </a:lnSpc>
              <a:defRPr/>
            </a:pPr>
            <a:r>
              <a:rPr lang="en-US" sz="2400" spc="-49" dirty="0">
                <a:ln w="3175">
                  <a:noFill/>
                </a:ln>
                <a:gradFill>
                  <a:gsLst>
                    <a:gs pos="0">
                      <a:srgbClr val="0078D4"/>
                    </a:gs>
                    <a:gs pos="100000">
                      <a:srgbClr val="1199FF"/>
                    </a:gs>
                  </a:gsLst>
                  <a:lin ang="2700000" scaled="0"/>
                </a:gradFill>
                <a:latin typeface="Segoe UI Semibold"/>
              </a:rPr>
              <a:t>Machine generated or machine recorded human interactions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endParaRPr>
          </a:p>
        </p:txBody>
      </p:sp>
      <p:sp>
        <p:nvSpPr>
          <p:cNvPr id="167" name="Content Placeholder 2">
            <a:extLst>
              <a:ext uri="{FF2B5EF4-FFF2-40B4-BE49-F238E27FC236}">
                <a16:creationId xmlns:a16="http://schemas.microsoft.com/office/drawing/2014/main" id="{4AFDD59D-AE56-47FB-BAFD-1DD0F9D021B6}"/>
              </a:ext>
            </a:extLst>
          </p:cNvPr>
          <p:cNvSpPr txBox="1">
            <a:spLocks/>
          </p:cNvSpPr>
          <p:nvPr/>
        </p:nvSpPr>
        <p:spPr>
          <a:xfrm>
            <a:off x="4724400" y="2600276"/>
            <a:ext cx="567563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nSpc>
                <a:spcPct val="90000"/>
              </a:lnSpc>
              <a:defRPr/>
            </a:pPr>
            <a:r>
              <a:rPr lang="en-US" sz="2400" spc="-49" dirty="0">
                <a:ln w="3175">
                  <a:noFill/>
                </a:ln>
                <a:gradFill>
                  <a:gsLst>
                    <a:gs pos="0">
                      <a:srgbClr val="0078D4"/>
                    </a:gs>
                    <a:gs pos="100000">
                      <a:srgbClr val="1199FF"/>
                    </a:gs>
                  </a:gsLst>
                  <a:lin ang="2700000" scaled="0"/>
                </a:gradFill>
                <a:latin typeface="Segoe UI Semibold"/>
              </a:rPr>
              <a:t>Semi-structured: text, </a:t>
            </a:r>
            <a:r>
              <a:rPr lang="en-US" sz="2400" spc="-49" dirty="0" err="1">
                <a:ln w="3175">
                  <a:noFill/>
                </a:ln>
                <a:gradFill>
                  <a:gsLst>
                    <a:gs pos="0">
                      <a:srgbClr val="0078D4"/>
                    </a:gs>
                    <a:gs pos="100000">
                      <a:srgbClr val="1199FF"/>
                    </a:gs>
                  </a:gsLst>
                  <a:lin ang="2700000" scaled="0"/>
                </a:gradFill>
                <a:latin typeface="Segoe UI Semibold"/>
              </a:rPr>
              <a:t>json</a:t>
            </a:r>
            <a:r>
              <a:rPr lang="en-US" sz="2400" spc="-49" dirty="0">
                <a:ln w="3175">
                  <a:noFill/>
                </a:ln>
                <a:gradFill>
                  <a:gsLst>
                    <a:gs pos="0">
                      <a:srgbClr val="0078D4"/>
                    </a:gs>
                    <a:gs pos="100000">
                      <a:srgbClr val="1199FF"/>
                    </a:gs>
                  </a:gsLst>
                  <a:lin ang="2700000" scaled="0"/>
                </a:gradFill>
                <a:latin typeface="Segoe UI Semibold"/>
              </a:rPr>
              <a:t>, time series</a:t>
            </a:r>
          </a:p>
        </p:txBody>
      </p:sp>
      <p:sp>
        <p:nvSpPr>
          <p:cNvPr id="168" name="Content Placeholder 2">
            <a:extLst>
              <a:ext uri="{FF2B5EF4-FFF2-40B4-BE49-F238E27FC236}">
                <a16:creationId xmlns:a16="http://schemas.microsoft.com/office/drawing/2014/main" id="{A25B54E9-0469-424A-9459-4044FC8F5E34}"/>
              </a:ext>
            </a:extLst>
          </p:cNvPr>
          <p:cNvSpPr txBox="1">
            <a:spLocks/>
          </p:cNvSpPr>
          <p:nvPr/>
        </p:nvSpPr>
        <p:spPr>
          <a:xfrm>
            <a:off x="4724400" y="3372241"/>
            <a:ext cx="6131550"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Mass volume </a:t>
            </a:r>
          </a:p>
        </p:txBody>
      </p:sp>
      <p:sp>
        <p:nvSpPr>
          <p:cNvPr id="169" name="Content Placeholder 2">
            <a:extLst>
              <a:ext uri="{FF2B5EF4-FFF2-40B4-BE49-F238E27FC236}">
                <a16:creationId xmlns:a16="http://schemas.microsoft.com/office/drawing/2014/main" id="{FC3A1273-6B81-4AD7-8FDC-E8DED08457B7}"/>
              </a:ext>
            </a:extLst>
          </p:cNvPr>
          <p:cNvSpPr txBox="1">
            <a:spLocks/>
          </p:cNvSpPr>
          <p:nvPr/>
        </p:nvSpPr>
        <p:spPr>
          <a:xfrm>
            <a:off x="4724400" y="4107706"/>
            <a:ext cx="4842713"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High velocity </a:t>
            </a:r>
          </a:p>
        </p:txBody>
      </p:sp>
      <p:sp>
        <p:nvSpPr>
          <p:cNvPr id="170" name="Content Placeholder 2">
            <a:extLst>
              <a:ext uri="{FF2B5EF4-FFF2-40B4-BE49-F238E27FC236}">
                <a16:creationId xmlns:a16="http://schemas.microsoft.com/office/drawing/2014/main" id="{D3B280BE-7CB8-4D9B-86F1-43AA4D1E3926}"/>
              </a:ext>
            </a:extLst>
          </p:cNvPr>
          <p:cNvSpPr txBox="1">
            <a:spLocks/>
          </p:cNvSpPr>
          <p:nvPr/>
        </p:nvSpPr>
        <p:spPr>
          <a:xfrm>
            <a:off x="4724400" y="4843174"/>
            <a:ext cx="4730129"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Few large fact tables/streams</a:t>
            </a:r>
          </a:p>
        </p:txBody>
      </p:sp>
      <p:cxnSp>
        <p:nvCxnSpPr>
          <p:cNvPr id="171" name="Straight Connector 170">
            <a:extLst>
              <a:ext uri="{FF2B5EF4-FFF2-40B4-BE49-F238E27FC236}">
                <a16:creationId xmlns:a16="http://schemas.microsoft.com/office/drawing/2014/main" id="{E60FB2F4-3037-464E-87AD-7156AF2EE815}"/>
              </a:ext>
            </a:extLst>
          </p:cNvPr>
          <p:cNvCxnSpPr/>
          <p:nvPr/>
        </p:nvCxnSpPr>
        <p:spPr>
          <a:xfrm>
            <a:off x="4724400" y="210284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6CA1764-0ACB-4B3A-9E44-650DD860E4E8}"/>
              </a:ext>
            </a:extLst>
          </p:cNvPr>
          <p:cNvCxnSpPr/>
          <p:nvPr/>
        </p:nvCxnSpPr>
        <p:spPr>
          <a:xfrm>
            <a:off x="4724400" y="3170708"/>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1B5A2F5-4C4B-4775-827A-FAE01146D13F}"/>
              </a:ext>
            </a:extLst>
          </p:cNvPr>
          <p:cNvCxnSpPr/>
          <p:nvPr/>
        </p:nvCxnSpPr>
        <p:spPr>
          <a:xfrm>
            <a:off x="4724400" y="3906173"/>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19EB3DF-15B1-43DC-92DF-FC7AB0295B3A}"/>
              </a:ext>
            </a:extLst>
          </p:cNvPr>
          <p:cNvCxnSpPr/>
          <p:nvPr/>
        </p:nvCxnSpPr>
        <p:spPr>
          <a:xfrm>
            <a:off x="4724400" y="4641638"/>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FAF422C-655E-DE4A-AC39-E062F8D0911D}"/>
              </a:ext>
            </a:extLst>
          </p:cNvPr>
          <p:cNvSpPr txBox="1"/>
          <p:nvPr/>
        </p:nvSpPr>
        <p:spPr>
          <a:xfrm>
            <a:off x="588963" y="3631918"/>
            <a:ext cx="305553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175"/>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What is it?</a:t>
            </a:r>
          </a:p>
        </p:txBody>
      </p:sp>
      <p:sp>
        <p:nvSpPr>
          <p:cNvPr id="3" name="Title 2">
            <a:extLst>
              <a:ext uri="{FF2B5EF4-FFF2-40B4-BE49-F238E27FC236}">
                <a16:creationId xmlns:a16="http://schemas.microsoft.com/office/drawing/2014/main" id="{085A4757-9E7A-B84C-B5F2-C0CD8210D667}"/>
              </a:ext>
            </a:extLst>
          </p:cNvPr>
          <p:cNvSpPr>
            <a:spLocks noGrp="1"/>
          </p:cNvSpPr>
          <p:nvPr>
            <p:ph type="title"/>
          </p:nvPr>
        </p:nvSpPr>
        <p:spPr>
          <a:xfrm>
            <a:off x="588963" y="2390423"/>
            <a:ext cx="4127500" cy="1108075"/>
          </a:xfrm>
        </p:spPr>
        <p:txBody>
          <a:bodyPr/>
          <a:lstStyle/>
          <a:p>
            <a:r>
              <a:rPr lang="en-CA"/>
              <a:t>Observational </a:t>
            </a:r>
            <a:br>
              <a:rPr lang="en-CA"/>
            </a:br>
            <a:r>
              <a:rPr lang="en-CA"/>
              <a:t>Data</a:t>
            </a:r>
          </a:p>
        </p:txBody>
      </p:sp>
    </p:spTree>
    <p:extLst>
      <p:ext uri="{BB962C8B-B14F-4D97-AF65-F5344CB8AC3E}">
        <p14:creationId xmlns:p14="http://schemas.microsoft.com/office/powerpoint/2010/main" val="1827138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decel="100000" fill="hold" grpId="1" nodeType="withEffect">
                                  <p:stCondLst>
                                    <p:cond delay="0"/>
                                  </p:stCondLst>
                                  <p:childTnLst>
                                    <p:animMotion origin="layout" path="M 1.875E-6 0 L 1.875E-6 0.03773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42" presetClass="path" presetSubtype="0" decel="100000" fill="hold" grpId="1" nodeType="withEffect">
                                  <p:stCondLst>
                                    <p:cond delay="100"/>
                                  </p:stCondLst>
                                  <p:childTnLst>
                                    <p:animMotion origin="layout" path="M 2.29167E-6 -1.48148E-6 L 2.29167E-6 0.03773 " pathEditMode="relative" rAng="0" ptsTypes="AA">
                                      <p:cBhvr>
                                        <p:cTn id="14" dur="750" spd="-100000" fill="hold"/>
                                        <p:tgtEl>
                                          <p:spTgt spid="16"/>
                                        </p:tgtEl>
                                        <p:attrNameLst>
                                          <p:attrName>ppt_x</p:attrName>
                                          <p:attrName>ppt_y</p:attrName>
                                        </p:attrNameLst>
                                      </p:cBhvr>
                                      <p:rCtr x="0" y="1875"/>
                                    </p:animMotion>
                                  </p:childTnLst>
                                </p:cTn>
                              </p:par>
                            </p:childTnLst>
                          </p:cTn>
                        </p:par>
                        <p:par>
                          <p:cTn id="15" fill="hold">
                            <p:stCondLst>
                              <p:cond delay="850"/>
                            </p:stCondLst>
                            <p:childTnLst>
                              <p:par>
                                <p:cTn id="16" presetID="10" presetClass="entr" presetSubtype="0" fill="hold" grpId="0" nodeType="after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500"/>
                                        <p:tgtEl>
                                          <p:spTgt spid="166"/>
                                        </p:tgtEl>
                                      </p:cBhvr>
                                    </p:animEffect>
                                  </p:childTnLst>
                                </p:cTn>
                              </p:par>
                            </p:childTnLst>
                          </p:cTn>
                        </p:par>
                        <p:par>
                          <p:cTn id="19" fill="hold">
                            <p:stCondLst>
                              <p:cond delay="1350"/>
                            </p:stCondLst>
                            <p:childTnLst>
                              <p:par>
                                <p:cTn id="20" presetID="10" presetClass="entr" presetSubtype="0" fill="hold" grpId="0" nodeType="after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fade">
                                      <p:cBhvr>
                                        <p:cTn id="22" dur="500"/>
                                        <p:tgtEl>
                                          <p:spTgt spid="167"/>
                                        </p:tgtEl>
                                      </p:cBhvr>
                                    </p:animEffect>
                                  </p:childTnLst>
                                </p:cTn>
                              </p:par>
                              <p:par>
                                <p:cTn id="23" presetID="10" presetClass="entr" presetSubtype="0" fill="hold" nodeType="withEffect">
                                  <p:stCondLst>
                                    <p:cond delay="0"/>
                                  </p:stCondLst>
                                  <p:childTnLst>
                                    <p:set>
                                      <p:cBhvr>
                                        <p:cTn id="24" dur="1" fill="hold">
                                          <p:stCondLst>
                                            <p:cond delay="0"/>
                                          </p:stCondLst>
                                        </p:cTn>
                                        <p:tgtEl>
                                          <p:spTgt spid="171"/>
                                        </p:tgtEl>
                                        <p:attrNameLst>
                                          <p:attrName>style.visibility</p:attrName>
                                        </p:attrNameLst>
                                      </p:cBhvr>
                                      <p:to>
                                        <p:strVal val="visible"/>
                                      </p:to>
                                    </p:set>
                                    <p:animEffect transition="in" filter="fade">
                                      <p:cBhvr>
                                        <p:cTn id="25" dur="500"/>
                                        <p:tgtEl>
                                          <p:spTgt spid="171"/>
                                        </p:tgtEl>
                                      </p:cBhvr>
                                    </p:animEffect>
                                  </p:childTnLst>
                                </p:cTn>
                              </p:par>
                            </p:childTnLst>
                          </p:cTn>
                        </p:par>
                        <p:par>
                          <p:cTn id="26" fill="hold">
                            <p:stCondLst>
                              <p:cond delay="1850"/>
                            </p:stCondLst>
                            <p:childTnLst>
                              <p:par>
                                <p:cTn id="27" presetID="10" presetClass="entr" presetSubtype="0" fill="hold" grpId="0" nodeType="after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fade">
                                      <p:cBhvr>
                                        <p:cTn id="29" dur="500"/>
                                        <p:tgtEl>
                                          <p:spTgt spid="168"/>
                                        </p:tgtEl>
                                      </p:cBhvr>
                                    </p:animEffect>
                                  </p:childTnLst>
                                </p:cTn>
                              </p:par>
                              <p:par>
                                <p:cTn id="30" presetID="10" presetClass="entr" presetSubtype="0" fill="hold" nodeType="with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fade">
                                      <p:cBhvr>
                                        <p:cTn id="32" dur="500"/>
                                        <p:tgtEl>
                                          <p:spTgt spid="172"/>
                                        </p:tgtEl>
                                      </p:cBhvr>
                                    </p:animEffect>
                                  </p:childTnLst>
                                </p:cTn>
                              </p:par>
                            </p:childTnLst>
                          </p:cTn>
                        </p:par>
                        <p:par>
                          <p:cTn id="33" fill="hold">
                            <p:stCondLst>
                              <p:cond delay="2350"/>
                            </p:stCondLst>
                            <p:childTnLst>
                              <p:par>
                                <p:cTn id="34" presetID="10" presetClass="entr" presetSubtype="0" fill="hold" grpId="0" nodeType="afterEffect">
                                  <p:stCondLst>
                                    <p:cond delay="0"/>
                                  </p:stCondLst>
                                  <p:childTnLst>
                                    <p:set>
                                      <p:cBhvr>
                                        <p:cTn id="35" dur="1" fill="hold">
                                          <p:stCondLst>
                                            <p:cond delay="0"/>
                                          </p:stCondLst>
                                        </p:cTn>
                                        <p:tgtEl>
                                          <p:spTgt spid="169"/>
                                        </p:tgtEl>
                                        <p:attrNameLst>
                                          <p:attrName>style.visibility</p:attrName>
                                        </p:attrNameLst>
                                      </p:cBhvr>
                                      <p:to>
                                        <p:strVal val="visible"/>
                                      </p:to>
                                    </p:set>
                                    <p:animEffect transition="in" filter="fade">
                                      <p:cBhvr>
                                        <p:cTn id="36" dur="500"/>
                                        <p:tgtEl>
                                          <p:spTgt spid="169"/>
                                        </p:tgtEl>
                                      </p:cBhvr>
                                    </p:animEffect>
                                  </p:childTnLst>
                                </p:cTn>
                              </p:par>
                              <p:par>
                                <p:cTn id="37" presetID="10" presetClass="entr" presetSubtype="0" fill="hold" nodeType="withEffect">
                                  <p:stCondLst>
                                    <p:cond delay="0"/>
                                  </p:stCondLst>
                                  <p:childTnLst>
                                    <p:set>
                                      <p:cBhvr>
                                        <p:cTn id="38" dur="1" fill="hold">
                                          <p:stCondLst>
                                            <p:cond delay="0"/>
                                          </p:stCondLst>
                                        </p:cTn>
                                        <p:tgtEl>
                                          <p:spTgt spid="173"/>
                                        </p:tgtEl>
                                        <p:attrNameLst>
                                          <p:attrName>style.visibility</p:attrName>
                                        </p:attrNameLst>
                                      </p:cBhvr>
                                      <p:to>
                                        <p:strVal val="visible"/>
                                      </p:to>
                                    </p:set>
                                    <p:animEffect transition="in" filter="fade">
                                      <p:cBhvr>
                                        <p:cTn id="39" dur="500"/>
                                        <p:tgtEl>
                                          <p:spTgt spid="173"/>
                                        </p:tgtEl>
                                      </p:cBhvr>
                                    </p:animEffect>
                                  </p:childTnLst>
                                </p:cTn>
                              </p:par>
                            </p:childTnLst>
                          </p:cTn>
                        </p:par>
                        <p:par>
                          <p:cTn id="40" fill="hold">
                            <p:stCondLst>
                              <p:cond delay="2850"/>
                            </p:stCondLst>
                            <p:childTnLst>
                              <p:par>
                                <p:cTn id="41" presetID="10" presetClass="entr" presetSubtype="0" fill="hold" grpId="0"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par>
                                <p:cTn id="44" presetID="10" presetClass="entr" presetSubtype="0" fill="hold" nodeType="withEffect">
                                  <p:stCondLst>
                                    <p:cond delay="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7" grpId="0"/>
      <p:bldP spid="168" grpId="0"/>
      <p:bldP spid="169" grpId="0"/>
      <p:bldP spid="170" grpId="0"/>
      <p:bldP spid="16" grpId="0"/>
      <p:bldP spid="16" grpId="1"/>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s Daimler Trucks going to go it alone? - FreightWaves">
            <a:extLst>
              <a:ext uri="{FF2B5EF4-FFF2-40B4-BE49-F238E27FC236}">
                <a16:creationId xmlns:a16="http://schemas.microsoft.com/office/drawing/2014/main" id="{DC59A5C6-5855-4A80-9183-43B7EED3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0F93AB2-7F49-41BC-AD0E-B5DDDC58C70E}"/>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788329" y="2422372"/>
            <a:ext cx="2833596" cy="35419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6CB626A-24A2-4EF6-BA7B-302450355557}"/>
              </a:ext>
            </a:extLst>
          </p:cNvPr>
          <p:cNvSpPr>
            <a:spLocks noGrp="1"/>
          </p:cNvSpPr>
          <p:nvPr>
            <p:ph type="title"/>
          </p:nvPr>
        </p:nvSpPr>
        <p:spPr>
          <a:xfrm>
            <a:off x="483761" y="535578"/>
            <a:ext cx="7127530" cy="1107996"/>
          </a:xfrm>
        </p:spPr>
        <p:txBody>
          <a:bodyPr/>
          <a:lstStyle/>
          <a:p>
            <a:r>
              <a:rPr lang="en-US"/>
              <a:t>Connected Trucks</a:t>
            </a:r>
            <a:br>
              <a:rPr lang="en-US"/>
            </a:br>
            <a:r>
              <a:rPr lang="en-US"/>
              <a:t>Connected Factories</a:t>
            </a:r>
          </a:p>
        </p:txBody>
      </p:sp>
      <p:sp>
        <p:nvSpPr>
          <p:cNvPr id="7" name="TextBox 6">
            <a:extLst>
              <a:ext uri="{FF2B5EF4-FFF2-40B4-BE49-F238E27FC236}">
                <a16:creationId xmlns:a16="http://schemas.microsoft.com/office/drawing/2014/main" id="{AADC7F10-32C7-4580-8E3A-02A00481FFD2}"/>
              </a:ext>
            </a:extLst>
          </p:cNvPr>
          <p:cNvSpPr txBox="1"/>
          <p:nvPr/>
        </p:nvSpPr>
        <p:spPr>
          <a:xfrm>
            <a:off x="7788329" y="3016792"/>
            <a:ext cx="2833596" cy="1015663"/>
          </a:xfrm>
          <a:prstGeom prst="rect">
            <a:avLst/>
          </a:prstGeom>
          <a:solidFill>
            <a:schemeClr val="bg1"/>
          </a:solidFill>
          <a:ln>
            <a:solidFill>
              <a:schemeClr val="accent1"/>
            </a:solidFill>
          </a:ln>
        </p:spPr>
        <p:txBody>
          <a:bodyPr wrap="square">
            <a:spAutoFit/>
          </a:bodyPr>
          <a:lstStyle/>
          <a:p>
            <a:r>
              <a:rPr lang="en-US" sz="2000" dirty="0">
                <a:effectLst/>
                <a:ea typeface="Calibri" panose="020F0502020204030204" pitchFamily="34" charset="0"/>
                <a:cs typeface="Arial" panose="020B0604020202020204" pitchFamily="34" charset="0"/>
              </a:rPr>
              <a:t>Ingesting </a:t>
            </a:r>
            <a:r>
              <a:rPr lang="en-US" sz="2000" b="1" dirty="0">
                <a:solidFill>
                  <a:schemeClr val="accent2"/>
                </a:solidFill>
                <a:effectLst/>
                <a:ea typeface="Calibri" panose="020F0502020204030204" pitchFamily="34" charset="0"/>
                <a:cs typeface="Arial" panose="020B0604020202020204" pitchFamily="34" charset="0"/>
              </a:rPr>
              <a:t>9 trillion </a:t>
            </a:r>
            <a:r>
              <a:rPr lang="en-US" sz="2000" dirty="0">
                <a:effectLst/>
                <a:ea typeface="Calibri" panose="020F0502020204030204" pitchFamily="34" charset="0"/>
                <a:cs typeface="Arial" panose="020B0604020202020204" pitchFamily="34" charset="0"/>
              </a:rPr>
              <a:t>rows and 900+ terabytes of data!!! </a:t>
            </a:r>
            <a:endParaRPr lang="en-US" sz="2000" dirty="0"/>
          </a:p>
        </p:txBody>
      </p:sp>
    </p:spTree>
    <p:extLst>
      <p:ext uri="{BB962C8B-B14F-4D97-AF65-F5344CB8AC3E}">
        <p14:creationId xmlns:p14="http://schemas.microsoft.com/office/powerpoint/2010/main" val="38925093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water, boat, lake&#10;&#10;Description automatically generated">
            <a:extLst>
              <a:ext uri="{FF2B5EF4-FFF2-40B4-BE49-F238E27FC236}">
                <a16:creationId xmlns:a16="http://schemas.microsoft.com/office/drawing/2014/main" id="{AF805DE7-FB12-42D7-9D5B-FCC51E86C4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95" b="6674"/>
          <a:stretch/>
        </p:blipFill>
        <p:spPr>
          <a:xfrm>
            <a:off x="0" y="1"/>
            <a:ext cx="12192000" cy="6858000"/>
          </a:xfrm>
          <a:prstGeom prst="rect">
            <a:avLst/>
          </a:prstGeom>
        </p:spPr>
      </p:pic>
      <p:pic>
        <p:nvPicPr>
          <p:cNvPr id="10" name="Picture 9" descr="Logo&#10;&#10;Description automatically generated">
            <a:extLst>
              <a:ext uri="{FF2B5EF4-FFF2-40B4-BE49-F238E27FC236}">
                <a16:creationId xmlns:a16="http://schemas.microsoft.com/office/drawing/2014/main" id="{2E0BD878-4BE3-4EFE-84BB-91EAD56CA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8329" y="1752600"/>
            <a:ext cx="1262631" cy="1050757"/>
          </a:xfrm>
          <a:prstGeom prst="rect">
            <a:avLst/>
          </a:prstGeom>
          <a:solidFill>
            <a:schemeClr val="tx1"/>
          </a:solidFill>
        </p:spPr>
      </p:pic>
      <p:sp>
        <p:nvSpPr>
          <p:cNvPr id="2" name="TextBox 1">
            <a:extLst>
              <a:ext uri="{FF2B5EF4-FFF2-40B4-BE49-F238E27FC236}">
                <a16:creationId xmlns:a16="http://schemas.microsoft.com/office/drawing/2014/main" id="{6467CD83-B128-48CB-858B-227F24DE07EB}"/>
              </a:ext>
            </a:extLst>
          </p:cNvPr>
          <p:cNvSpPr txBox="1"/>
          <p:nvPr/>
        </p:nvSpPr>
        <p:spPr>
          <a:xfrm>
            <a:off x="7788329" y="3016792"/>
            <a:ext cx="2494660" cy="1015663"/>
          </a:xfrm>
          <a:prstGeom prst="rect">
            <a:avLst/>
          </a:prstGeom>
          <a:solidFill>
            <a:schemeClr val="bg1"/>
          </a:solidFill>
          <a:ln>
            <a:solidFill>
              <a:schemeClr val="accent1"/>
            </a:solidFill>
          </a:ln>
        </p:spPr>
        <p:txBody>
          <a:bodyPr wrap="square">
            <a:spAutoFit/>
          </a:bodyPr>
          <a:lstStyle/>
          <a:p>
            <a:r>
              <a:rPr lang="en-US" sz="2000" dirty="0">
                <a:effectLst/>
                <a:ea typeface="Calibri" panose="020F0502020204030204" pitchFamily="34" charset="0"/>
                <a:cs typeface="Arial" panose="020B0604020202020204" pitchFamily="34" charset="0"/>
              </a:rPr>
              <a:t>Leveraging Azure Data Explorer to power it smart grid</a:t>
            </a:r>
            <a:endParaRPr lang="en-US" sz="2000" dirty="0"/>
          </a:p>
        </p:txBody>
      </p:sp>
      <p:sp>
        <p:nvSpPr>
          <p:cNvPr id="6" name="TextBox 5">
            <a:extLst>
              <a:ext uri="{FF2B5EF4-FFF2-40B4-BE49-F238E27FC236}">
                <a16:creationId xmlns:a16="http://schemas.microsoft.com/office/drawing/2014/main" id="{17B6B4C9-C52B-4EE8-B8F4-C771C53BE354}"/>
              </a:ext>
            </a:extLst>
          </p:cNvPr>
          <p:cNvSpPr txBox="1"/>
          <p:nvPr/>
        </p:nvSpPr>
        <p:spPr>
          <a:xfrm>
            <a:off x="342900" y="800650"/>
            <a:ext cx="6781800" cy="1477328"/>
          </a:xfrm>
          <a:prstGeom prst="rect">
            <a:avLst/>
          </a:prstGeom>
          <a:noFill/>
        </p:spPr>
        <p:txBody>
          <a:bodyPr wrap="square">
            <a:spAutoFit/>
          </a:bodyPr>
          <a:lstStyle/>
          <a:p>
            <a:r>
              <a:rPr lang="en-US" dirty="0"/>
              <a:t>“the query language that KQL is very adapted to what we're trying to do … blazing fast, magically fast. I think the engineers throw some pixie dust at it to make it run faster”</a:t>
            </a:r>
          </a:p>
          <a:p>
            <a:endParaRPr lang="en-US" dirty="0"/>
          </a:p>
          <a:p>
            <a:pPr algn="r"/>
            <a:r>
              <a:rPr lang="en-US" dirty="0"/>
              <a:t>Sherif Zaroubi, Partner/CEO, </a:t>
            </a:r>
            <a:r>
              <a:rPr lang="en-US" dirty="0" err="1"/>
              <a:t>Axceta</a:t>
            </a:r>
            <a:endParaRPr lang="en-US" dirty="0"/>
          </a:p>
        </p:txBody>
      </p:sp>
    </p:spTree>
    <p:extLst>
      <p:ext uri="{BB962C8B-B14F-4D97-AF65-F5344CB8AC3E}">
        <p14:creationId xmlns:p14="http://schemas.microsoft.com/office/powerpoint/2010/main" val="33301967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outdoor, night, city, night sky&#10;&#10;Description automatically generated">
            <a:extLst>
              <a:ext uri="{FF2B5EF4-FFF2-40B4-BE49-F238E27FC236}">
                <a16:creationId xmlns:a16="http://schemas.microsoft.com/office/drawing/2014/main" id="{5918CDC8-B8AF-47D9-AA71-0F22723B7A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37"/>
          <a:stretch/>
        </p:blipFill>
        <p:spPr>
          <a:xfrm>
            <a:off x="-3128" y="-1"/>
            <a:ext cx="12195128" cy="6858001"/>
          </a:xfrm>
          <a:prstGeom prst="rect">
            <a:avLst/>
          </a:prstGeom>
        </p:spPr>
      </p:pic>
      <p:sp>
        <p:nvSpPr>
          <p:cNvPr id="12" name="TextBox 11">
            <a:extLst>
              <a:ext uri="{FF2B5EF4-FFF2-40B4-BE49-F238E27FC236}">
                <a16:creationId xmlns:a16="http://schemas.microsoft.com/office/drawing/2014/main" id="{2D4BD6F3-BB58-4B59-A174-E820F8ED8701}"/>
              </a:ext>
            </a:extLst>
          </p:cNvPr>
          <p:cNvSpPr txBox="1"/>
          <p:nvPr/>
        </p:nvSpPr>
        <p:spPr>
          <a:xfrm>
            <a:off x="594698" y="3016792"/>
            <a:ext cx="2833596" cy="1323439"/>
          </a:xfrm>
          <a:prstGeom prst="rect">
            <a:avLst/>
          </a:prstGeom>
          <a:solidFill>
            <a:schemeClr val="bg1"/>
          </a:solidFill>
          <a:ln>
            <a:solidFill>
              <a:schemeClr val="accent1"/>
            </a:solidFill>
          </a:ln>
        </p:spPr>
        <p:txBody>
          <a:bodyPr wrap="square">
            <a:spAutoFit/>
          </a:bodyPr>
          <a:lstStyle/>
          <a:p>
            <a:r>
              <a:rPr lang="en-US" sz="2000" dirty="0">
                <a:effectLst/>
                <a:ea typeface="Calibri" panose="020F0502020204030204" pitchFamily="34" charset="0"/>
                <a:cs typeface="Arial" panose="020B0604020202020204" pitchFamily="34" charset="0"/>
              </a:rPr>
              <a:t>Leveraging Azure Data Explorer to help protect their customers from 5</a:t>
            </a:r>
            <a:r>
              <a:rPr lang="en-US" sz="2000" baseline="30000" dirty="0">
                <a:effectLst/>
                <a:ea typeface="Calibri" panose="020F0502020204030204" pitchFamily="34" charset="0"/>
                <a:cs typeface="Arial" panose="020B0604020202020204" pitchFamily="34" charset="0"/>
              </a:rPr>
              <a:t>th</a:t>
            </a:r>
            <a:r>
              <a:rPr lang="en-US" sz="2000" dirty="0">
                <a:effectLst/>
                <a:ea typeface="Calibri" panose="020F0502020204030204" pitchFamily="34" charset="0"/>
                <a:cs typeface="Arial" panose="020B0604020202020204" pitchFamily="34" charset="0"/>
              </a:rPr>
              <a:t> gen cyber</a:t>
            </a:r>
            <a:r>
              <a:rPr lang="en-US" sz="2000" dirty="0">
                <a:ea typeface="Calibri" panose="020F0502020204030204" pitchFamily="34" charset="0"/>
                <a:cs typeface="Arial" panose="020B0604020202020204" pitchFamily="34" charset="0"/>
              </a:rPr>
              <a:t>-</a:t>
            </a:r>
            <a:r>
              <a:rPr lang="en-US" sz="2000" dirty="0">
                <a:effectLst/>
                <a:ea typeface="Calibri" panose="020F0502020204030204" pitchFamily="34" charset="0"/>
                <a:cs typeface="Arial" panose="020B0604020202020204" pitchFamily="34" charset="0"/>
              </a:rPr>
              <a:t>attacks</a:t>
            </a:r>
            <a:endParaRPr lang="en-US" sz="2000" dirty="0"/>
          </a:p>
        </p:txBody>
      </p:sp>
      <p:pic>
        <p:nvPicPr>
          <p:cNvPr id="2050" name="Picture 2" descr="Check Point Software Firewall – Enterprise IT/Network Security Solutions by  GigaNetworks – Putting the «value» back into Value Added Reseller">
            <a:extLst>
              <a:ext uri="{FF2B5EF4-FFF2-40B4-BE49-F238E27FC236}">
                <a16:creationId xmlns:a16="http://schemas.microsoft.com/office/drawing/2014/main" id="{3559F825-A575-43E1-BD34-1393C26318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648" b="21605"/>
          <a:stretch/>
        </p:blipFill>
        <p:spPr bwMode="auto">
          <a:xfrm>
            <a:off x="594698" y="2017713"/>
            <a:ext cx="2833596" cy="84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2513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0678E0-FB85-4786-8328-0C43F2BDC9EE}"/>
              </a:ext>
            </a:extLst>
          </p:cNvPr>
          <p:cNvPicPr>
            <a:picLocks noChangeAspect="1"/>
          </p:cNvPicPr>
          <p:nvPr/>
        </p:nvPicPr>
        <p:blipFill rotWithShape="1">
          <a:blip r:embed="rId3"/>
          <a:srcRect l="783" t="1770" r="11111"/>
          <a:stretch/>
        </p:blipFill>
        <p:spPr>
          <a:xfrm>
            <a:off x="0" y="0"/>
            <a:ext cx="12192001" cy="7577894"/>
          </a:xfrm>
          <a:prstGeom prst="rect">
            <a:avLst/>
          </a:prstGeom>
        </p:spPr>
      </p:pic>
      <p:pic>
        <p:nvPicPr>
          <p:cNvPr id="3074" name="Picture 2">
            <a:extLst>
              <a:ext uri="{FF2B5EF4-FFF2-40B4-BE49-F238E27FC236}">
                <a16:creationId xmlns:a16="http://schemas.microsoft.com/office/drawing/2014/main" id="{341E0FD7-F338-4917-B561-1C9CAC1399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238" y="2308567"/>
            <a:ext cx="2607325" cy="6178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5DA847-31B7-4BFC-BB99-AAB991406EB7}"/>
              </a:ext>
            </a:extLst>
          </p:cNvPr>
          <p:cNvSpPr txBox="1"/>
          <p:nvPr/>
        </p:nvSpPr>
        <p:spPr>
          <a:xfrm>
            <a:off x="595238" y="3016792"/>
            <a:ext cx="3768212" cy="1015663"/>
          </a:xfrm>
          <a:prstGeom prst="rect">
            <a:avLst/>
          </a:prstGeom>
          <a:solidFill>
            <a:schemeClr val="bg1"/>
          </a:solidFill>
          <a:ln>
            <a:solidFill>
              <a:schemeClr val="accent1"/>
            </a:solidFill>
          </a:ln>
        </p:spPr>
        <p:txBody>
          <a:bodyPr wrap="square">
            <a:spAutoFit/>
          </a:bodyPr>
          <a:lstStyle/>
          <a:p>
            <a:r>
              <a:rPr lang="en-US" sz="2000" dirty="0">
                <a:effectLst/>
                <a:ea typeface="Calibri" panose="020F0502020204030204" pitchFamily="34" charset="0"/>
                <a:cs typeface="Arial" panose="020B0604020202020204" pitchFamily="34" charset="0"/>
              </a:rPr>
              <a:t>Leveraging Azure Data Explorer for powering Energy and Building Solutions</a:t>
            </a:r>
            <a:endParaRPr lang="en-US" sz="2000" dirty="0"/>
          </a:p>
        </p:txBody>
      </p:sp>
    </p:spTree>
    <p:extLst>
      <p:ext uri="{BB962C8B-B14F-4D97-AF65-F5344CB8AC3E}">
        <p14:creationId xmlns:p14="http://schemas.microsoft.com/office/powerpoint/2010/main" val="32623788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crosoft Customer Story-Data-driven Dodo Pizza raises performance with  Azure Data Explorer">
            <a:extLst>
              <a:ext uri="{FF2B5EF4-FFF2-40B4-BE49-F238E27FC236}">
                <a16:creationId xmlns:a16="http://schemas.microsoft.com/office/drawing/2014/main" id="{85F7536E-BC25-4CE6-9883-5776ED56C9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4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6292E72-C2C6-4535-9524-693A77B5C8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263" y="2355388"/>
            <a:ext cx="2973803" cy="532806"/>
          </a:xfrm>
          <a:prstGeom prst="rect">
            <a:avLst/>
          </a:prstGeom>
          <a:solidFill>
            <a:schemeClr val="tx1"/>
          </a:solidFill>
        </p:spPr>
      </p:pic>
      <p:sp>
        <p:nvSpPr>
          <p:cNvPr id="4" name="TextBox 3">
            <a:extLst>
              <a:ext uri="{FF2B5EF4-FFF2-40B4-BE49-F238E27FC236}">
                <a16:creationId xmlns:a16="http://schemas.microsoft.com/office/drawing/2014/main" id="{FA9B7E94-9BFC-4224-8F1B-703888EDD22D}"/>
              </a:ext>
            </a:extLst>
          </p:cNvPr>
          <p:cNvSpPr txBox="1"/>
          <p:nvPr/>
        </p:nvSpPr>
        <p:spPr>
          <a:xfrm>
            <a:off x="588263" y="3016792"/>
            <a:ext cx="4461409" cy="2246769"/>
          </a:xfrm>
          <a:prstGeom prst="rect">
            <a:avLst/>
          </a:prstGeom>
          <a:solidFill>
            <a:schemeClr val="bg1"/>
          </a:solidFill>
          <a:ln>
            <a:solidFill>
              <a:schemeClr val="accent1"/>
            </a:solidFill>
          </a:ln>
        </p:spPr>
        <p:txBody>
          <a:bodyPr wrap="square">
            <a:spAutoFit/>
          </a:bodyPr>
          <a:lstStyle/>
          <a:p>
            <a:pPr algn="l"/>
            <a:r>
              <a:rPr lang="en-US" sz="2000" b="0" i="0" dirty="0">
                <a:effectLst/>
                <a:latin typeface="SegoeUI"/>
              </a:rPr>
              <a:t>“We're ingesting 1 TB per day now. Previously, we could only ingest around 80–100 GB per day. So, we both saved money and increased our ingestion rate.”</a:t>
            </a:r>
          </a:p>
          <a:p>
            <a:pPr algn="l"/>
            <a:r>
              <a:rPr lang="en-US" sz="2000" b="0" i="0" dirty="0" err="1">
                <a:effectLst/>
                <a:latin typeface="SegoeUI"/>
              </a:rPr>
              <a:t>Gleb</a:t>
            </a:r>
            <a:r>
              <a:rPr lang="en-US" sz="2000" b="0" i="0" dirty="0">
                <a:effectLst/>
                <a:latin typeface="SegoeUI"/>
              </a:rPr>
              <a:t> </a:t>
            </a:r>
            <a:r>
              <a:rPr lang="en-US" sz="2000" b="0" i="0" dirty="0" err="1">
                <a:effectLst/>
                <a:latin typeface="SegoeUI"/>
              </a:rPr>
              <a:t>Lesnikov</a:t>
            </a:r>
            <a:r>
              <a:rPr lang="en-US" sz="2000" b="0" i="0" dirty="0">
                <a:effectLst/>
                <a:latin typeface="SegoeUI"/>
              </a:rPr>
              <a:t>: Cloud Architect</a:t>
            </a:r>
          </a:p>
          <a:p>
            <a:pPr algn="l"/>
            <a:r>
              <a:rPr lang="en-US" sz="2000" b="0" i="0" dirty="0">
                <a:effectLst/>
                <a:latin typeface="SegoeUI"/>
              </a:rPr>
              <a:t>Dodo Pizza</a:t>
            </a:r>
          </a:p>
        </p:txBody>
      </p:sp>
      <p:sp>
        <p:nvSpPr>
          <p:cNvPr id="10" name="Rectangle 9">
            <a:extLst>
              <a:ext uri="{FF2B5EF4-FFF2-40B4-BE49-F238E27FC236}">
                <a16:creationId xmlns:a16="http://schemas.microsoft.com/office/drawing/2014/main" id="{31F8BBEB-2601-4309-8091-2BA8B00DD9E8}"/>
              </a:ext>
            </a:extLst>
          </p:cNvPr>
          <p:cNvSpPr/>
          <p:nvPr/>
        </p:nvSpPr>
        <p:spPr bwMode="auto">
          <a:xfrm>
            <a:off x="0" y="4899716"/>
            <a:ext cx="12337576" cy="1958284"/>
          </a:xfrm>
          <a:prstGeom prst="rect">
            <a:avLst/>
          </a:prstGeom>
          <a:gradFill>
            <a:gsLst>
              <a:gs pos="0">
                <a:schemeClr val="bg1">
                  <a:alpha val="0"/>
                </a:schemeClr>
              </a:gs>
              <a:gs pos="100000">
                <a:schemeClr val="bg1"/>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934D1F1D-513E-425C-8831-28813F2F0672}"/>
              </a:ext>
            </a:extLst>
          </p:cNvPr>
          <p:cNvSpPr txBox="1"/>
          <p:nvPr/>
        </p:nvSpPr>
        <p:spPr>
          <a:xfrm>
            <a:off x="584200" y="5465766"/>
            <a:ext cx="4465472" cy="523220"/>
          </a:xfrm>
          <a:prstGeom prst="rect">
            <a:avLst/>
          </a:prstGeom>
          <a:noFill/>
        </p:spPr>
        <p:txBody>
          <a:bodyPr wrap="square">
            <a:spAutoFit/>
          </a:bodyPr>
          <a:lstStyle/>
          <a:p>
            <a:r>
              <a:rPr lang="en-US" sz="1400" dirty="0">
                <a:hlinkClick r:id="rId5"/>
              </a:rPr>
              <a:t>Microsoft Customer Story-Data-driven Dodo Pizza raises performance with Azure Data Explorer</a:t>
            </a:r>
            <a:endParaRPr lang="en-US" sz="1400" dirty="0"/>
          </a:p>
        </p:txBody>
      </p:sp>
    </p:spTree>
    <p:extLst>
      <p:ext uri="{BB962C8B-B14F-4D97-AF65-F5344CB8AC3E}">
        <p14:creationId xmlns:p14="http://schemas.microsoft.com/office/powerpoint/2010/main" val="31441452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ping to clean up in 2017 | The Land | NSW">
            <a:extLst>
              <a:ext uri="{FF2B5EF4-FFF2-40B4-BE49-F238E27FC236}">
                <a16:creationId xmlns:a16="http://schemas.microsoft.com/office/drawing/2014/main" id="{9EE74C49-50A7-4C36-B9C5-A0CDC32FA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884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165751-FD06-4696-913D-BB40E32B369A}"/>
              </a:ext>
            </a:extLst>
          </p:cNvPr>
          <p:cNvSpPr/>
          <p:nvPr/>
        </p:nvSpPr>
        <p:spPr bwMode="auto">
          <a:xfrm>
            <a:off x="0" y="4899716"/>
            <a:ext cx="12337576" cy="1958284"/>
          </a:xfrm>
          <a:prstGeom prst="rect">
            <a:avLst/>
          </a:prstGeom>
          <a:gradFill>
            <a:gsLst>
              <a:gs pos="0">
                <a:schemeClr val="bg1">
                  <a:alpha val="0"/>
                </a:schemeClr>
              </a:gs>
              <a:gs pos="100000">
                <a:schemeClr val="bg1"/>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122" name="Picture 2" descr="Story logo">
            <a:extLst>
              <a:ext uri="{FF2B5EF4-FFF2-40B4-BE49-F238E27FC236}">
                <a16:creationId xmlns:a16="http://schemas.microsoft.com/office/drawing/2014/main" id="{6AB64F6D-757E-4346-827D-9A4BC8A44F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2603" y="983557"/>
            <a:ext cx="1069075" cy="1069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EFF4FF-CF0B-434E-A5CB-E44A8B6DD146}"/>
              </a:ext>
            </a:extLst>
          </p:cNvPr>
          <p:cNvSpPr txBox="1"/>
          <p:nvPr/>
        </p:nvSpPr>
        <p:spPr>
          <a:xfrm>
            <a:off x="721333" y="2231707"/>
            <a:ext cx="5661270" cy="2585323"/>
          </a:xfrm>
          <a:prstGeom prst="rect">
            <a:avLst/>
          </a:prstGeom>
          <a:solidFill>
            <a:schemeClr val="tx1">
              <a:alpha val="61000"/>
            </a:schemeClr>
          </a:solidFill>
          <a:effectLst/>
        </p:spPr>
        <p:txBody>
          <a:bodyPr wrap="square">
            <a:spAutoFit/>
          </a:bodyPr>
          <a:lstStyle/>
          <a:p>
            <a:pPr algn="l"/>
            <a:r>
              <a:rPr lang="en-US" b="0" i="0" dirty="0">
                <a:solidFill>
                  <a:schemeClr val="bg1"/>
                </a:solidFill>
                <a:effectLst/>
                <a:latin typeface="SegoeUI"/>
              </a:rPr>
              <a:t>“We considered a number of different options, including those from Microsoft, and ended up settling on Azure Data Explorer. Firstly, it satisfied our criterion of being serverless, so we didn’t need to manage it. Secondly, it acts like a column store and aggregates data quickly.”</a:t>
            </a:r>
          </a:p>
          <a:p>
            <a:pPr algn="l"/>
            <a:endParaRPr lang="en-US" dirty="0">
              <a:solidFill>
                <a:schemeClr val="bg1"/>
              </a:solidFill>
              <a:latin typeface="SegoeUI"/>
            </a:endParaRPr>
          </a:p>
          <a:p>
            <a:pPr algn="l"/>
            <a:r>
              <a:rPr lang="en-US" b="0" i="0" dirty="0">
                <a:solidFill>
                  <a:schemeClr val="bg1"/>
                </a:solidFill>
                <a:effectLst/>
                <a:latin typeface="SegoeUI"/>
              </a:rPr>
              <a:t>Andrew </a:t>
            </a:r>
            <a:r>
              <a:rPr lang="en-US" b="0" i="0" dirty="0" err="1">
                <a:solidFill>
                  <a:schemeClr val="bg1"/>
                </a:solidFill>
                <a:effectLst/>
                <a:latin typeface="SegoeUI"/>
              </a:rPr>
              <a:t>Naish</a:t>
            </a:r>
            <a:r>
              <a:rPr lang="en-US" b="0" i="0" dirty="0">
                <a:solidFill>
                  <a:schemeClr val="bg1"/>
                </a:solidFill>
                <a:effectLst/>
                <a:latin typeface="SegoeUI"/>
              </a:rPr>
              <a:t>: Platform Delivery Lead</a:t>
            </a:r>
          </a:p>
          <a:p>
            <a:pPr algn="l"/>
            <a:r>
              <a:rPr lang="en-US" b="0" i="0" dirty="0">
                <a:solidFill>
                  <a:schemeClr val="bg1"/>
                </a:solidFill>
                <a:effectLst/>
                <a:latin typeface="SegoeUI"/>
              </a:rPr>
              <a:t>Integrated Energy Technology, AGL</a:t>
            </a:r>
          </a:p>
        </p:txBody>
      </p:sp>
      <p:sp>
        <p:nvSpPr>
          <p:cNvPr id="3" name="TextBox 2">
            <a:extLst>
              <a:ext uri="{FF2B5EF4-FFF2-40B4-BE49-F238E27FC236}">
                <a16:creationId xmlns:a16="http://schemas.microsoft.com/office/drawing/2014/main" id="{7F1106CF-B8EA-4697-ABF4-4DD4A4F662CB}"/>
              </a:ext>
            </a:extLst>
          </p:cNvPr>
          <p:cNvSpPr txBox="1"/>
          <p:nvPr/>
        </p:nvSpPr>
        <p:spPr>
          <a:xfrm>
            <a:off x="6382603" y="2231707"/>
            <a:ext cx="5515710" cy="2585322"/>
          </a:xfrm>
          <a:prstGeom prst="rect">
            <a:avLst/>
          </a:prstGeom>
          <a:solidFill>
            <a:schemeClr val="bg1"/>
          </a:solidFill>
          <a:ln>
            <a:solidFill>
              <a:schemeClr val="accent1"/>
            </a:solidFill>
          </a:ln>
        </p:spPr>
        <p:txBody>
          <a:bodyPr wrap="square">
            <a:noAutofit/>
          </a:bodyPr>
          <a:lstStyle/>
          <a:p>
            <a:r>
              <a:rPr lang="en-US" sz="2000" b="0" i="0" dirty="0">
                <a:effectLst/>
                <a:latin typeface="SegoeUI"/>
              </a:rPr>
              <a:t>By connecting solar batteries located across homes, AGL’s innovative virtual power plant (VPP) forms the heart of an innovative energy partnership between retailers and consumers that is spreading through Australia</a:t>
            </a:r>
            <a:endParaRPr lang="en-US" sz="2000" dirty="0"/>
          </a:p>
        </p:txBody>
      </p:sp>
    </p:spTree>
    <p:extLst>
      <p:ext uri="{BB962C8B-B14F-4D97-AF65-F5344CB8AC3E}">
        <p14:creationId xmlns:p14="http://schemas.microsoft.com/office/powerpoint/2010/main" val="27984130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About FUSO | Mitsubishi Fuso Truck and Bus Corporation">
            <a:extLst>
              <a:ext uri="{FF2B5EF4-FFF2-40B4-BE49-F238E27FC236}">
                <a16:creationId xmlns:a16="http://schemas.microsoft.com/office/drawing/2014/main" id="{12116C01-667A-437A-88AC-B94E33A68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ory logo">
            <a:extLst>
              <a:ext uri="{FF2B5EF4-FFF2-40B4-BE49-F238E27FC236}">
                <a16:creationId xmlns:a16="http://schemas.microsoft.com/office/drawing/2014/main" id="{6680AC3B-D9F6-43A6-B326-85B7389042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2603" y="890862"/>
            <a:ext cx="1260143" cy="12601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491A6E-04CE-426A-AF39-9F6C57352BE4}"/>
              </a:ext>
            </a:extLst>
          </p:cNvPr>
          <p:cNvSpPr txBox="1"/>
          <p:nvPr/>
        </p:nvSpPr>
        <p:spPr>
          <a:xfrm>
            <a:off x="6382603" y="3441381"/>
            <a:ext cx="5515710" cy="1754326"/>
          </a:xfrm>
          <a:prstGeom prst="rect">
            <a:avLst/>
          </a:prstGeom>
          <a:solidFill>
            <a:schemeClr val="tx1">
              <a:alpha val="61000"/>
            </a:schemeClr>
          </a:solidFill>
          <a:effectLst/>
        </p:spPr>
        <p:txBody>
          <a:bodyPr wrap="square">
            <a:spAutoFit/>
          </a:bodyPr>
          <a:lstStyle/>
          <a:p>
            <a:pPr algn="l"/>
            <a:r>
              <a:rPr lang="en-US" b="0" i="0" dirty="0">
                <a:solidFill>
                  <a:schemeClr val="bg1"/>
                </a:solidFill>
                <a:effectLst/>
                <a:latin typeface="SegoeUI"/>
              </a:rPr>
              <a:t>“Azure Data Explorer has enabled us to provide a better experience and the best possible product for our customers.” </a:t>
            </a:r>
          </a:p>
          <a:p>
            <a:pPr algn="l"/>
            <a:r>
              <a:rPr lang="en-US" b="0" i="0" dirty="0">
                <a:solidFill>
                  <a:schemeClr val="bg1"/>
                </a:solidFill>
                <a:effectLst/>
                <a:latin typeface="SegoeUI"/>
              </a:rPr>
              <a:t>Peter </a:t>
            </a:r>
            <a:r>
              <a:rPr lang="en-US" b="0" i="0" dirty="0" err="1">
                <a:solidFill>
                  <a:schemeClr val="bg1"/>
                </a:solidFill>
                <a:effectLst/>
                <a:latin typeface="SegoeUI"/>
              </a:rPr>
              <a:t>Veigele</a:t>
            </a:r>
            <a:r>
              <a:rPr lang="en-US" b="0" i="0" dirty="0">
                <a:solidFill>
                  <a:schemeClr val="bg1"/>
                </a:solidFill>
                <a:effectLst/>
                <a:latin typeface="SegoeUI"/>
              </a:rPr>
              <a:t>:</a:t>
            </a:r>
            <a:br>
              <a:rPr lang="en-US" b="0" i="0" dirty="0">
                <a:solidFill>
                  <a:schemeClr val="bg1"/>
                </a:solidFill>
                <a:effectLst/>
                <a:latin typeface="SegoeUI"/>
              </a:rPr>
            </a:br>
            <a:r>
              <a:rPr lang="en-US" b="0" i="0" dirty="0">
                <a:solidFill>
                  <a:schemeClr val="bg1"/>
                </a:solidFill>
                <a:effectLst/>
                <a:latin typeface="SegoeUI"/>
              </a:rPr>
              <a:t>Head of Connectivity &amp; Digital Services</a:t>
            </a:r>
          </a:p>
          <a:p>
            <a:pPr algn="l"/>
            <a:r>
              <a:rPr lang="en-US" b="0" i="0" dirty="0">
                <a:solidFill>
                  <a:schemeClr val="bg1"/>
                </a:solidFill>
                <a:effectLst/>
                <a:latin typeface="SegoeUI"/>
              </a:rPr>
              <a:t>MFTBC</a:t>
            </a:r>
          </a:p>
        </p:txBody>
      </p:sp>
      <p:sp>
        <p:nvSpPr>
          <p:cNvPr id="3" name="TextBox 2">
            <a:extLst>
              <a:ext uri="{FF2B5EF4-FFF2-40B4-BE49-F238E27FC236}">
                <a16:creationId xmlns:a16="http://schemas.microsoft.com/office/drawing/2014/main" id="{3FD7BD35-D18C-4783-8EAC-BEE6D5C76C3E}"/>
              </a:ext>
            </a:extLst>
          </p:cNvPr>
          <p:cNvSpPr txBox="1"/>
          <p:nvPr/>
        </p:nvSpPr>
        <p:spPr>
          <a:xfrm>
            <a:off x="6382603" y="2231707"/>
            <a:ext cx="5515710" cy="1197293"/>
          </a:xfrm>
          <a:prstGeom prst="rect">
            <a:avLst/>
          </a:prstGeom>
          <a:solidFill>
            <a:schemeClr val="bg1"/>
          </a:solidFill>
          <a:ln>
            <a:solidFill>
              <a:schemeClr val="accent1"/>
            </a:solidFill>
          </a:ln>
        </p:spPr>
        <p:txBody>
          <a:bodyPr wrap="square">
            <a:noAutofit/>
          </a:bodyPr>
          <a:lstStyle/>
          <a:p>
            <a:r>
              <a:rPr lang="en-US" sz="2000" b="0" i="0" dirty="0">
                <a:effectLst/>
                <a:latin typeface="SegoeUI"/>
              </a:rPr>
              <a:t>MFTBC’s </a:t>
            </a:r>
            <a:r>
              <a:rPr lang="en-US" sz="2000" b="0" i="0" dirty="0" err="1">
                <a:effectLst/>
                <a:latin typeface="SegoeUI"/>
              </a:rPr>
              <a:t>Truckonnect</a:t>
            </a:r>
            <a:r>
              <a:rPr lang="en-US" sz="2000" b="0" i="0" dirty="0">
                <a:effectLst/>
                <a:latin typeface="SegoeUI"/>
              </a:rPr>
              <a:t> uses Azure Data Explorer to improve the customer experience and lower costs</a:t>
            </a:r>
            <a:endParaRPr lang="en-US" sz="2000" dirty="0"/>
          </a:p>
        </p:txBody>
      </p:sp>
      <p:sp>
        <p:nvSpPr>
          <p:cNvPr id="4" name="TextBox 3">
            <a:extLst>
              <a:ext uri="{FF2B5EF4-FFF2-40B4-BE49-F238E27FC236}">
                <a16:creationId xmlns:a16="http://schemas.microsoft.com/office/drawing/2014/main" id="{ACF76221-FB58-4BE2-A867-8A7A9CA3E518}"/>
              </a:ext>
            </a:extLst>
          </p:cNvPr>
          <p:cNvSpPr txBox="1"/>
          <p:nvPr/>
        </p:nvSpPr>
        <p:spPr>
          <a:xfrm>
            <a:off x="6284167" y="2971800"/>
            <a:ext cx="914400" cy="914400"/>
          </a:xfrm>
          <a:prstGeom prst="rect">
            <a:avLst/>
          </a:prstGeom>
          <a:noFill/>
        </p:spPr>
        <p:txBody>
          <a:bodyPr wrap="square" lIns="0" tIns="0" rIns="0" bIns="0" rtlCol="0">
            <a:spAutoFit/>
          </a:bodyPr>
          <a:lstStyle/>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673504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icrosoft Customer Story-Bühler Group enables intelligent manufacturing  insights for a safer, greener tomorrow">
            <a:extLst>
              <a:ext uri="{FF2B5EF4-FFF2-40B4-BE49-F238E27FC236}">
                <a16:creationId xmlns:a16="http://schemas.microsoft.com/office/drawing/2014/main" id="{A31C0571-3943-4D45-BC5D-D8E967740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04" r="4038"/>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tory logo">
            <a:extLst>
              <a:ext uri="{FF2B5EF4-FFF2-40B4-BE49-F238E27FC236}">
                <a16:creationId xmlns:a16="http://schemas.microsoft.com/office/drawing/2014/main" id="{B36BEC2C-E416-4DF7-87BD-E0B0B047C5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200" y="611186"/>
            <a:ext cx="1477328" cy="1477328"/>
          </a:xfrm>
          <a:prstGeom prst="rect">
            <a:avLst/>
          </a:prstGeom>
          <a:solidFill>
            <a:schemeClr val="tx1"/>
          </a:solidFill>
        </p:spPr>
      </p:pic>
      <p:sp>
        <p:nvSpPr>
          <p:cNvPr id="2" name="TextBox 1">
            <a:extLst>
              <a:ext uri="{FF2B5EF4-FFF2-40B4-BE49-F238E27FC236}">
                <a16:creationId xmlns:a16="http://schemas.microsoft.com/office/drawing/2014/main" id="{BDDF6AB7-9F43-47A1-8BCC-58572667D98A}"/>
              </a:ext>
            </a:extLst>
          </p:cNvPr>
          <p:cNvSpPr txBox="1"/>
          <p:nvPr/>
        </p:nvSpPr>
        <p:spPr>
          <a:xfrm>
            <a:off x="584200" y="3155491"/>
            <a:ext cx="5515710" cy="1477328"/>
          </a:xfrm>
          <a:prstGeom prst="rect">
            <a:avLst/>
          </a:prstGeom>
          <a:solidFill>
            <a:schemeClr val="tx1">
              <a:alpha val="61000"/>
            </a:schemeClr>
          </a:solidFill>
          <a:effectLst/>
        </p:spPr>
        <p:txBody>
          <a:bodyPr wrap="square">
            <a:spAutoFit/>
          </a:bodyPr>
          <a:lstStyle/>
          <a:p>
            <a:pPr algn="l"/>
            <a:r>
              <a:rPr lang="en-US" dirty="0">
                <a:solidFill>
                  <a:schemeClr val="bg1"/>
                </a:solidFill>
                <a:latin typeface="SegoeUI"/>
              </a:rPr>
              <a:t>W</a:t>
            </a:r>
            <a:r>
              <a:rPr lang="en-US" b="0" i="0" dirty="0">
                <a:solidFill>
                  <a:schemeClr val="bg1"/>
                </a:solidFill>
                <a:effectLst/>
                <a:latin typeface="SegoeUI"/>
              </a:rPr>
              <a:t>ith the help of the </a:t>
            </a:r>
            <a:r>
              <a:rPr lang="en-US" b="0" i="0" dirty="0" err="1">
                <a:solidFill>
                  <a:schemeClr val="bg1"/>
                </a:solidFill>
                <a:effectLst/>
                <a:latin typeface="SegoeUI"/>
              </a:rPr>
              <a:t>Bühler</a:t>
            </a:r>
            <a:r>
              <a:rPr lang="en-US" b="0" i="0" dirty="0">
                <a:solidFill>
                  <a:schemeClr val="bg1"/>
                </a:solidFill>
                <a:effectLst/>
                <a:latin typeface="SegoeUI"/>
              </a:rPr>
              <a:t> Insights platform and Microsoft Azure Data Explorer, </a:t>
            </a:r>
            <a:r>
              <a:rPr lang="en-US" b="0" i="0" dirty="0" err="1">
                <a:solidFill>
                  <a:schemeClr val="bg1"/>
                </a:solidFill>
                <a:effectLst/>
                <a:latin typeface="SegoeUI"/>
              </a:rPr>
              <a:t>Bühler’s</a:t>
            </a:r>
            <a:r>
              <a:rPr lang="en-US" b="0" i="0" dirty="0">
                <a:solidFill>
                  <a:schemeClr val="bg1"/>
                </a:solidFill>
                <a:effectLst/>
                <a:latin typeface="SegoeUI"/>
              </a:rPr>
              <a:t> customers are finding new ways to optimize their operations, reducing waste and energy usage, while increasing output.</a:t>
            </a:r>
          </a:p>
        </p:txBody>
      </p:sp>
      <p:sp>
        <p:nvSpPr>
          <p:cNvPr id="3" name="TextBox 2">
            <a:extLst>
              <a:ext uri="{FF2B5EF4-FFF2-40B4-BE49-F238E27FC236}">
                <a16:creationId xmlns:a16="http://schemas.microsoft.com/office/drawing/2014/main" id="{03493317-3577-4530-82F5-D8551A6CC8A8}"/>
              </a:ext>
            </a:extLst>
          </p:cNvPr>
          <p:cNvSpPr txBox="1"/>
          <p:nvPr/>
        </p:nvSpPr>
        <p:spPr>
          <a:xfrm>
            <a:off x="584200" y="2231707"/>
            <a:ext cx="5515710" cy="923784"/>
          </a:xfrm>
          <a:prstGeom prst="rect">
            <a:avLst/>
          </a:prstGeom>
          <a:solidFill>
            <a:schemeClr val="bg1"/>
          </a:solidFill>
          <a:ln>
            <a:solidFill>
              <a:schemeClr val="accent1"/>
            </a:solidFill>
          </a:ln>
        </p:spPr>
        <p:txBody>
          <a:bodyPr wrap="square">
            <a:noAutofit/>
          </a:bodyPr>
          <a:lstStyle/>
          <a:p>
            <a:r>
              <a:rPr lang="en-US" sz="2000" b="0" i="0" dirty="0" err="1">
                <a:effectLst/>
                <a:latin typeface="SegoeUI"/>
              </a:rPr>
              <a:t>Bühler</a:t>
            </a:r>
            <a:r>
              <a:rPr lang="en-US" sz="2000" b="0" i="0" dirty="0">
                <a:effectLst/>
                <a:latin typeface="SegoeUI"/>
              </a:rPr>
              <a:t> Group enables intelligent manufacturing insights for a safer, greener tomorrow</a:t>
            </a:r>
            <a:endParaRPr lang="en-US" sz="2000" dirty="0"/>
          </a:p>
        </p:txBody>
      </p:sp>
    </p:spTree>
    <p:extLst>
      <p:ext uri="{BB962C8B-B14F-4D97-AF65-F5344CB8AC3E}">
        <p14:creationId xmlns:p14="http://schemas.microsoft.com/office/powerpoint/2010/main" val="24557527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lstStyle/>
          <a:p>
            <a:r>
              <a:rPr lang="en-US" dirty="0"/>
              <a:t>Partner Program </a:t>
            </a:r>
          </a:p>
        </p:txBody>
      </p:sp>
      <p:sp>
        <p:nvSpPr>
          <p:cNvPr id="24" name="Text Placeholder 2">
            <a:extLst>
              <a:ext uri="{FF2B5EF4-FFF2-40B4-BE49-F238E27FC236}">
                <a16:creationId xmlns:a16="http://schemas.microsoft.com/office/drawing/2014/main" id="{261662A2-08B1-4A20-BE05-16E90007B048}"/>
              </a:ext>
            </a:extLst>
          </p:cNvPr>
          <p:cNvSpPr txBox="1">
            <a:spLocks/>
          </p:cNvSpPr>
          <p:nvPr/>
        </p:nvSpPr>
        <p:spPr>
          <a:xfrm>
            <a:off x="605379" y="1493254"/>
            <a:ext cx="11292934" cy="47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gradFill>
                  <a:gsLst>
                    <a:gs pos="0">
                      <a:srgbClr val="27A7FD"/>
                    </a:gs>
                    <a:gs pos="100000">
                      <a:schemeClr val="accent1">
                        <a:lumMod val="60000"/>
                        <a:lumOff val="40000"/>
                      </a:schemeClr>
                    </a:gs>
                  </a:gsLst>
                  <a:lin ang="2700000" scaled="0"/>
                </a:gradFill>
              </a:rPr>
              <a:t>Free POC for ADX/SDX resources</a:t>
            </a:r>
          </a:p>
          <a:p>
            <a:pPr marL="514350" lvl="1" indent="-285750">
              <a:buFont typeface="Arial" panose="020B0604020202020204" pitchFamily="34" charset="0"/>
              <a:buChar char="•"/>
            </a:pPr>
            <a:r>
              <a:rPr lang="en-US" spc="-50" dirty="0">
                <a:ln w="3175">
                  <a:noFill/>
                </a:ln>
                <a:solidFill>
                  <a:srgbClr val="FFFFFF"/>
                </a:solidFill>
                <a:latin typeface="Segoe UI Semibold"/>
                <a:cs typeface="Segoe UI" pitchFamily="34" charset="0"/>
              </a:rPr>
              <a:t>No charges on the Kusto resources </a:t>
            </a:r>
          </a:p>
          <a:p>
            <a:pPr marL="514350" lvl="1" indent="-285750">
              <a:buFont typeface="Arial" panose="020B0604020202020204" pitchFamily="34" charset="0"/>
              <a:buChar char="•"/>
            </a:pPr>
            <a:r>
              <a:rPr kumimoji="0" lang="en-US"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Well defined POC scope and goals </a:t>
            </a:r>
          </a:p>
          <a:p>
            <a:pPr marL="514350" lvl="1" indent="-285750">
              <a:buFont typeface="Arial" panose="020B0604020202020204" pitchFamily="34" charset="0"/>
              <a:buChar char="•"/>
            </a:pPr>
            <a:r>
              <a:rPr kumimoji="0" lang="en-US" b="0" i="0" u="none" strike="noStrike" kern="1200" cap="none" spc="-50" normalizeH="0" baseline="0" noProof="0" dirty="0">
                <a:ln w="3175">
                  <a:noFill/>
                </a:ln>
                <a:solidFill>
                  <a:srgbClr val="FFFFFF"/>
                </a:solidFill>
                <a:effectLst/>
                <a:uLnTx/>
                <a:uFillTx/>
                <a:latin typeface="Segoe UI Semibold"/>
                <a:ea typeface="+mn-ea"/>
                <a:cs typeface="Segoe UI" pitchFamily="34" charset="0"/>
                <a:hlinkClick r:id="rId3"/>
              </a:rPr>
              <a:t>https://aka.ms/adx.freepoc.request</a:t>
            </a:r>
            <a:endParaRPr kumimoji="0" lang="en-US"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indent="0">
              <a:buNone/>
            </a:pPr>
            <a:r>
              <a:rPr lang="en-US" sz="2400" b="1" dirty="0">
                <a:gradFill>
                  <a:gsLst>
                    <a:gs pos="0">
                      <a:srgbClr val="27A7FD"/>
                    </a:gs>
                    <a:gs pos="100000">
                      <a:schemeClr val="accent1">
                        <a:lumMod val="60000"/>
                        <a:lumOff val="40000"/>
                      </a:schemeClr>
                    </a:gs>
                  </a:gsLst>
                  <a:lin ang="2700000" scaled="0"/>
                </a:gradFill>
              </a:rPr>
              <a:t>Partner ECIF for AMD powered deployments </a:t>
            </a:r>
          </a:p>
          <a:p>
            <a:pPr marL="514350" lvl="1" indent="-285750">
              <a:buFont typeface="Arial" panose="020B0604020202020204" pitchFamily="34" charset="0"/>
              <a:buChar char="•"/>
            </a:pPr>
            <a:r>
              <a:rPr kumimoji="0" lang="en-US" b="0" i="0" u="none" strike="noStrike" kern="1200" cap="none" spc="-50" normalizeH="0" baseline="0" noProof="0" dirty="0">
                <a:ln w="3175">
                  <a:noFill/>
                </a:ln>
                <a:solidFill>
                  <a:srgbClr val="FFFFFF"/>
                </a:solidFill>
                <a:effectLst/>
                <a:uLnTx/>
                <a:uFillTx/>
                <a:latin typeface="Segoe UI Semibold"/>
                <a:ea typeface="+mn-ea"/>
                <a:cs typeface="Segoe UI" pitchFamily="34" charset="0"/>
                <a:hlinkClick r:id="rId4"/>
              </a:rPr>
              <a:t>AAAP</a:t>
            </a:r>
            <a:r>
              <a:rPr kumimoji="0" lang="en-US"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ECIF offer &amp; </a:t>
            </a:r>
            <a:r>
              <a:rPr kumimoji="0" lang="en-US" b="0" i="0" u="none" strike="noStrike" kern="1200" cap="none" spc="-50" normalizeH="0" baseline="0" noProof="0" dirty="0">
                <a:ln w="3175">
                  <a:noFill/>
                </a:ln>
                <a:solidFill>
                  <a:srgbClr val="FFFFFF"/>
                </a:solidFill>
                <a:effectLst/>
                <a:uLnTx/>
                <a:uFillTx/>
                <a:latin typeface="Segoe UI Semibold"/>
                <a:ea typeface="+mn-ea"/>
                <a:cs typeface="Segoe UI" pitchFamily="34" charset="0"/>
                <a:hlinkClick r:id="rId5"/>
              </a:rPr>
              <a:t>blog post</a:t>
            </a:r>
            <a:endParaRPr kumimoji="0" lang="en-US"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indent="0">
              <a:buNone/>
            </a:pPr>
            <a:r>
              <a:rPr lang="en-US" sz="2400" b="1" dirty="0">
                <a:gradFill>
                  <a:gsLst>
                    <a:gs pos="0">
                      <a:srgbClr val="27A7FD"/>
                    </a:gs>
                    <a:gs pos="100000">
                      <a:schemeClr val="accent1">
                        <a:lumMod val="60000"/>
                        <a:lumOff val="40000"/>
                      </a:schemeClr>
                    </a:gs>
                  </a:gsLst>
                  <a:lin ang="2700000" scaled="0"/>
                </a:gradFill>
              </a:rPr>
              <a:t>Training, upskilling and technical backup during projects</a:t>
            </a:r>
          </a:p>
          <a:p>
            <a:pPr marL="0" indent="0">
              <a:buNone/>
            </a:pPr>
            <a:r>
              <a:rPr lang="en-US" sz="2400" b="1" dirty="0">
                <a:gradFill>
                  <a:gsLst>
                    <a:gs pos="0">
                      <a:srgbClr val="27A7FD"/>
                    </a:gs>
                    <a:gs pos="100000">
                      <a:schemeClr val="accent1">
                        <a:lumMod val="60000"/>
                        <a:lumOff val="40000"/>
                      </a:schemeClr>
                    </a:gs>
                  </a:gsLst>
                  <a:lin ang="2700000" scaled="0"/>
                </a:gradFill>
              </a:rPr>
              <a:t>Partner discovery experiences </a:t>
            </a:r>
          </a:p>
          <a:p>
            <a:pPr marL="514350" lvl="1" indent="-285750">
              <a:buFont typeface="Arial" panose="020B0604020202020204" pitchFamily="34" charset="0"/>
              <a:buChar char="•"/>
            </a:pPr>
            <a:r>
              <a:rPr lang="en-US" spc="-50" dirty="0">
                <a:ln w="3175">
                  <a:noFill/>
                </a:ln>
                <a:solidFill>
                  <a:srgbClr val="FFFFFF"/>
                </a:solidFill>
                <a:latin typeface="Segoe UI Semibold"/>
                <a:cs typeface="Segoe UI" pitchFamily="34" charset="0"/>
              </a:rPr>
              <a:t>Based on geo, reference projects and more</a:t>
            </a:r>
            <a:endParaRPr kumimoji="0" lang="en-US"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13" name="Picture 12" descr="Icon&#10;&#10;Description automatically generated">
            <a:extLst>
              <a:ext uri="{FF2B5EF4-FFF2-40B4-BE49-F238E27FC236}">
                <a16:creationId xmlns:a16="http://schemas.microsoft.com/office/drawing/2014/main" id="{C1BF1C9E-CC41-4F6D-9A59-ABE8F46872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TextBox 6">
            <a:extLst>
              <a:ext uri="{FF2B5EF4-FFF2-40B4-BE49-F238E27FC236}">
                <a16:creationId xmlns:a16="http://schemas.microsoft.com/office/drawing/2014/main" id="{931F7F57-D8C5-42E1-B392-6002D8C6DF78}"/>
              </a:ext>
            </a:extLst>
          </p:cNvPr>
          <p:cNvSpPr txBox="1"/>
          <p:nvPr/>
        </p:nvSpPr>
        <p:spPr>
          <a:xfrm>
            <a:off x="5159377" y="6027092"/>
            <a:ext cx="6738936" cy="461665"/>
          </a:xfrm>
          <a:prstGeom prst="rect">
            <a:avLst/>
          </a:prstGeom>
          <a:noFill/>
        </p:spPr>
        <p:txBody>
          <a:bodyPr wrap="square" lIns="91440" tIns="45720" rIns="91440" bIns="45720" anchor="t">
            <a:spAutoFit/>
          </a:bodyPr>
          <a:lstStyle/>
          <a:p>
            <a:r>
              <a:rPr lang="en-US" sz="2400" dirty="0">
                <a:solidFill>
                  <a:srgbClr val="1199FF"/>
                </a:solidFill>
              </a:rPr>
              <a:t>| join us: </a:t>
            </a:r>
            <a:r>
              <a:rPr lang="en-US" sz="2400" dirty="0"/>
              <a:t>https://aka.ms/adx.partnersinfo</a:t>
            </a:r>
          </a:p>
        </p:txBody>
      </p:sp>
    </p:spTree>
    <p:extLst>
      <p:ext uri="{BB962C8B-B14F-4D97-AF65-F5344CB8AC3E}">
        <p14:creationId xmlns:p14="http://schemas.microsoft.com/office/powerpoint/2010/main" val="31220605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7E19EA-9777-FE25-C6B7-301B91B6A87B}"/>
              </a:ext>
            </a:extLst>
          </p:cNvPr>
          <p:cNvSpPr>
            <a:spLocks noGrp="1"/>
          </p:cNvSpPr>
          <p:nvPr>
            <p:ph type="title"/>
          </p:nvPr>
        </p:nvSpPr>
        <p:spPr/>
        <p:txBody>
          <a:bodyPr/>
          <a:lstStyle/>
          <a:p>
            <a:r>
              <a:rPr lang="en-US"/>
              <a:t>ADX Learning Programs</a:t>
            </a:r>
          </a:p>
        </p:txBody>
      </p:sp>
      <p:pic>
        <p:nvPicPr>
          <p:cNvPr id="6" name="Picture 5" descr="Azure Data Explorer In-A-Day">
            <a:extLst>
              <a:ext uri="{FF2B5EF4-FFF2-40B4-BE49-F238E27FC236}">
                <a16:creationId xmlns:a16="http://schemas.microsoft.com/office/drawing/2014/main" id="{779F1C93-E9CF-A251-ED3F-BCE9A7BBF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97" y="2087644"/>
            <a:ext cx="1818849" cy="1818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zure Data Explorer Microhack">
            <a:extLst>
              <a:ext uri="{FF2B5EF4-FFF2-40B4-BE49-F238E27FC236}">
                <a16:creationId xmlns:a16="http://schemas.microsoft.com/office/drawing/2014/main" id="{39A61411-EC86-54B8-0740-65FB16236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389" y="2061780"/>
            <a:ext cx="1818849" cy="1818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C9138AFD-8272-EA44-7074-3248F9F3E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1781" y="2355374"/>
            <a:ext cx="1495008" cy="14950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CF38358-69F2-0CDA-923E-C7F18C2781D1}"/>
              </a:ext>
            </a:extLst>
          </p:cNvPr>
          <p:cNvSpPr txBox="1"/>
          <p:nvPr/>
        </p:nvSpPr>
        <p:spPr>
          <a:xfrm>
            <a:off x="4994327" y="4090662"/>
            <a:ext cx="1809915" cy="646331"/>
          </a:xfrm>
          <a:prstGeom prst="rect">
            <a:avLst/>
          </a:prstGeom>
          <a:noFill/>
        </p:spPr>
        <p:txBody>
          <a:bodyPr wrap="square">
            <a:spAutoFit/>
          </a:bodyPr>
          <a:lstStyle/>
          <a:p>
            <a:pPr algn="ctr"/>
            <a:r>
              <a:rPr lang="en-US">
                <a:solidFill>
                  <a:srgbClr val="ED7D31"/>
                </a:solidFill>
                <a:hlinkClick r:id="rId6">
                  <a:extLst>
                    <a:ext uri="{A12FA001-AC4F-418D-AE19-62706E023703}">
                      <ahyp:hlinkClr xmlns:ahyp="http://schemas.microsoft.com/office/drawing/2018/hyperlinkcolor" val="tx"/>
                    </a:ext>
                  </a:extLst>
                </a:hlinkClick>
              </a:rPr>
              <a:t>Kusto Detective Agency</a:t>
            </a:r>
            <a:endParaRPr lang="en-US">
              <a:solidFill>
                <a:srgbClr val="ED7D31"/>
              </a:solidFill>
            </a:endParaRPr>
          </a:p>
        </p:txBody>
      </p:sp>
      <p:sp>
        <p:nvSpPr>
          <p:cNvPr id="13" name="TextBox 12">
            <a:extLst>
              <a:ext uri="{FF2B5EF4-FFF2-40B4-BE49-F238E27FC236}">
                <a16:creationId xmlns:a16="http://schemas.microsoft.com/office/drawing/2014/main" id="{A37BF75B-D09E-1B12-5F0E-1391E68873E9}"/>
              </a:ext>
            </a:extLst>
          </p:cNvPr>
          <p:cNvSpPr txBox="1"/>
          <p:nvPr/>
        </p:nvSpPr>
        <p:spPr>
          <a:xfrm>
            <a:off x="208616" y="4090662"/>
            <a:ext cx="2615609" cy="369332"/>
          </a:xfrm>
          <a:prstGeom prst="rect">
            <a:avLst/>
          </a:prstGeom>
          <a:noFill/>
        </p:spPr>
        <p:txBody>
          <a:bodyPr wrap="square">
            <a:spAutoFit/>
          </a:bodyPr>
          <a:lstStyle/>
          <a:p>
            <a:pPr algn="ctr"/>
            <a:r>
              <a:rPr lang="en-US" dirty="0">
                <a:solidFill>
                  <a:srgbClr val="ED7D31"/>
                </a:solidFill>
                <a:hlinkClick r:id="rId7">
                  <a:extLst>
                    <a:ext uri="{A12FA001-AC4F-418D-AE19-62706E023703}">
                      <ahyp:hlinkClr xmlns:ahyp="http://schemas.microsoft.com/office/drawing/2018/hyperlinkcolor" val="tx"/>
                    </a:ext>
                  </a:extLst>
                </a:hlinkClick>
              </a:rPr>
              <a:t>ADX-in-a-Day</a:t>
            </a:r>
            <a:endParaRPr lang="en-US" dirty="0">
              <a:solidFill>
                <a:srgbClr val="ED7D31"/>
              </a:solidFill>
            </a:endParaRPr>
          </a:p>
        </p:txBody>
      </p:sp>
      <p:sp>
        <p:nvSpPr>
          <p:cNvPr id="14" name="TextBox 13">
            <a:extLst>
              <a:ext uri="{FF2B5EF4-FFF2-40B4-BE49-F238E27FC236}">
                <a16:creationId xmlns:a16="http://schemas.microsoft.com/office/drawing/2014/main" id="{82BDDEF5-F69A-FEE2-7FB1-53D5166598F3}"/>
              </a:ext>
            </a:extLst>
          </p:cNvPr>
          <p:cNvSpPr txBox="1"/>
          <p:nvPr/>
        </p:nvSpPr>
        <p:spPr>
          <a:xfrm>
            <a:off x="2481008" y="4090662"/>
            <a:ext cx="2615609" cy="369332"/>
          </a:xfrm>
          <a:prstGeom prst="rect">
            <a:avLst/>
          </a:prstGeom>
          <a:noFill/>
        </p:spPr>
        <p:txBody>
          <a:bodyPr wrap="square">
            <a:spAutoFit/>
          </a:bodyPr>
          <a:lstStyle/>
          <a:p>
            <a:pPr algn="ctr"/>
            <a:r>
              <a:rPr lang="en-US" dirty="0">
                <a:solidFill>
                  <a:srgbClr val="ED7D31"/>
                </a:solidFill>
                <a:hlinkClick r:id="rId8">
                  <a:extLst>
                    <a:ext uri="{A12FA001-AC4F-418D-AE19-62706E023703}">
                      <ahyp:hlinkClr xmlns:ahyp="http://schemas.microsoft.com/office/drawing/2018/hyperlinkcolor" val="tx"/>
                    </a:ext>
                  </a:extLst>
                </a:hlinkClick>
              </a:rPr>
              <a:t>ADX </a:t>
            </a:r>
            <a:r>
              <a:rPr lang="en-US" dirty="0" err="1">
                <a:solidFill>
                  <a:srgbClr val="ED7D31"/>
                </a:solidFill>
                <a:hlinkClick r:id="rId8">
                  <a:extLst>
                    <a:ext uri="{A12FA001-AC4F-418D-AE19-62706E023703}">
                      <ahyp:hlinkClr xmlns:ahyp="http://schemas.microsoft.com/office/drawing/2018/hyperlinkcolor" val="tx"/>
                    </a:ext>
                  </a:extLst>
                </a:hlinkClick>
              </a:rPr>
              <a:t>Microhack</a:t>
            </a:r>
            <a:endParaRPr lang="en-US" dirty="0">
              <a:solidFill>
                <a:srgbClr val="ED7D31"/>
              </a:solidFill>
            </a:endParaRPr>
          </a:p>
        </p:txBody>
      </p:sp>
      <p:pic>
        <p:nvPicPr>
          <p:cNvPr id="15" name="Picture 14">
            <a:extLst>
              <a:ext uri="{FF2B5EF4-FFF2-40B4-BE49-F238E27FC236}">
                <a16:creationId xmlns:a16="http://schemas.microsoft.com/office/drawing/2014/main" id="{45EF4EFD-EBE9-B904-8510-688B218C7161}"/>
              </a:ext>
            </a:extLst>
          </p:cNvPr>
          <p:cNvPicPr>
            <a:picLocks noChangeAspect="1"/>
          </p:cNvPicPr>
          <p:nvPr/>
        </p:nvPicPr>
        <p:blipFill>
          <a:blip r:embed="rId9"/>
          <a:stretch>
            <a:fillRect/>
          </a:stretch>
        </p:blipFill>
        <p:spPr>
          <a:xfrm>
            <a:off x="7100332" y="2262135"/>
            <a:ext cx="2190863" cy="1511378"/>
          </a:xfrm>
          <a:prstGeom prst="rect">
            <a:avLst/>
          </a:prstGeom>
        </p:spPr>
      </p:pic>
      <p:pic>
        <p:nvPicPr>
          <p:cNvPr id="16" name="Picture 15">
            <a:extLst>
              <a:ext uri="{FF2B5EF4-FFF2-40B4-BE49-F238E27FC236}">
                <a16:creationId xmlns:a16="http://schemas.microsoft.com/office/drawing/2014/main" id="{1E9BB176-9338-1022-B259-BCEDA7A4D44E}"/>
              </a:ext>
            </a:extLst>
          </p:cNvPr>
          <p:cNvPicPr>
            <a:picLocks noChangeAspect="1"/>
          </p:cNvPicPr>
          <p:nvPr/>
        </p:nvPicPr>
        <p:blipFill>
          <a:blip r:embed="rId10"/>
          <a:stretch>
            <a:fillRect/>
          </a:stretch>
        </p:blipFill>
        <p:spPr>
          <a:xfrm>
            <a:off x="9744739" y="2231886"/>
            <a:ext cx="1800786" cy="1590878"/>
          </a:xfrm>
          <a:prstGeom prst="rect">
            <a:avLst/>
          </a:prstGeom>
        </p:spPr>
      </p:pic>
      <p:sp>
        <p:nvSpPr>
          <p:cNvPr id="17" name="TextBox 16">
            <a:extLst>
              <a:ext uri="{FF2B5EF4-FFF2-40B4-BE49-F238E27FC236}">
                <a16:creationId xmlns:a16="http://schemas.microsoft.com/office/drawing/2014/main" id="{111B1C56-6109-1C17-F772-1DB855DF7BB3}"/>
              </a:ext>
            </a:extLst>
          </p:cNvPr>
          <p:cNvSpPr txBox="1"/>
          <p:nvPr/>
        </p:nvSpPr>
        <p:spPr>
          <a:xfrm>
            <a:off x="7100332" y="4090662"/>
            <a:ext cx="2190863" cy="646331"/>
          </a:xfrm>
          <a:prstGeom prst="rect">
            <a:avLst/>
          </a:prstGeom>
          <a:noFill/>
        </p:spPr>
        <p:txBody>
          <a:bodyPr wrap="square">
            <a:spAutoFit/>
          </a:bodyPr>
          <a:lstStyle/>
          <a:p>
            <a:pPr algn="ctr"/>
            <a:r>
              <a:rPr lang="en-US">
                <a:solidFill>
                  <a:srgbClr val="ED7D31"/>
                </a:solidFill>
                <a:hlinkClick r:id="rId11">
                  <a:extLst>
                    <a:ext uri="{A12FA001-AC4F-418D-AE19-62706E023703}">
                      <ahyp:hlinkClr xmlns:ahyp="http://schemas.microsoft.com/office/drawing/2018/hyperlinkcolor" val="tx"/>
                    </a:ext>
                  </a:extLst>
                </a:hlinkClick>
              </a:rPr>
              <a:t>MS Learn module on Azure Data Explorer</a:t>
            </a:r>
            <a:endParaRPr lang="en-US">
              <a:solidFill>
                <a:srgbClr val="ED7D31"/>
              </a:solidFill>
            </a:endParaRPr>
          </a:p>
        </p:txBody>
      </p:sp>
      <p:sp>
        <p:nvSpPr>
          <p:cNvPr id="18" name="TextBox 17">
            <a:extLst>
              <a:ext uri="{FF2B5EF4-FFF2-40B4-BE49-F238E27FC236}">
                <a16:creationId xmlns:a16="http://schemas.microsoft.com/office/drawing/2014/main" id="{61EF2587-F241-5A3E-EED1-E82F952A749D}"/>
              </a:ext>
            </a:extLst>
          </p:cNvPr>
          <p:cNvSpPr txBox="1"/>
          <p:nvPr/>
        </p:nvSpPr>
        <p:spPr>
          <a:xfrm>
            <a:off x="9549700" y="4090662"/>
            <a:ext cx="2190863" cy="646331"/>
          </a:xfrm>
          <a:prstGeom prst="rect">
            <a:avLst/>
          </a:prstGeom>
          <a:noFill/>
        </p:spPr>
        <p:txBody>
          <a:bodyPr wrap="square">
            <a:spAutoFit/>
          </a:bodyPr>
          <a:lstStyle/>
          <a:p>
            <a:pPr algn="ctr"/>
            <a:r>
              <a:rPr lang="en-US">
                <a:solidFill>
                  <a:srgbClr val="ED7D31"/>
                </a:solidFill>
                <a:hlinkClick r:id="rId12">
                  <a:extLst>
                    <a:ext uri="{A12FA001-AC4F-418D-AE19-62706E023703}">
                      <ahyp:hlinkClr xmlns:ahyp="http://schemas.microsoft.com/office/drawing/2018/hyperlinkcolor" val="tx"/>
                    </a:ext>
                  </a:extLst>
                </a:hlinkClick>
              </a:rPr>
              <a:t>Pluralsight Course on Azure Data Explorer</a:t>
            </a:r>
            <a:endParaRPr lang="en-US">
              <a:solidFill>
                <a:srgbClr val="ED7D31"/>
              </a:solidFill>
            </a:endParaRPr>
          </a:p>
        </p:txBody>
      </p:sp>
      <p:sp>
        <p:nvSpPr>
          <p:cNvPr id="19" name="Right Brace 18">
            <a:extLst>
              <a:ext uri="{FF2B5EF4-FFF2-40B4-BE49-F238E27FC236}">
                <a16:creationId xmlns:a16="http://schemas.microsoft.com/office/drawing/2014/main" id="{83194ABC-5245-CBB6-B0B9-DE79B70DEE18}"/>
              </a:ext>
            </a:extLst>
          </p:cNvPr>
          <p:cNvSpPr/>
          <p:nvPr/>
        </p:nvSpPr>
        <p:spPr>
          <a:xfrm rot="5400000">
            <a:off x="2545507" y="3140546"/>
            <a:ext cx="369335" cy="373907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CD38036-BD17-DEC8-E3FC-0BDD3AA928C7}"/>
              </a:ext>
            </a:extLst>
          </p:cNvPr>
          <p:cNvSpPr txBox="1"/>
          <p:nvPr/>
        </p:nvSpPr>
        <p:spPr>
          <a:xfrm>
            <a:off x="860636" y="5314811"/>
            <a:ext cx="3739075" cy="923330"/>
          </a:xfrm>
          <a:prstGeom prst="rect">
            <a:avLst/>
          </a:prstGeom>
          <a:noFill/>
        </p:spPr>
        <p:txBody>
          <a:bodyPr wrap="square" rtlCol="0">
            <a:spAutoFit/>
          </a:bodyPr>
          <a:lstStyle/>
          <a:p>
            <a:pPr algn="ctr"/>
            <a:r>
              <a:rPr lang="en-US" dirty="0"/>
              <a:t>MS FTE Only: </a:t>
            </a:r>
            <a:r>
              <a:rPr lang="en-US" dirty="0">
                <a:solidFill>
                  <a:srgbClr val="ED7D31"/>
                </a:solidFill>
                <a:hlinkClick r:id="rId13">
                  <a:extLst>
                    <a:ext uri="{A12FA001-AC4F-418D-AE19-62706E023703}">
                      <ahyp:hlinkClr xmlns:ahyp="http://schemas.microsoft.com/office/drawing/2018/hyperlinkcolor" val="tx"/>
                    </a:ext>
                  </a:extLst>
                </a:hlinkClick>
              </a:rPr>
              <a:t>Request ADX Learning Sessions (ADX-in-a-Day or ADX </a:t>
            </a:r>
            <a:r>
              <a:rPr lang="en-US" dirty="0" err="1">
                <a:solidFill>
                  <a:srgbClr val="ED7D31"/>
                </a:solidFill>
                <a:hlinkClick r:id="rId13">
                  <a:extLst>
                    <a:ext uri="{A12FA001-AC4F-418D-AE19-62706E023703}">
                      <ahyp:hlinkClr xmlns:ahyp="http://schemas.microsoft.com/office/drawing/2018/hyperlinkcolor" val="tx"/>
                    </a:ext>
                  </a:extLst>
                </a:hlinkClick>
              </a:rPr>
              <a:t>Microhack</a:t>
            </a:r>
            <a:r>
              <a:rPr lang="en-US" dirty="0">
                <a:solidFill>
                  <a:srgbClr val="ED7D31"/>
                </a:solidFill>
                <a:hlinkClick r:id="rId13">
                  <a:extLst>
                    <a:ext uri="{A12FA001-AC4F-418D-AE19-62706E023703}">
                      <ahyp:hlinkClr xmlns:ahyp="http://schemas.microsoft.com/office/drawing/2018/hyperlinkcolor" val="tx"/>
                    </a:ext>
                  </a:extLst>
                </a:hlinkClick>
              </a:rPr>
              <a:t>)</a:t>
            </a:r>
            <a:endParaRPr lang="en-US" dirty="0">
              <a:solidFill>
                <a:srgbClr val="ED7D31"/>
              </a:solidFill>
            </a:endParaRPr>
          </a:p>
        </p:txBody>
      </p:sp>
      <p:pic>
        <p:nvPicPr>
          <p:cNvPr id="2" name="Picture 1" descr="Icon&#10;&#10;Description automatically generated">
            <a:extLst>
              <a:ext uri="{FF2B5EF4-FFF2-40B4-BE49-F238E27FC236}">
                <a16:creationId xmlns:a16="http://schemas.microsoft.com/office/drawing/2014/main" id="{491A80E7-E7EF-78F9-353B-DC8A63E0B36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920232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C906-6160-4129-8CE9-0CB092F99E60}"/>
              </a:ext>
            </a:extLst>
          </p:cNvPr>
          <p:cNvSpPr>
            <a:spLocks noGrp="1"/>
          </p:cNvSpPr>
          <p:nvPr>
            <p:ph type="title"/>
          </p:nvPr>
        </p:nvSpPr>
        <p:spPr>
          <a:xfrm>
            <a:off x="588963" y="2388924"/>
            <a:ext cx="4127500" cy="1108075"/>
          </a:xfrm>
        </p:spPr>
        <p:txBody>
          <a:bodyPr/>
          <a:lstStyle/>
          <a:p>
            <a:r>
              <a:rPr lang="en-US" dirty="0"/>
              <a:t>Observational </a:t>
            </a:r>
            <a:br>
              <a:rPr lang="en-US" dirty="0"/>
            </a:br>
            <a:r>
              <a:rPr lang="en-US" dirty="0"/>
              <a:t>Analytics</a:t>
            </a:r>
          </a:p>
        </p:txBody>
      </p:sp>
      <p:sp>
        <p:nvSpPr>
          <p:cNvPr id="166" name="Content Placeholder 2">
            <a:extLst>
              <a:ext uri="{FF2B5EF4-FFF2-40B4-BE49-F238E27FC236}">
                <a16:creationId xmlns:a16="http://schemas.microsoft.com/office/drawing/2014/main" id="{D54A774B-73A4-4D7B-A25C-4DC725429B10}"/>
              </a:ext>
            </a:extLst>
          </p:cNvPr>
          <p:cNvSpPr txBox="1">
            <a:spLocks/>
          </p:cNvSpPr>
          <p:nvPr/>
        </p:nvSpPr>
        <p:spPr>
          <a:xfrm>
            <a:off x="4716463" y="1567303"/>
            <a:ext cx="588350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nSpc>
                <a:spcPct val="90000"/>
              </a:lnSpc>
              <a:defRPr/>
            </a:pPr>
            <a:r>
              <a:rPr lang="en-US" sz="2400" spc="-49" dirty="0">
                <a:ln w="3175">
                  <a:noFill/>
                </a:ln>
                <a:gradFill>
                  <a:gsLst>
                    <a:gs pos="0">
                      <a:srgbClr val="0078D4"/>
                    </a:gs>
                    <a:gs pos="100000">
                      <a:srgbClr val="1199FF"/>
                    </a:gs>
                  </a:gsLst>
                  <a:lin ang="2700000" scaled="0"/>
                </a:gradFill>
                <a:latin typeface="Segoe UI Semibold"/>
              </a:rPr>
              <a:t>Frequently changing business questions</a:t>
            </a:r>
          </a:p>
        </p:txBody>
      </p:sp>
      <p:sp>
        <p:nvSpPr>
          <p:cNvPr id="167" name="Content Placeholder 2">
            <a:extLst>
              <a:ext uri="{FF2B5EF4-FFF2-40B4-BE49-F238E27FC236}">
                <a16:creationId xmlns:a16="http://schemas.microsoft.com/office/drawing/2014/main" id="{4AFDD59D-AE56-47FB-BAFD-1DD0F9D021B6}"/>
              </a:ext>
            </a:extLst>
          </p:cNvPr>
          <p:cNvSpPr txBox="1">
            <a:spLocks/>
          </p:cNvSpPr>
          <p:nvPr/>
        </p:nvSpPr>
        <p:spPr>
          <a:xfrm>
            <a:off x="4716463" y="2385868"/>
            <a:ext cx="567563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Constantly changing schema </a:t>
            </a:r>
          </a:p>
        </p:txBody>
      </p:sp>
      <p:sp>
        <p:nvSpPr>
          <p:cNvPr id="168" name="Content Placeholder 2">
            <a:extLst>
              <a:ext uri="{FF2B5EF4-FFF2-40B4-BE49-F238E27FC236}">
                <a16:creationId xmlns:a16="http://schemas.microsoft.com/office/drawing/2014/main" id="{A25B54E9-0469-424A-9459-4044FC8F5E34}"/>
              </a:ext>
            </a:extLst>
          </p:cNvPr>
          <p:cNvSpPr txBox="1">
            <a:spLocks/>
          </p:cNvSpPr>
          <p:nvPr/>
        </p:nvSpPr>
        <p:spPr>
          <a:xfrm>
            <a:off x="4716463" y="3204433"/>
            <a:ext cx="6131550"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Near real time visibility required</a:t>
            </a:r>
          </a:p>
        </p:txBody>
      </p:sp>
      <p:sp>
        <p:nvSpPr>
          <p:cNvPr id="169" name="Content Placeholder 2">
            <a:extLst>
              <a:ext uri="{FF2B5EF4-FFF2-40B4-BE49-F238E27FC236}">
                <a16:creationId xmlns:a16="http://schemas.microsoft.com/office/drawing/2014/main" id="{FC3A1273-6B81-4AD7-8FDC-E8DED08457B7}"/>
              </a:ext>
            </a:extLst>
          </p:cNvPr>
          <p:cNvSpPr txBox="1">
            <a:spLocks/>
          </p:cNvSpPr>
          <p:nvPr/>
        </p:nvSpPr>
        <p:spPr>
          <a:xfrm>
            <a:off x="4716463" y="4022998"/>
            <a:ext cx="6046672"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Analytics systems costs are often prohibitive </a:t>
            </a:r>
          </a:p>
        </p:txBody>
      </p:sp>
      <p:sp>
        <p:nvSpPr>
          <p:cNvPr id="170" name="Content Placeholder 2">
            <a:extLst>
              <a:ext uri="{FF2B5EF4-FFF2-40B4-BE49-F238E27FC236}">
                <a16:creationId xmlns:a16="http://schemas.microsoft.com/office/drawing/2014/main" id="{D3B280BE-7CB8-4D9B-86F1-43AA4D1E3926}"/>
              </a:ext>
            </a:extLst>
          </p:cNvPr>
          <p:cNvSpPr txBox="1">
            <a:spLocks/>
          </p:cNvSpPr>
          <p:nvPr/>
        </p:nvSpPr>
        <p:spPr>
          <a:xfrm>
            <a:off x="4716463" y="4841564"/>
            <a:ext cx="5628383"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nSpc>
                <a:spcPct val="90000"/>
              </a:lnSpc>
              <a:defRPr/>
            </a:pPr>
            <a:r>
              <a:rPr lang="en-US" sz="2400" spc="-49" dirty="0">
                <a:ln w="3175">
                  <a:noFill/>
                </a:ln>
                <a:gradFill>
                  <a:gsLst>
                    <a:gs pos="0">
                      <a:srgbClr val="0078D4"/>
                    </a:gs>
                    <a:gs pos="100000">
                      <a:srgbClr val="1199FF"/>
                    </a:gs>
                  </a:gsLst>
                  <a:lin ang="2700000" scaled="0"/>
                </a:gradFill>
                <a:latin typeface="Segoe UI Semibold"/>
              </a:rPr>
              <a:t>Looking for unpredictable phenomena</a:t>
            </a:r>
            <a:endParaRPr kumimoji="0" lang="en-US" sz="2400" b="0" i="0" u="none" strike="noStrike" kern="1200" cap="none" spc="-49" normalizeH="0" baseline="0" noProof="0" dirty="0">
              <a:ln w="3175">
                <a:noFill/>
              </a:ln>
              <a:gradFill>
                <a:gsLst>
                  <a:gs pos="0">
                    <a:srgbClr val="0078D4"/>
                  </a:gs>
                  <a:gs pos="100000">
                    <a:srgbClr val="1199FF"/>
                  </a:gs>
                </a:gsLst>
                <a:lin ang="2700000" scaled="0"/>
              </a:gradFill>
              <a:effectLst/>
              <a:uLnTx/>
              <a:uFillTx/>
              <a:latin typeface="Segoe UI Semibold"/>
            </a:endParaRPr>
          </a:p>
        </p:txBody>
      </p:sp>
      <p:cxnSp>
        <p:nvCxnSpPr>
          <p:cNvPr id="171" name="Straight Connector 170">
            <a:extLst>
              <a:ext uri="{FF2B5EF4-FFF2-40B4-BE49-F238E27FC236}">
                <a16:creationId xmlns:a16="http://schemas.microsoft.com/office/drawing/2014/main" id="{E60FB2F4-3037-464E-87AD-7156AF2EE815}"/>
              </a:ext>
            </a:extLst>
          </p:cNvPr>
          <p:cNvCxnSpPr/>
          <p:nvPr/>
        </p:nvCxnSpPr>
        <p:spPr>
          <a:xfrm>
            <a:off x="4716463" y="214278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6CA1764-0ACB-4B3A-9E44-650DD860E4E8}"/>
              </a:ext>
            </a:extLst>
          </p:cNvPr>
          <p:cNvCxnSpPr/>
          <p:nvPr/>
        </p:nvCxnSpPr>
        <p:spPr>
          <a:xfrm>
            <a:off x="4716463" y="296135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1B5A2F5-4C4B-4775-827A-FAE01146D13F}"/>
              </a:ext>
            </a:extLst>
          </p:cNvPr>
          <p:cNvCxnSpPr/>
          <p:nvPr/>
        </p:nvCxnSpPr>
        <p:spPr>
          <a:xfrm>
            <a:off x="4716463" y="377991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19EB3DF-15B1-43DC-92DF-FC7AB0295B3A}"/>
              </a:ext>
            </a:extLst>
          </p:cNvPr>
          <p:cNvCxnSpPr/>
          <p:nvPr/>
        </p:nvCxnSpPr>
        <p:spPr>
          <a:xfrm>
            <a:off x="4716463" y="459848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C8E080CA-3B6F-464B-9A34-C75878DAF35A}"/>
              </a:ext>
            </a:extLst>
          </p:cNvPr>
          <p:cNvSpPr txBox="1"/>
          <p:nvPr/>
        </p:nvSpPr>
        <p:spPr>
          <a:xfrm>
            <a:off x="588963" y="3629752"/>
            <a:ext cx="3055532"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175"/>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Why is it challenging to analyze?</a:t>
            </a:r>
          </a:p>
        </p:txBody>
      </p:sp>
    </p:spTree>
    <p:extLst>
      <p:ext uri="{BB962C8B-B14F-4D97-AF65-F5344CB8AC3E}">
        <p14:creationId xmlns:p14="http://schemas.microsoft.com/office/powerpoint/2010/main" val="2533307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750"/>
                                        <p:tgtEl>
                                          <p:spTgt spid="175"/>
                                        </p:tgtEl>
                                      </p:cBhvr>
                                    </p:animEffect>
                                  </p:childTnLst>
                                </p:cTn>
                              </p:par>
                              <p:par>
                                <p:cTn id="8" presetID="42" presetClass="path" presetSubtype="0" decel="100000" fill="hold" grpId="1" nodeType="withEffect">
                                  <p:stCondLst>
                                    <p:cond delay="0"/>
                                  </p:stCondLst>
                                  <p:childTnLst>
                                    <p:animMotion origin="layout" path="M 2.29167E-6 -1.85185E-6 L 2.29167E-6 0.03773 " pathEditMode="relative" rAng="0" ptsTypes="AA">
                                      <p:cBhvr>
                                        <p:cTn id="9" dur="750" spd="-100000" fill="hold"/>
                                        <p:tgtEl>
                                          <p:spTgt spid="175"/>
                                        </p:tgtEl>
                                        <p:attrNameLst>
                                          <p:attrName>ppt_x</p:attrName>
                                          <p:attrName>ppt_y</p:attrName>
                                        </p:attrNameLst>
                                      </p:cBhvr>
                                      <p:rCtr x="0" y="1875"/>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fade">
                                      <p:cBhvr>
                                        <p:cTn id="13" dur="500"/>
                                        <p:tgtEl>
                                          <p:spTgt spid="1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fade">
                                      <p:cBhvr>
                                        <p:cTn id="18" dur="500"/>
                                        <p:tgtEl>
                                          <p:spTgt spid="167"/>
                                        </p:tgtEl>
                                      </p:cBhvr>
                                    </p:animEffect>
                                  </p:childTnLst>
                                </p:cTn>
                              </p:par>
                              <p:par>
                                <p:cTn id="19" presetID="10" presetClass="entr" presetSubtype="0"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fade">
                                      <p:cBhvr>
                                        <p:cTn id="26" dur="500"/>
                                        <p:tgtEl>
                                          <p:spTgt spid="168"/>
                                        </p:tgtEl>
                                      </p:cBhvr>
                                    </p:animEffect>
                                  </p:childTnLst>
                                </p:cTn>
                              </p:par>
                              <p:par>
                                <p:cTn id="27" presetID="10"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animEffect transition="in" filter="fade">
                                      <p:cBhvr>
                                        <p:cTn id="29" dur="500"/>
                                        <p:tgtEl>
                                          <p:spTgt spid="1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9"/>
                                        </p:tgtEl>
                                        <p:attrNameLst>
                                          <p:attrName>style.visibility</p:attrName>
                                        </p:attrNameLst>
                                      </p:cBhvr>
                                      <p:to>
                                        <p:strVal val="visible"/>
                                      </p:to>
                                    </p:set>
                                    <p:animEffect transition="in" filter="fade">
                                      <p:cBhvr>
                                        <p:cTn id="34" dur="500"/>
                                        <p:tgtEl>
                                          <p:spTgt spid="169"/>
                                        </p:tgtEl>
                                      </p:cBhvr>
                                    </p:animEffect>
                                  </p:childTnLst>
                                </p:cTn>
                              </p:par>
                              <p:par>
                                <p:cTn id="35" presetID="10" presetClass="entr" presetSubtype="0" fill="hold" nodeType="withEffect">
                                  <p:stCondLst>
                                    <p:cond delay="0"/>
                                  </p:stCondLst>
                                  <p:childTnLst>
                                    <p:set>
                                      <p:cBhvr>
                                        <p:cTn id="36" dur="1" fill="hold">
                                          <p:stCondLst>
                                            <p:cond delay="0"/>
                                          </p:stCondLst>
                                        </p:cTn>
                                        <p:tgtEl>
                                          <p:spTgt spid="173"/>
                                        </p:tgtEl>
                                        <p:attrNameLst>
                                          <p:attrName>style.visibility</p:attrName>
                                        </p:attrNameLst>
                                      </p:cBhvr>
                                      <p:to>
                                        <p:strVal val="visible"/>
                                      </p:to>
                                    </p:set>
                                    <p:animEffect transition="in" filter="fade">
                                      <p:cBhvr>
                                        <p:cTn id="37" dur="500"/>
                                        <p:tgtEl>
                                          <p:spTgt spid="1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500"/>
                                        <p:tgtEl>
                                          <p:spTgt spid="170"/>
                                        </p:tgtEl>
                                      </p:cBhvr>
                                    </p:animEffect>
                                  </p:childTnLst>
                                </p:cTn>
                              </p:par>
                              <p:par>
                                <p:cTn id="43" presetID="10" presetClass="entr" presetSubtype="0" fill="hold" nodeType="withEffect">
                                  <p:stCondLst>
                                    <p:cond delay="0"/>
                                  </p:stCondLst>
                                  <p:childTnLst>
                                    <p:set>
                                      <p:cBhvr>
                                        <p:cTn id="44" dur="1" fill="hold">
                                          <p:stCondLst>
                                            <p:cond delay="0"/>
                                          </p:stCondLst>
                                        </p:cTn>
                                        <p:tgtEl>
                                          <p:spTgt spid="174"/>
                                        </p:tgtEl>
                                        <p:attrNameLst>
                                          <p:attrName>style.visibility</p:attrName>
                                        </p:attrNameLst>
                                      </p:cBhvr>
                                      <p:to>
                                        <p:strVal val="visible"/>
                                      </p:to>
                                    </p:set>
                                    <p:animEffect transition="in" filter="fade">
                                      <p:cBhvr>
                                        <p:cTn id="45"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7" grpId="0"/>
      <p:bldP spid="168" grpId="0"/>
      <p:bldP spid="169" grpId="0"/>
      <p:bldP spid="170" grpId="0"/>
      <p:bldP spid="175" grpId="0"/>
      <p:bldP spid="17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lstStyle/>
          <a:p>
            <a:r>
              <a:rPr lang="en-US" dirty="0"/>
              <a:t>Online Content Links</a:t>
            </a:r>
          </a:p>
        </p:txBody>
      </p:sp>
      <p:sp>
        <p:nvSpPr>
          <p:cNvPr id="24" name="Text Placeholder 2">
            <a:extLst>
              <a:ext uri="{FF2B5EF4-FFF2-40B4-BE49-F238E27FC236}">
                <a16:creationId xmlns:a16="http://schemas.microsoft.com/office/drawing/2014/main" id="{261662A2-08B1-4A20-BE05-16E90007B048}"/>
              </a:ext>
            </a:extLst>
          </p:cNvPr>
          <p:cNvSpPr txBox="1">
            <a:spLocks/>
          </p:cNvSpPr>
          <p:nvPr/>
        </p:nvSpPr>
        <p:spPr>
          <a:xfrm>
            <a:off x="588263" y="973960"/>
            <a:ext cx="11292934" cy="5638800"/>
          </a:xfrm>
          <a:prstGeom prst="rect">
            <a:avLst/>
          </a:prstGeom>
        </p:spPr>
        <p:txBody>
          <a:bodyPr numCol="2"/>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b="1" dirty="0">
                <a:gradFill>
                  <a:gsLst>
                    <a:gs pos="0">
                      <a:srgbClr val="27A7FD"/>
                    </a:gs>
                    <a:gs pos="100000">
                      <a:schemeClr val="accent1">
                        <a:lumMod val="60000"/>
                        <a:lumOff val="40000"/>
                      </a:schemeClr>
                    </a:gs>
                  </a:gsLst>
                  <a:lin ang="2700000" scaled="0"/>
                </a:gradFill>
              </a:rPr>
              <a:t>Product</a:t>
            </a:r>
            <a:endParaRPr lang="en-US" sz="1600" b="1" dirty="0">
              <a:gradFill>
                <a:gsLst>
                  <a:gs pos="0">
                    <a:srgbClr val="27A7FD"/>
                  </a:gs>
                  <a:gs pos="100000">
                    <a:schemeClr val="accent1">
                      <a:lumMod val="60000"/>
                      <a:lumOff val="40000"/>
                    </a:schemeClr>
                  </a:gs>
                </a:gsLst>
                <a:lin ang="2700000" scaled="0"/>
              </a:gradFill>
            </a:endParaRPr>
          </a:p>
          <a:p>
            <a:r>
              <a:rPr lang="en-US" sz="1600" dirty="0">
                <a:solidFill>
                  <a:schemeClr val="tx1"/>
                </a:solidFill>
              </a:rPr>
              <a:t>Product Page: </a:t>
            </a:r>
            <a:r>
              <a:rPr lang="en-US" sz="1600" dirty="0">
                <a:solidFill>
                  <a:schemeClr val="tx1"/>
                </a:solidFill>
                <a:hlinkClick r:id="rId3"/>
              </a:rPr>
              <a:t>https://aka.ms/adx.pp</a:t>
            </a:r>
            <a:endParaRPr lang="en-US" sz="1600" dirty="0">
              <a:solidFill>
                <a:schemeClr val="tx1"/>
              </a:solidFill>
            </a:endParaRPr>
          </a:p>
          <a:p>
            <a:r>
              <a:rPr lang="en-US" sz="1600" dirty="0">
                <a:solidFill>
                  <a:schemeClr val="tx1"/>
                </a:solidFill>
              </a:rPr>
              <a:t>Docs: </a:t>
            </a:r>
            <a:r>
              <a:rPr lang="en-US" sz="1600" u="sng" dirty="0">
                <a:solidFill>
                  <a:schemeClr val="tx1"/>
                </a:solidFill>
                <a:hlinkClick r:id="rId4"/>
              </a:rPr>
              <a:t>https://aka.ms/adx.docs</a:t>
            </a:r>
            <a:r>
              <a:rPr lang="en-US" sz="1600" dirty="0">
                <a:solidFill>
                  <a:schemeClr val="tx1"/>
                </a:solidFill>
              </a:rPr>
              <a:t> </a:t>
            </a:r>
          </a:p>
          <a:p>
            <a:r>
              <a:rPr lang="en-US" sz="1600" dirty="0">
                <a:solidFill>
                  <a:schemeClr val="tx1"/>
                </a:solidFill>
              </a:rPr>
              <a:t>Cost Estimator: </a:t>
            </a:r>
            <a:r>
              <a:rPr lang="en-US" sz="1600" dirty="0">
                <a:solidFill>
                  <a:schemeClr val="tx1"/>
                </a:solidFill>
                <a:hlinkClick r:id="rId5"/>
              </a:rPr>
              <a:t>https://aka.ms/adx.cost</a:t>
            </a:r>
            <a:r>
              <a:rPr lang="en-US" sz="1600" dirty="0">
                <a:solidFill>
                  <a:schemeClr val="tx1"/>
                </a:solidFill>
              </a:rPr>
              <a:t> (</a:t>
            </a:r>
            <a:r>
              <a:rPr lang="en-US" sz="1600" dirty="0">
                <a:solidFill>
                  <a:schemeClr val="tx1"/>
                </a:solidFill>
                <a:hlinkClick r:id="rId6"/>
              </a:rPr>
              <a:t>Excel</a:t>
            </a:r>
            <a:r>
              <a:rPr lang="en-US" sz="1600" dirty="0">
                <a:solidFill>
                  <a:schemeClr val="tx1"/>
                </a:solidFill>
              </a:rPr>
              <a:t>)</a:t>
            </a:r>
          </a:p>
          <a:p>
            <a:r>
              <a:rPr lang="en-US" sz="1600" dirty="0">
                <a:solidFill>
                  <a:schemeClr val="tx1"/>
                </a:solidFill>
              </a:rPr>
              <a:t>Whitepaper: </a:t>
            </a:r>
            <a:r>
              <a:rPr lang="en-US" sz="1600" u="sng" dirty="0">
                <a:solidFill>
                  <a:schemeClr val="tx1"/>
                </a:solidFill>
                <a:hlinkClick r:id="rId7"/>
              </a:rPr>
              <a:t>https://aka.ms/adx.techwhitepaper</a:t>
            </a:r>
            <a:r>
              <a:rPr lang="en-US" sz="1600" u="sng" dirty="0">
                <a:solidFill>
                  <a:schemeClr val="tx1"/>
                </a:solidFill>
              </a:rPr>
              <a:t> </a:t>
            </a:r>
            <a:endParaRPr lang="en-US" sz="1600" dirty="0">
              <a:solidFill>
                <a:schemeClr val="tx1"/>
              </a:solidFill>
            </a:endParaRPr>
          </a:p>
          <a:p>
            <a:r>
              <a:rPr lang="en-US" sz="1600" dirty="0">
                <a:solidFill>
                  <a:schemeClr val="tx1"/>
                </a:solidFill>
              </a:rPr>
              <a:t>101 blog: </a:t>
            </a:r>
            <a:r>
              <a:rPr lang="en-US" sz="1600" u="sng" dirty="0">
                <a:solidFill>
                  <a:schemeClr val="tx1"/>
                </a:solidFill>
                <a:hlinkClick r:id="rId8"/>
              </a:rPr>
              <a:t>https://aka.ms/adx.blog.101</a:t>
            </a:r>
            <a:r>
              <a:rPr lang="en-US" sz="1600" u="sng" dirty="0">
                <a:solidFill>
                  <a:schemeClr val="tx1"/>
                </a:solidFill>
              </a:rPr>
              <a:t> </a:t>
            </a:r>
          </a:p>
          <a:p>
            <a:r>
              <a:rPr lang="en-US" sz="1600" dirty="0">
                <a:solidFill>
                  <a:schemeClr val="tx1"/>
                </a:solidFill>
              </a:rPr>
              <a:t>Reference Architectures - </a:t>
            </a:r>
            <a:r>
              <a:rPr lang="en-US" sz="1600" dirty="0">
                <a:solidFill>
                  <a:schemeClr val="tx1"/>
                </a:solidFill>
                <a:hlinkClick r:id="rId9"/>
              </a:rPr>
              <a:t>https://aka.ms/adx.architectures</a:t>
            </a:r>
            <a:r>
              <a:rPr lang="en-US" sz="1600" dirty="0">
                <a:solidFill>
                  <a:schemeClr val="tx1"/>
                </a:solidFill>
              </a:rPr>
              <a:t> </a:t>
            </a:r>
          </a:p>
          <a:p>
            <a:endParaRPr lang="en-US" sz="1600" b="1" dirty="0">
              <a:solidFill>
                <a:schemeClr val="accent1"/>
              </a:solidFill>
            </a:endParaRPr>
          </a:p>
          <a:p>
            <a:pPr marL="0" indent="0">
              <a:buFont typeface="Wingdings" panose="05000000000000000000" pitchFamily="2" charset="2"/>
              <a:buNone/>
            </a:pPr>
            <a:r>
              <a:rPr lang="en-US" sz="1800" b="1" dirty="0">
                <a:gradFill>
                  <a:gsLst>
                    <a:gs pos="0">
                      <a:srgbClr val="27A7FD"/>
                    </a:gs>
                    <a:gs pos="100000">
                      <a:schemeClr val="accent1">
                        <a:lumMod val="60000"/>
                        <a:lumOff val="40000"/>
                      </a:schemeClr>
                    </a:gs>
                  </a:gsLst>
                  <a:lin ang="2700000" scaled="0"/>
                </a:gradFill>
              </a:rPr>
              <a:t>Social and Community </a:t>
            </a:r>
          </a:p>
          <a:p>
            <a:r>
              <a:rPr lang="en-US" sz="1600" dirty="0">
                <a:solidFill>
                  <a:schemeClr val="tx1"/>
                </a:solidFill>
              </a:rPr>
              <a:t>Twitter: </a:t>
            </a:r>
            <a:r>
              <a:rPr lang="en-US" sz="1600" dirty="0">
                <a:solidFill>
                  <a:schemeClr val="tx1"/>
                </a:solidFill>
                <a:hlinkClick r:id="rId10"/>
              </a:rPr>
              <a:t>@AzDataExplorer</a:t>
            </a:r>
            <a:endParaRPr lang="en-US" sz="1600" dirty="0">
              <a:solidFill>
                <a:schemeClr val="tx1"/>
              </a:solidFill>
            </a:endParaRPr>
          </a:p>
          <a:p>
            <a:r>
              <a:rPr lang="en-US" sz="1600" dirty="0">
                <a:solidFill>
                  <a:schemeClr val="tx1"/>
                </a:solidFill>
              </a:rPr>
              <a:t>Stack overflow:  </a:t>
            </a:r>
            <a:r>
              <a:rPr lang="en-US" sz="1600" dirty="0">
                <a:solidFill>
                  <a:schemeClr val="tx1"/>
                </a:solidFill>
                <a:hlinkClick r:id="rId11"/>
              </a:rPr>
              <a:t>https://aka.ms/adx.sof</a:t>
            </a:r>
            <a:endParaRPr lang="en-US" sz="1600" dirty="0">
              <a:solidFill>
                <a:schemeClr val="tx1"/>
              </a:solidFill>
            </a:endParaRPr>
          </a:p>
          <a:p>
            <a:r>
              <a:rPr lang="en-US" sz="1600" dirty="0">
                <a:solidFill>
                  <a:schemeClr val="tx1"/>
                </a:solidFill>
              </a:rPr>
              <a:t>Tech Community Blog: </a:t>
            </a:r>
            <a:r>
              <a:rPr lang="en-US" sz="1600" dirty="0">
                <a:solidFill>
                  <a:schemeClr val="tx1"/>
                </a:solidFill>
                <a:hlinkClick r:id="rId8"/>
              </a:rPr>
              <a:t>https://aka.ms/adx.blog</a:t>
            </a:r>
            <a:endParaRPr lang="en-US" sz="1600" dirty="0">
              <a:solidFill>
                <a:schemeClr val="tx1"/>
              </a:solidFill>
            </a:endParaRPr>
          </a:p>
          <a:p>
            <a:r>
              <a:rPr lang="en-US" sz="1600" dirty="0">
                <a:solidFill>
                  <a:schemeClr val="tx1"/>
                </a:solidFill>
              </a:rPr>
              <a:t>Tech Community Forum: </a:t>
            </a:r>
            <a:r>
              <a:rPr lang="en-US" sz="1600" dirty="0">
                <a:solidFill>
                  <a:schemeClr val="tx1"/>
                </a:solidFill>
                <a:hlinkClick r:id="rId12"/>
              </a:rPr>
              <a:t>http://aka.ms/adx.techcommunity</a:t>
            </a:r>
            <a:endParaRPr lang="en-US" sz="1600" dirty="0">
              <a:solidFill>
                <a:schemeClr val="tx1"/>
              </a:solidFill>
            </a:endParaRPr>
          </a:p>
          <a:p>
            <a:r>
              <a:rPr lang="pt-BR" sz="1600" dirty="0">
                <a:solidFill>
                  <a:schemeClr val="tx1"/>
                </a:solidFill>
              </a:rPr>
              <a:t>YouTube Channel: </a:t>
            </a:r>
            <a:r>
              <a:rPr lang="pt-BR" sz="1600" dirty="0">
                <a:solidFill>
                  <a:schemeClr val="tx1"/>
                </a:solidFill>
                <a:hlinkClick r:id="rId13"/>
              </a:rPr>
              <a:t>https://aka.ms/adx.youtube</a:t>
            </a:r>
            <a:r>
              <a:rPr lang="pt-BR" sz="1600" dirty="0">
                <a:solidFill>
                  <a:schemeClr val="tx1"/>
                </a:solidFill>
              </a:rPr>
              <a:t> </a:t>
            </a:r>
          </a:p>
          <a:p>
            <a:endParaRPr lang="pt-BR" sz="1600" dirty="0">
              <a:solidFill>
                <a:schemeClr val="tx1"/>
              </a:solidFill>
            </a:endParaRPr>
          </a:p>
          <a:p>
            <a:endParaRPr lang="pt-BR" sz="1600" dirty="0">
              <a:solidFill>
                <a:schemeClr val="tx1"/>
              </a:solidFill>
            </a:endParaRPr>
          </a:p>
          <a:p>
            <a:endParaRPr lang="pt-BR" sz="1600" dirty="0">
              <a:solidFill>
                <a:schemeClr val="tx1"/>
              </a:solidFill>
            </a:endParaRPr>
          </a:p>
          <a:p>
            <a:endParaRPr lang="pt-BR" sz="1600" dirty="0">
              <a:solidFill>
                <a:schemeClr val="tx1"/>
              </a:solidFill>
            </a:endParaRPr>
          </a:p>
          <a:p>
            <a:endParaRPr lang="pt-BR" sz="1600" dirty="0">
              <a:solidFill>
                <a:schemeClr val="tx1"/>
              </a:solidFill>
            </a:endParaRPr>
          </a:p>
          <a:p>
            <a:pPr marL="0" indent="0">
              <a:buNone/>
            </a:pPr>
            <a:r>
              <a:rPr lang="en-US" sz="1800" b="1" dirty="0">
                <a:gradFill>
                  <a:gsLst>
                    <a:gs pos="0">
                      <a:srgbClr val="27A7FD"/>
                    </a:gs>
                    <a:gs pos="100000">
                      <a:schemeClr val="accent1">
                        <a:lumMod val="60000"/>
                        <a:lumOff val="40000"/>
                      </a:schemeClr>
                    </a:gs>
                  </a:gsLst>
                  <a:lin ang="2700000" scaled="0"/>
                </a:gradFill>
              </a:rPr>
              <a:t>Free Online Courses</a:t>
            </a:r>
          </a:p>
          <a:p>
            <a:r>
              <a:rPr lang="en-US" sz="1600" dirty="0">
                <a:solidFill>
                  <a:schemeClr val="tx1"/>
                </a:solidFill>
              </a:rPr>
              <a:t>MS Learn: </a:t>
            </a:r>
            <a:r>
              <a:rPr lang="en-US" sz="1600" dirty="0">
                <a:solidFill>
                  <a:schemeClr val="tx1"/>
                </a:solidFill>
                <a:hlinkClick r:id="rId14"/>
              </a:rPr>
              <a:t>https://aka.ms/learn.kql</a:t>
            </a:r>
            <a:r>
              <a:rPr lang="en-US" sz="1600" dirty="0">
                <a:solidFill>
                  <a:schemeClr val="tx1"/>
                </a:solidFill>
              </a:rPr>
              <a:t>, </a:t>
            </a:r>
            <a:r>
              <a:rPr lang="en-US" sz="1600" dirty="0">
                <a:solidFill>
                  <a:schemeClr val="tx1"/>
                </a:solidFill>
                <a:hlinkClick r:id="rId15"/>
              </a:rPr>
              <a:t>https://aka.ms/learn.adx</a:t>
            </a:r>
            <a:r>
              <a:rPr lang="en-US" sz="1600" dirty="0">
                <a:solidFill>
                  <a:schemeClr val="tx1"/>
                </a:solidFill>
              </a:rPr>
              <a:t> </a:t>
            </a:r>
          </a:p>
          <a:p>
            <a:r>
              <a:rPr lang="en-US" sz="1600" dirty="0">
                <a:solidFill>
                  <a:schemeClr val="tx1"/>
                </a:solidFill>
              </a:rPr>
              <a:t>Pluralsight: </a:t>
            </a:r>
            <a:r>
              <a:rPr lang="en-US" sz="1600" dirty="0">
                <a:solidFill>
                  <a:schemeClr val="tx1"/>
                </a:solidFill>
                <a:hlinkClick r:id="rId16"/>
              </a:rPr>
              <a:t>https://aka.ms/adx.pluralsight</a:t>
            </a:r>
            <a:r>
              <a:rPr lang="en-US" sz="1600" dirty="0">
                <a:solidFill>
                  <a:schemeClr val="tx1"/>
                </a:solidFill>
              </a:rPr>
              <a:t>:</a:t>
            </a:r>
            <a:br>
              <a:rPr lang="en-US" sz="1600" dirty="0">
                <a:solidFill>
                  <a:schemeClr val="tx1"/>
                </a:solidFill>
              </a:rPr>
            </a:br>
            <a:r>
              <a:rPr lang="en-US" sz="1600" dirty="0">
                <a:solidFill>
                  <a:schemeClr val="tx1"/>
                </a:solidFill>
                <a:hlinkClick r:id="rId17"/>
              </a:rPr>
              <a:t>KQL from Scratch</a:t>
            </a:r>
            <a:r>
              <a:rPr lang="en-US" sz="1600" dirty="0">
                <a:solidFill>
                  <a:schemeClr val="tx1"/>
                </a:solidFill>
              </a:rPr>
              <a:t>, </a:t>
            </a:r>
            <a:r>
              <a:rPr lang="en-US" sz="1600" dirty="0">
                <a:solidFill>
                  <a:schemeClr val="tx1"/>
                </a:solidFill>
                <a:hlinkClick r:id="rId18"/>
              </a:rPr>
              <a:t>Azure data exploring</a:t>
            </a:r>
            <a:r>
              <a:rPr lang="en-US" sz="1600" dirty="0">
                <a:solidFill>
                  <a:schemeClr val="tx1"/>
                </a:solidFill>
              </a:rPr>
              <a:t>, </a:t>
            </a:r>
            <a:r>
              <a:rPr lang="en-US" sz="1600" dirty="0">
                <a:solidFill>
                  <a:schemeClr val="tx1"/>
                </a:solidFill>
                <a:hlinkClick r:id="rId19"/>
              </a:rPr>
              <a:t>How to start with ADX</a:t>
            </a:r>
            <a:r>
              <a:rPr lang="en-US" sz="1600" dirty="0">
                <a:solidFill>
                  <a:schemeClr val="tx1"/>
                </a:solidFill>
              </a:rPr>
              <a:t> (</a:t>
            </a:r>
            <a:r>
              <a:rPr lang="en-US" sz="1600" dirty="0">
                <a:solidFill>
                  <a:schemeClr val="tx1"/>
                </a:solidFill>
                <a:hlinkClick r:id="rId20"/>
              </a:rPr>
              <a:t>blog</a:t>
            </a:r>
            <a:r>
              <a:rPr lang="en-US" sz="1600" dirty="0">
                <a:solidFill>
                  <a:schemeClr val="tx1"/>
                </a:solidFill>
              </a:rPr>
              <a:t>), </a:t>
            </a:r>
            <a:r>
              <a:rPr lang="en-US" sz="1600" dirty="0">
                <a:solidFill>
                  <a:schemeClr val="tx1"/>
                </a:solidFill>
                <a:hlinkClick r:id="rId21"/>
              </a:rPr>
              <a:t>Advanced KQL</a:t>
            </a:r>
            <a:r>
              <a:rPr lang="en-US" sz="1600" dirty="0">
                <a:solidFill>
                  <a:schemeClr val="tx1"/>
                </a:solidFill>
              </a:rPr>
              <a:t> (</a:t>
            </a:r>
            <a:r>
              <a:rPr lang="en-US" sz="1600" dirty="0">
                <a:solidFill>
                  <a:schemeClr val="tx1"/>
                </a:solidFill>
                <a:hlinkClick r:id="rId22"/>
              </a:rPr>
              <a:t>blog</a:t>
            </a:r>
            <a:r>
              <a:rPr lang="en-US" sz="1600" dirty="0">
                <a:solidFill>
                  <a:schemeClr val="tx1"/>
                </a:solidFill>
              </a:rPr>
              <a:t>)</a:t>
            </a:r>
          </a:p>
          <a:p>
            <a:endParaRPr lang="pt-BR" sz="1600" dirty="0">
              <a:solidFill>
                <a:schemeClr val="tx1"/>
              </a:solidFill>
            </a:endParaRPr>
          </a:p>
          <a:p>
            <a:pPr marL="0" indent="0">
              <a:buNone/>
            </a:pPr>
            <a:endParaRPr lang="en-US" sz="1600" b="1" dirty="0">
              <a:gradFill>
                <a:gsLst>
                  <a:gs pos="0">
                    <a:srgbClr val="27A7FD"/>
                  </a:gs>
                  <a:gs pos="100000">
                    <a:schemeClr val="accent1">
                      <a:lumMod val="60000"/>
                      <a:lumOff val="40000"/>
                    </a:schemeClr>
                  </a:gs>
                </a:gsLst>
                <a:lin ang="2700000" scaled="0"/>
              </a:gradFill>
            </a:endParaRPr>
          </a:p>
          <a:p>
            <a:pPr marL="0" indent="0">
              <a:buNone/>
            </a:pPr>
            <a:endParaRPr lang="en-US" sz="1600" b="1" dirty="0">
              <a:gradFill>
                <a:gsLst>
                  <a:gs pos="0">
                    <a:srgbClr val="27A7FD"/>
                  </a:gs>
                  <a:gs pos="100000">
                    <a:schemeClr val="accent1">
                      <a:lumMod val="60000"/>
                      <a:lumOff val="40000"/>
                    </a:schemeClr>
                  </a:gs>
                </a:gsLst>
                <a:lin ang="2700000" scaled="0"/>
              </a:gradFill>
            </a:endParaRPr>
          </a:p>
          <a:p>
            <a:pPr marL="0" indent="0">
              <a:buNone/>
            </a:pPr>
            <a:r>
              <a:rPr lang="en-US" sz="1800" b="1" dirty="0">
                <a:gradFill>
                  <a:gsLst>
                    <a:gs pos="0">
                      <a:srgbClr val="27A7FD"/>
                    </a:gs>
                    <a:gs pos="100000">
                      <a:schemeClr val="accent1">
                        <a:lumMod val="60000"/>
                        <a:lumOff val="40000"/>
                      </a:schemeClr>
                    </a:gs>
                  </a:gsLst>
                  <a:lin ang="2700000" scaled="0"/>
                </a:gradFill>
              </a:rPr>
              <a:t>Hands on</a:t>
            </a:r>
          </a:p>
          <a:p>
            <a:r>
              <a:rPr lang="en-US" sz="1600" dirty="0">
                <a:solidFill>
                  <a:schemeClr val="tx1"/>
                </a:solidFill>
              </a:rPr>
              <a:t>Start free: </a:t>
            </a:r>
            <a:r>
              <a:rPr lang="en-US" sz="1600" dirty="0">
                <a:solidFill>
                  <a:schemeClr val="tx1"/>
                </a:solidFill>
                <a:hlinkClick r:id="rId23"/>
              </a:rPr>
              <a:t>https://aka.ms/kustofree</a:t>
            </a:r>
            <a:r>
              <a:rPr lang="en-US" sz="1600" dirty="0">
                <a:solidFill>
                  <a:schemeClr val="tx1"/>
                </a:solidFill>
              </a:rPr>
              <a:t> </a:t>
            </a:r>
          </a:p>
          <a:p>
            <a:r>
              <a:rPr lang="en-US" sz="1600" dirty="0">
                <a:solidFill>
                  <a:schemeClr val="tx1"/>
                </a:solidFill>
              </a:rPr>
              <a:t>Lab: </a:t>
            </a:r>
            <a:r>
              <a:rPr lang="en-US" sz="1600" dirty="0">
                <a:solidFill>
                  <a:schemeClr val="tx1"/>
                </a:solidFill>
                <a:hlinkClick r:id="rId24"/>
              </a:rPr>
              <a:t>https://aka.ms/adx.lab</a:t>
            </a:r>
            <a:endParaRPr lang="en-US" sz="1600" dirty="0">
              <a:solidFill>
                <a:schemeClr val="tx1"/>
              </a:solidFill>
            </a:endParaRPr>
          </a:p>
          <a:p>
            <a:r>
              <a:rPr lang="en-US" sz="1600" dirty="0">
                <a:solidFill>
                  <a:schemeClr val="tx1"/>
                </a:solidFill>
              </a:rPr>
              <a:t>Help and samples - </a:t>
            </a:r>
            <a:r>
              <a:rPr lang="en-US" sz="1600" dirty="0">
                <a:solidFill>
                  <a:schemeClr val="tx1"/>
                </a:solidFill>
                <a:hlinkClick r:id="rId25"/>
              </a:rPr>
              <a:t>http://aka.ms/adx.try</a:t>
            </a:r>
            <a:endParaRPr lang="en-US" sz="1600" dirty="0">
              <a:solidFill>
                <a:schemeClr val="tx1"/>
              </a:solidFill>
            </a:endParaRPr>
          </a:p>
          <a:p>
            <a:endParaRPr lang="pt-BR" sz="1600" dirty="0">
              <a:solidFill>
                <a:schemeClr val="tx1"/>
              </a:solidFill>
            </a:endParaRPr>
          </a:p>
        </p:txBody>
      </p:sp>
      <p:pic>
        <p:nvPicPr>
          <p:cNvPr id="13" name="Picture 12" descr="Icon&#10;&#10;Description automatically generated">
            <a:extLst>
              <a:ext uri="{FF2B5EF4-FFF2-40B4-BE49-F238E27FC236}">
                <a16:creationId xmlns:a16="http://schemas.microsoft.com/office/drawing/2014/main" id="{C1BF1C9E-CC41-4F6D-9A59-ABE8F46872E2}"/>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32413637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3100099"/>
            <a:ext cx="4167887" cy="1107996"/>
          </a:xfrm>
        </p:spPr>
        <p:txBody>
          <a:bodyPr/>
          <a:lstStyle/>
          <a:p>
            <a:r>
              <a:rPr lang="en-US" dirty="0"/>
              <a:t>Thanks!</a:t>
            </a:r>
            <a:br>
              <a:rPr lang="en-US" dirty="0"/>
            </a:br>
            <a:endParaRPr lang="en-US" dirty="0"/>
          </a:p>
        </p:txBody>
      </p:sp>
      <p:sp>
        <p:nvSpPr>
          <p:cNvPr id="5" name="Text Placeholder 4">
            <a:extLst>
              <a:ext uri="{FF2B5EF4-FFF2-40B4-BE49-F238E27FC236}">
                <a16:creationId xmlns:a16="http://schemas.microsoft.com/office/drawing/2014/main" id="{EF3657DE-21B2-43A0-A9B8-D48582999488}"/>
              </a:ext>
            </a:extLst>
          </p:cNvPr>
          <p:cNvSpPr>
            <a:spLocks noGrp="1"/>
          </p:cNvSpPr>
          <p:nvPr>
            <p:ph type="body" sz="quarter" idx="12"/>
          </p:nvPr>
        </p:nvSpPr>
        <p:spPr>
          <a:xfrm>
            <a:off x="588263" y="4839093"/>
            <a:ext cx="6148696" cy="369332"/>
          </a:xfrm>
        </p:spPr>
        <p:txBody>
          <a:bodyPr/>
          <a:lstStyle/>
          <a:p>
            <a:r>
              <a:rPr lang="en-US" sz="2400" b="1" dirty="0"/>
              <a:t>Uri</a:t>
            </a:r>
            <a:r>
              <a:rPr lang="en-US" sz="2400" dirty="0"/>
              <a:t> Barash, </a:t>
            </a:r>
            <a:r>
              <a:rPr lang="en-US" sz="2400" dirty="0">
                <a:hlinkClick r:id="rId2"/>
              </a:rPr>
              <a:t>urib@microsoft.com</a:t>
            </a:r>
            <a:r>
              <a:rPr lang="en-US" sz="2400" dirty="0"/>
              <a:t> </a:t>
            </a:r>
          </a:p>
        </p:txBody>
      </p:sp>
    </p:spTree>
    <p:extLst>
      <p:ext uri="{BB962C8B-B14F-4D97-AF65-F5344CB8AC3E}">
        <p14:creationId xmlns:p14="http://schemas.microsoft.com/office/powerpoint/2010/main" val="41187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6"/>
          <p:cNvSpPr>
            <a:spLocks noGrp="1"/>
          </p:cNvSpPr>
          <p:nvPr>
            <p:ph type="title"/>
          </p:nvPr>
        </p:nvSpPr>
        <p:spPr>
          <a:xfrm>
            <a:off x="588263" y="457200"/>
            <a:ext cx="11018520" cy="553998"/>
          </a:xfrm>
        </p:spPr>
        <p:txBody>
          <a:bodyPr/>
          <a:lstStyle/>
          <a:p>
            <a:r>
              <a:rPr lang="en-US" dirty="0"/>
              <a:t>Common use cases across verticals</a:t>
            </a:r>
          </a:p>
        </p:txBody>
      </p:sp>
      <p:sp>
        <p:nvSpPr>
          <p:cNvPr id="148" name="Shape 8096">
            <a:extLst>
              <a:ext uri="{FF2B5EF4-FFF2-40B4-BE49-F238E27FC236}">
                <a16:creationId xmlns:a16="http://schemas.microsoft.com/office/drawing/2014/main" id="{92D55973-8490-4149-B9F7-76AF45BC5A34}"/>
              </a:ext>
            </a:extLst>
          </p:cNvPr>
          <p:cNvSpPr/>
          <p:nvPr/>
        </p:nvSpPr>
        <p:spPr>
          <a:xfrm>
            <a:off x="591529" y="2487567"/>
            <a:ext cx="135758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Web Analytics, IoT Analytics</a:t>
            </a: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p:txBody>
      </p:sp>
      <p:sp>
        <p:nvSpPr>
          <p:cNvPr id="150" name="Title 16">
            <a:extLst>
              <a:ext uri="{FF2B5EF4-FFF2-40B4-BE49-F238E27FC236}">
                <a16:creationId xmlns:a16="http://schemas.microsoft.com/office/drawing/2014/main" id="{FD3704F9-1E04-429D-9F51-1EBB228AC0CE}"/>
              </a:ext>
            </a:extLst>
          </p:cNvPr>
          <p:cNvSpPr txBox="1">
            <a:spLocks/>
          </p:cNvSpPr>
          <p:nvPr/>
        </p:nvSpPr>
        <p:spPr>
          <a:xfrm>
            <a:off x="591529"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Retail</a:t>
            </a:r>
          </a:p>
        </p:txBody>
      </p:sp>
      <p:sp>
        <p:nvSpPr>
          <p:cNvPr id="165" name="Shape 8261">
            <a:extLst>
              <a:ext uri="{FF2B5EF4-FFF2-40B4-BE49-F238E27FC236}">
                <a16:creationId xmlns:a16="http://schemas.microsoft.com/office/drawing/2014/main" id="{DE3E8748-7909-4D00-B162-CCD759B90E68}"/>
              </a:ext>
            </a:extLst>
          </p:cNvPr>
          <p:cNvSpPr/>
          <p:nvPr/>
        </p:nvSpPr>
        <p:spPr>
          <a:xfrm>
            <a:off x="14208384" y="5654751"/>
            <a:ext cx="2566991" cy="6052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8" name="Shape 8096">
            <a:extLst>
              <a:ext uri="{FF2B5EF4-FFF2-40B4-BE49-F238E27FC236}">
                <a16:creationId xmlns:a16="http://schemas.microsoft.com/office/drawing/2014/main" id="{1D26B106-303D-3B4B-9CEE-F36889382417}"/>
              </a:ext>
            </a:extLst>
          </p:cNvPr>
          <p:cNvSpPr/>
          <p:nvPr/>
        </p:nvSpPr>
        <p:spPr>
          <a:xfrm>
            <a:off x="331875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Audit Logs</a:t>
            </a:r>
          </a:p>
        </p:txBody>
      </p:sp>
      <p:sp>
        <p:nvSpPr>
          <p:cNvPr id="59" name="Title 16">
            <a:extLst>
              <a:ext uri="{FF2B5EF4-FFF2-40B4-BE49-F238E27FC236}">
                <a16:creationId xmlns:a16="http://schemas.microsoft.com/office/drawing/2014/main" id="{2F25AB88-119B-8C49-8DEF-654876F8B01D}"/>
              </a:ext>
            </a:extLst>
          </p:cNvPr>
          <p:cNvSpPr txBox="1">
            <a:spLocks/>
          </p:cNvSpPr>
          <p:nvPr/>
        </p:nvSpPr>
        <p:spPr>
          <a:xfrm>
            <a:off x="3318751"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Financial</a:t>
            </a:r>
          </a:p>
        </p:txBody>
      </p:sp>
      <p:sp>
        <p:nvSpPr>
          <p:cNvPr id="63" name="Shape 8096">
            <a:extLst>
              <a:ext uri="{FF2B5EF4-FFF2-40B4-BE49-F238E27FC236}">
                <a16:creationId xmlns:a16="http://schemas.microsoft.com/office/drawing/2014/main" id="{4F0F331F-0C84-A241-B443-DEE92556910B}"/>
              </a:ext>
            </a:extLst>
          </p:cNvPr>
          <p:cNvSpPr/>
          <p:nvPr/>
        </p:nvSpPr>
        <p:spPr>
          <a:xfrm>
            <a:off x="634919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Industrial IoT, Historian, Time Series, Grid analytics</a:t>
            </a:r>
          </a:p>
        </p:txBody>
      </p:sp>
      <p:sp>
        <p:nvSpPr>
          <p:cNvPr id="64" name="Title 16">
            <a:extLst>
              <a:ext uri="{FF2B5EF4-FFF2-40B4-BE49-F238E27FC236}">
                <a16:creationId xmlns:a16="http://schemas.microsoft.com/office/drawing/2014/main" id="{30639B6F-9407-414B-9101-DEBF7579F05B}"/>
              </a:ext>
            </a:extLst>
          </p:cNvPr>
          <p:cNvSpPr txBox="1">
            <a:spLocks/>
          </p:cNvSpPr>
          <p:nvPr/>
        </p:nvSpPr>
        <p:spPr>
          <a:xfrm>
            <a:off x="6349191" y="2104425"/>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Oil/Gas &amp; Energy</a:t>
            </a:r>
          </a:p>
        </p:txBody>
      </p:sp>
      <p:sp>
        <p:nvSpPr>
          <p:cNvPr id="67" name="Shape 8096">
            <a:extLst>
              <a:ext uri="{FF2B5EF4-FFF2-40B4-BE49-F238E27FC236}">
                <a16:creationId xmlns:a16="http://schemas.microsoft.com/office/drawing/2014/main" id="{EADBD45C-70BD-404E-92EA-37D461184BCE}"/>
              </a:ext>
            </a:extLst>
          </p:cNvPr>
          <p:cNvSpPr/>
          <p:nvPr/>
        </p:nvSpPr>
        <p:spPr>
          <a:xfrm>
            <a:off x="9499250"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Security Analytics, Threat Detection, SIEM </a:t>
            </a:r>
          </a:p>
        </p:txBody>
      </p:sp>
      <p:sp>
        <p:nvSpPr>
          <p:cNvPr id="68" name="Title 16">
            <a:extLst>
              <a:ext uri="{FF2B5EF4-FFF2-40B4-BE49-F238E27FC236}">
                <a16:creationId xmlns:a16="http://schemas.microsoft.com/office/drawing/2014/main" id="{0C673C20-B2AE-CE47-9946-07C612DB8C1E}"/>
              </a:ext>
            </a:extLst>
          </p:cNvPr>
          <p:cNvSpPr txBox="1">
            <a:spLocks/>
          </p:cNvSpPr>
          <p:nvPr/>
        </p:nvSpPr>
        <p:spPr>
          <a:xfrm>
            <a:off x="9499250"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Security </a:t>
            </a:r>
          </a:p>
        </p:txBody>
      </p:sp>
      <p:sp>
        <p:nvSpPr>
          <p:cNvPr id="71" name="Shape 8096">
            <a:extLst>
              <a:ext uri="{FF2B5EF4-FFF2-40B4-BE49-F238E27FC236}">
                <a16:creationId xmlns:a16="http://schemas.microsoft.com/office/drawing/2014/main" id="{4956E86F-5A62-874C-BF8B-96739D03B411}"/>
              </a:ext>
            </a:extLst>
          </p:cNvPr>
          <p:cNvSpPr/>
          <p:nvPr/>
        </p:nvSpPr>
        <p:spPr>
          <a:xfrm>
            <a:off x="589134"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IoT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Analytics</a:t>
            </a:r>
          </a:p>
        </p:txBody>
      </p:sp>
      <p:sp>
        <p:nvSpPr>
          <p:cNvPr id="72" name="Title 16">
            <a:extLst>
              <a:ext uri="{FF2B5EF4-FFF2-40B4-BE49-F238E27FC236}">
                <a16:creationId xmlns:a16="http://schemas.microsoft.com/office/drawing/2014/main" id="{091281C8-D0AE-7444-9443-F217DD4CECA3}"/>
              </a:ext>
            </a:extLst>
          </p:cNvPr>
          <p:cNvSpPr txBox="1">
            <a:spLocks/>
          </p:cNvSpPr>
          <p:nvPr/>
        </p:nvSpPr>
        <p:spPr>
          <a:xfrm>
            <a:off x="589134"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Healthcare</a:t>
            </a:r>
          </a:p>
        </p:txBody>
      </p:sp>
      <p:sp>
        <p:nvSpPr>
          <p:cNvPr id="77" name="Shape 8096">
            <a:extLst>
              <a:ext uri="{FF2B5EF4-FFF2-40B4-BE49-F238E27FC236}">
                <a16:creationId xmlns:a16="http://schemas.microsoft.com/office/drawing/2014/main" id="{EA25E58A-AF9A-354C-B03D-2F280D1782C9}"/>
              </a:ext>
            </a:extLst>
          </p:cNvPr>
          <p:cNvSpPr/>
          <p:nvPr/>
        </p:nvSpPr>
        <p:spPr>
          <a:xfrm>
            <a:off x="3316357" y="4578993"/>
            <a:ext cx="2162428"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Personalized offers, campaign management</a:t>
            </a:r>
          </a:p>
        </p:txBody>
      </p:sp>
      <p:sp>
        <p:nvSpPr>
          <p:cNvPr id="78" name="Title 16">
            <a:extLst>
              <a:ext uri="{FF2B5EF4-FFF2-40B4-BE49-F238E27FC236}">
                <a16:creationId xmlns:a16="http://schemas.microsoft.com/office/drawing/2014/main" id="{C5A7444A-0B2E-F74A-AD69-52D44A7D2F47}"/>
              </a:ext>
            </a:extLst>
          </p:cNvPr>
          <p:cNvSpPr txBox="1">
            <a:spLocks/>
          </p:cNvSpPr>
          <p:nvPr/>
        </p:nvSpPr>
        <p:spPr>
          <a:xfrm>
            <a:off x="3316356"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Advertising</a:t>
            </a:r>
          </a:p>
        </p:txBody>
      </p:sp>
      <p:sp>
        <p:nvSpPr>
          <p:cNvPr id="80" name="Shape 8096">
            <a:extLst>
              <a:ext uri="{FF2B5EF4-FFF2-40B4-BE49-F238E27FC236}">
                <a16:creationId xmlns:a16="http://schemas.microsoft.com/office/drawing/2014/main" id="{FCD83907-FEC2-0A42-9B04-1ACC00F4D75B}"/>
              </a:ext>
            </a:extLst>
          </p:cNvPr>
          <p:cNvSpPr/>
          <p:nvPr/>
        </p:nvSpPr>
        <p:spPr>
          <a:xfrm>
            <a:off x="6346796"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Content Delivery Network analytics, Viewer experience analytics, Live Event Analytics </a:t>
            </a:r>
          </a:p>
        </p:txBody>
      </p:sp>
      <p:sp>
        <p:nvSpPr>
          <p:cNvPr id="81" name="Title 16">
            <a:extLst>
              <a:ext uri="{FF2B5EF4-FFF2-40B4-BE49-F238E27FC236}">
                <a16:creationId xmlns:a16="http://schemas.microsoft.com/office/drawing/2014/main" id="{BFA6B339-54DD-7145-91D4-FEAD72EBB064}"/>
              </a:ext>
            </a:extLst>
          </p:cNvPr>
          <p:cNvSpPr txBox="1">
            <a:spLocks/>
          </p:cNvSpPr>
          <p:nvPr/>
        </p:nvSpPr>
        <p:spPr>
          <a:xfrm>
            <a:off x="6346796" y="4206079"/>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Media Entertainment</a:t>
            </a:r>
          </a:p>
        </p:txBody>
      </p:sp>
      <p:sp>
        <p:nvSpPr>
          <p:cNvPr id="83" name="Shape 8096">
            <a:extLst>
              <a:ext uri="{FF2B5EF4-FFF2-40B4-BE49-F238E27FC236}">
                <a16:creationId xmlns:a16="http://schemas.microsoft.com/office/drawing/2014/main" id="{E1733C51-BEF0-B847-8CB8-5B00CD53B701}"/>
              </a:ext>
            </a:extLst>
          </p:cNvPr>
          <p:cNvSpPr/>
          <p:nvPr/>
        </p:nvSpPr>
        <p:spPr>
          <a:xfrm>
            <a:off x="9496855"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Manufacturing, Connected cars, Fleet management </a:t>
            </a:r>
          </a:p>
        </p:txBody>
      </p:sp>
      <p:sp>
        <p:nvSpPr>
          <p:cNvPr id="84" name="Title 16">
            <a:extLst>
              <a:ext uri="{FF2B5EF4-FFF2-40B4-BE49-F238E27FC236}">
                <a16:creationId xmlns:a16="http://schemas.microsoft.com/office/drawing/2014/main" id="{31235EBD-D70A-8E40-872F-EFE07698B795}"/>
              </a:ext>
            </a:extLst>
          </p:cNvPr>
          <p:cNvSpPr txBox="1">
            <a:spLocks/>
          </p:cNvSpPr>
          <p:nvPr/>
        </p:nvSpPr>
        <p:spPr>
          <a:xfrm>
            <a:off x="9496855"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Automotive </a:t>
            </a:r>
          </a:p>
        </p:txBody>
      </p:sp>
      <p:cxnSp>
        <p:nvCxnSpPr>
          <p:cNvPr id="4" name="Straight Connector 3">
            <a:extLst>
              <a:ext uri="{FF2B5EF4-FFF2-40B4-BE49-F238E27FC236}">
                <a16:creationId xmlns:a16="http://schemas.microsoft.com/office/drawing/2014/main" id="{FFEB7D82-6FC9-440D-A0A4-A77D71757E4B}"/>
              </a:ext>
            </a:extLst>
          </p:cNvPr>
          <p:cNvCxnSpPr/>
          <p:nvPr/>
        </p:nvCxnSpPr>
        <p:spPr>
          <a:xfrm>
            <a:off x="589134" y="5654751"/>
            <a:ext cx="10899232"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ECF7BD9-496A-44BC-AB42-32229143865E}"/>
              </a:ext>
            </a:extLst>
          </p:cNvPr>
          <p:cNvSpPr txBox="1"/>
          <p:nvPr/>
        </p:nvSpPr>
        <p:spPr>
          <a:xfrm>
            <a:off x="588263" y="5780882"/>
            <a:ext cx="10899232" cy="338554"/>
          </a:xfrm>
          <a:prstGeom prst="rect">
            <a:avLst/>
          </a:prstGeom>
          <a:noFill/>
        </p:spPr>
        <p:txBody>
          <a:bodyPr wrap="square">
            <a:spAutoFit/>
          </a:bodyPr>
          <a:lstStyle/>
          <a:p>
            <a:pPr algn="ctr"/>
            <a:r>
              <a:rPr kumimoji="0" lang="en-US" sz="1600" b="0" i="0" u="none" strike="noStrike" kern="1200" cap="none" spc="0" normalizeH="0" baseline="0" noProof="0" dirty="0">
                <a:ln w="3175">
                  <a:noFill/>
                </a:ln>
                <a:effectLst/>
                <a:uLnTx/>
                <a:uFillTx/>
                <a:ea typeface="+mn-ea"/>
                <a:cs typeface="Segoe UI" pitchFamily="34" charset="0"/>
              </a:rPr>
              <a:t>Central Observability (Logs, Traces, Metrics) and Time Series</a:t>
            </a:r>
            <a:endParaRPr lang="en-US" sz="1600" dirty="0"/>
          </a:p>
        </p:txBody>
      </p:sp>
      <p:sp>
        <p:nvSpPr>
          <p:cNvPr id="7" name="Oval 6">
            <a:extLst>
              <a:ext uri="{FF2B5EF4-FFF2-40B4-BE49-F238E27FC236}">
                <a16:creationId xmlns:a16="http://schemas.microsoft.com/office/drawing/2014/main" id="{6EEDC3FF-1C07-4A31-BAF8-6902D9E70538}"/>
              </a:ext>
            </a:extLst>
          </p:cNvPr>
          <p:cNvSpPr/>
          <p:nvPr/>
        </p:nvSpPr>
        <p:spPr bwMode="auto">
          <a:xfrm>
            <a:off x="599373"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1" name="bag" title="Icon of a handbag">
            <a:extLst>
              <a:ext uri="{FF2B5EF4-FFF2-40B4-BE49-F238E27FC236}">
                <a16:creationId xmlns:a16="http://schemas.microsoft.com/office/drawing/2014/main" id="{AE02E349-A4DD-D848-A929-3BC466691101}"/>
              </a:ext>
            </a:extLst>
          </p:cNvPr>
          <p:cNvSpPr>
            <a:spLocks noChangeAspect="1" noEditPoints="1"/>
          </p:cNvSpPr>
          <p:nvPr/>
        </p:nvSpPr>
        <p:spPr bwMode="auto">
          <a:xfrm>
            <a:off x="782209" y="1657022"/>
            <a:ext cx="192351" cy="23898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Oval 42">
            <a:extLst>
              <a:ext uri="{FF2B5EF4-FFF2-40B4-BE49-F238E27FC236}">
                <a16:creationId xmlns:a16="http://schemas.microsoft.com/office/drawing/2014/main" id="{6444D682-0475-490D-8CF6-B4B4819C8063}"/>
              </a:ext>
            </a:extLst>
          </p:cNvPr>
          <p:cNvSpPr/>
          <p:nvPr/>
        </p:nvSpPr>
        <p:spPr bwMode="auto">
          <a:xfrm>
            <a:off x="3364107"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01648A0F-3BCF-4918-94F5-AFFDE66239DF}"/>
              </a:ext>
            </a:extLst>
          </p:cNvPr>
          <p:cNvSpPr/>
          <p:nvPr/>
        </p:nvSpPr>
        <p:spPr bwMode="auto">
          <a:xfrm>
            <a:off x="6309764"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5" name="Oval 44">
            <a:extLst>
              <a:ext uri="{FF2B5EF4-FFF2-40B4-BE49-F238E27FC236}">
                <a16:creationId xmlns:a16="http://schemas.microsoft.com/office/drawing/2014/main" id="{A5BC3E11-7D3C-4AE3-B19E-A1A480B11E60}"/>
              </a:ext>
            </a:extLst>
          </p:cNvPr>
          <p:cNvSpPr/>
          <p:nvPr/>
        </p:nvSpPr>
        <p:spPr bwMode="auto">
          <a:xfrm>
            <a:off x="9457148"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9" name="building_5" title="Icon of a building with columns in a row and a triangular top">
            <a:extLst>
              <a:ext uri="{FF2B5EF4-FFF2-40B4-BE49-F238E27FC236}">
                <a16:creationId xmlns:a16="http://schemas.microsoft.com/office/drawing/2014/main" id="{23C11ADB-7263-FF4A-895D-E6DF6ED3115D}"/>
              </a:ext>
            </a:extLst>
          </p:cNvPr>
          <p:cNvSpPr>
            <a:spLocks noChangeAspect="1" noEditPoints="1"/>
          </p:cNvSpPr>
          <p:nvPr/>
        </p:nvSpPr>
        <p:spPr bwMode="auto">
          <a:xfrm>
            <a:off x="3517477" y="1617643"/>
            <a:ext cx="300980" cy="257807"/>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Gravity" title="Icon of a solar system">
            <a:extLst>
              <a:ext uri="{FF2B5EF4-FFF2-40B4-BE49-F238E27FC236}">
                <a16:creationId xmlns:a16="http://schemas.microsoft.com/office/drawing/2014/main" id="{85767ED0-1A50-6C42-9492-92156B7D396C}"/>
              </a:ext>
            </a:extLst>
          </p:cNvPr>
          <p:cNvSpPr>
            <a:spLocks noChangeAspect="1" noEditPoints="1"/>
          </p:cNvSpPr>
          <p:nvPr/>
        </p:nvSpPr>
        <p:spPr bwMode="auto">
          <a:xfrm>
            <a:off x="6454640" y="1617643"/>
            <a:ext cx="258217" cy="257807"/>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ingerprint_E928" title="Icon of a fingerprint">
            <a:extLst>
              <a:ext uri="{FF2B5EF4-FFF2-40B4-BE49-F238E27FC236}">
                <a16:creationId xmlns:a16="http://schemas.microsoft.com/office/drawing/2014/main" id="{DE81C425-18C6-0A49-A15B-1D7912A70305}"/>
              </a:ext>
            </a:extLst>
          </p:cNvPr>
          <p:cNvSpPr>
            <a:spLocks noChangeAspect="1" noEditPoints="1"/>
          </p:cNvSpPr>
          <p:nvPr/>
        </p:nvSpPr>
        <p:spPr bwMode="auto">
          <a:xfrm>
            <a:off x="9653669" y="1617643"/>
            <a:ext cx="191705" cy="2578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Oval 45">
            <a:extLst>
              <a:ext uri="{FF2B5EF4-FFF2-40B4-BE49-F238E27FC236}">
                <a16:creationId xmlns:a16="http://schemas.microsoft.com/office/drawing/2014/main" id="{C0EF0DF6-B8A9-4BC2-95B1-6ACAE677A15F}"/>
              </a:ext>
            </a:extLst>
          </p:cNvPr>
          <p:cNvSpPr/>
          <p:nvPr/>
        </p:nvSpPr>
        <p:spPr bwMode="auto">
          <a:xfrm>
            <a:off x="591345"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7" name="Oval 46">
            <a:extLst>
              <a:ext uri="{FF2B5EF4-FFF2-40B4-BE49-F238E27FC236}">
                <a16:creationId xmlns:a16="http://schemas.microsoft.com/office/drawing/2014/main" id="{365F8C28-481D-41E0-AF53-1DE7DB90D04A}"/>
              </a:ext>
            </a:extLst>
          </p:cNvPr>
          <p:cNvSpPr/>
          <p:nvPr/>
        </p:nvSpPr>
        <p:spPr bwMode="auto">
          <a:xfrm>
            <a:off x="3318268"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8" name="Oval 47">
            <a:extLst>
              <a:ext uri="{FF2B5EF4-FFF2-40B4-BE49-F238E27FC236}">
                <a16:creationId xmlns:a16="http://schemas.microsoft.com/office/drawing/2014/main" id="{21632D48-1C5F-4E37-9803-51E8D868AC54}"/>
              </a:ext>
            </a:extLst>
          </p:cNvPr>
          <p:cNvSpPr/>
          <p:nvPr/>
        </p:nvSpPr>
        <p:spPr bwMode="auto">
          <a:xfrm>
            <a:off x="6301736"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0" name="Oval 49">
            <a:extLst>
              <a:ext uri="{FF2B5EF4-FFF2-40B4-BE49-F238E27FC236}">
                <a16:creationId xmlns:a16="http://schemas.microsoft.com/office/drawing/2014/main" id="{95C666F0-07D0-4398-90C5-1C763D482914}"/>
              </a:ext>
            </a:extLst>
          </p:cNvPr>
          <p:cNvSpPr/>
          <p:nvPr/>
        </p:nvSpPr>
        <p:spPr bwMode="auto">
          <a:xfrm>
            <a:off x="9547171"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3" name="Freeform 52" title="Icon of a heart with a heartbeat monitor line through the middle">
            <a:extLst>
              <a:ext uri="{FF2B5EF4-FFF2-40B4-BE49-F238E27FC236}">
                <a16:creationId xmlns:a16="http://schemas.microsoft.com/office/drawing/2014/main" id="{AD2A4D49-E2A2-0747-A162-3106EA292C43}"/>
              </a:ext>
            </a:extLst>
          </p:cNvPr>
          <p:cNvSpPr>
            <a:spLocks noChangeAspect="1"/>
          </p:cNvSpPr>
          <p:nvPr/>
        </p:nvSpPr>
        <p:spPr bwMode="auto">
          <a:xfrm>
            <a:off x="747323" y="3741591"/>
            <a:ext cx="287397" cy="2433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 name="PhotoCollection_E7AA" title="Icon of a stacked photo of a landscape">
            <a:extLst>
              <a:ext uri="{FF2B5EF4-FFF2-40B4-BE49-F238E27FC236}">
                <a16:creationId xmlns:a16="http://schemas.microsoft.com/office/drawing/2014/main" id="{A67C9C09-B72E-324F-A89F-A130D43B675B}"/>
              </a:ext>
            </a:extLst>
          </p:cNvPr>
          <p:cNvSpPr>
            <a:spLocks noChangeAspect="1" noEditPoints="1"/>
          </p:cNvSpPr>
          <p:nvPr/>
        </p:nvSpPr>
        <p:spPr bwMode="auto">
          <a:xfrm>
            <a:off x="6432191" y="3741591"/>
            <a:ext cx="318525" cy="24337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manager" title="Icon of three people with lines connecting them">
            <a:extLst>
              <a:ext uri="{FF2B5EF4-FFF2-40B4-BE49-F238E27FC236}">
                <a16:creationId xmlns:a16="http://schemas.microsoft.com/office/drawing/2014/main" id="{AA444D2B-3171-A645-BB1A-DBE975BBBAF8}"/>
              </a:ext>
            </a:extLst>
          </p:cNvPr>
          <p:cNvSpPr>
            <a:spLocks noChangeAspect="1" noEditPoints="1"/>
          </p:cNvSpPr>
          <p:nvPr/>
        </p:nvSpPr>
        <p:spPr bwMode="auto">
          <a:xfrm>
            <a:off x="3487515" y="3741591"/>
            <a:ext cx="241461" cy="243377"/>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DE8E2C32-9B0A-4C3A-85D6-D71A4787AA50}"/>
              </a:ext>
            </a:extLst>
          </p:cNvPr>
          <p:cNvGrpSpPr/>
          <p:nvPr/>
        </p:nvGrpSpPr>
        <p:grpSpPr>
          <a:xfrm>
            <a:off x="9670148" y="3756024"/>
            <a:ext cx="350451" cy="152900"/>
            <a:chOff x="2873376" y="1706563"/>
            <a:chExt cx="411163" cy="179388"/>
          </a:xfrm>
          <a:solidFill>
            <a:schemeClr val="tx1"/>
          </a:solidFill>
        </p:grpSpPr>
        <p:sp>
          <p:nvSpPr>
            <p:cNvPr id="62" name="Line 23">
              <a:extLst>
                <a:ext uri="{FF2B5EF4-FFF2-40B4-BE49-F238E27FC236}">
                  <a16:creationId xmlns:a16="http://schemas.microsoft.com/office/drawing/2014/main" id="{B6CB4D0D-7D7F-4FB3-91E1-01EB3AEA8AA6}"/>
                </a:ext>
              </a:extLst>
            </p:cNvPr>
            <p:cNvSpPr>
              <a:spLocks noChangeShapeType="1"/>
            </p:cNvSpPr>
            <p:nvPr/>
          </p:nvSpPr>
          <p:spPr bwMode="auto">
            <a:xfrm>
              <a:off x="3011488" y="1797051"/>
              <a:ext cx="0" cy="0"/>
            </a:xfrm>
            <a:prstGeom prst="line">
              <a:avLst/>
            </a:prstGeom>
            <a:grpFill/>
            <a:ln w="26988" cap="flat">
              <a:solidFill>
                <a:srgbClr val="000000"/>
              </a:solidFill>
              <a:prstDash val="solid"/>
              <a:miter lim="800000"/>
              <a:headEnd/>
              <a:tailEnd/>
            </a:ln>
          </p:spPr>
          <p:txBody>
            <a:bodyPr vert="horz" wrap="square" lIns="89619" tIns="44810" rIns="89619" bIns="44810" numCol="1" anchor="t" anchorCtr="0" compatLnSpc="1">
              <a:prstTxWarp prst="textNoShape">
                <a:avLst/>
              </a:prstTxWarp>
            </a:bodyPr>
            <a:lstStyle/>
            <a:p>
              <a:endParaRPr lang="en-US" sz="1764"/>
            </a:p>
          </p:txBody>
        </p:sp>
        <p:sp>
          <p:nvSpPr>
            <p:cNvPr id="66" name="Freeform 64">
              <a:extLst>
                <a:ext uri="{FF2B5EF4-FFF2-40B4-BE49-F238E27FC236}">
                  <a16:creationId xmlns:a16="http://schemas.microsoft.com/office/drawing/2014/main" id="{5F9DD6BD-F3D7-4BFF-B522-01BF711C9D91}"/>
                </a:ext>
              </a:extLst>
            </p:cNvPr>
            <p:cNvSpPr>
              <a:spLocks noEditPoints="1"/>
            </p:cNvSpPr>
            <p:nvPr/>
          </p:nvSpPr>
          <p:spPr bwMode="auto">
            <a:xfrm>
              <a:off x="2873376" y="1706563"/>
              <a:ext cx="411163" cy="179388"/>
            </a:xfrm>
            <a:custGeom>
              <a:avLst/>
              <a:gdLst>
                <a:gd name="T0" fmla="*/ 124 w 128"/>
                <a:gd name="T1" fmla="*/ 28 h 56"/>
                <a:gd name="T2" fmla="*/ 112 w 128"/>
                <a:gd name="T3" fmla="*/ 16 h 56"/>
                <a:gd name="T4" fmla="*/ 93 w 128"/>
                <a:gd name="T5" fmla="*/ 16 h 56"/>
                <a:gd name="T6" fmla="*/ 77 w 128"/>
                <a:gd name="T7" fmla="*/ 0 h 56"/>
                <a:gd name="T8" fmla="*/ 38 w 128"/>
                <a:gd name="T9" fmla="*/ 0 h 56"/>
                <a:gd name="T10" fmla="*/ 22 w 128"/>
                <a:gd name="T11" fmla="*/ 16 h 56"/>
                <a:gd name="T12" fmla="*/ 4 w 128"/>
                <a:gd name="T13" fmla="*/ 36 h 56"/>
                <a:gd name="T14" fmla="*/ 4 w 128"/>
                <a:gd name="T15" fmla="*/ 40 h 56"/>
                <a:gd name="T16" fmla="*/ 0 w 128"/>
                <a:gd name="T17" fmla="*/ 40 h 56"/>
                <a:gd name="T18" fmla="*/ 0 w 128"/>
                <a:gd name="T19" fmla="*/ 48 h 56"/>
                <a:gd name="T20" fmla="*/ 17 w 128"/>
                <a:gd name="T21" fmla="*/ 48 h 56"/>
                <a:gd name="T22" fmla="*/ 28 w 128"/>
                <a:gd name="T23" fmla="*/ 56 h 56"/>
                <a:gd name="T24" fmla="*/ 39 w 128"/>
                <a:gd name="T25" fmla="*/ 48 h 56"/>
                <a:gd name="T26" fmla="*/ 89 w 128"/>
                <a:gd name="T27" fmla="*/ 48 h 56"/>
                <a:gd name="T28" fmla="*/ 100 w 128"/>
                <a:gd name="T29" fmla="*/ 56 h 56"/>
                <a:gd name="T30" fmla="*/ 111 w 128"/>
                <a:gd name="T31" fmla="*/ 48 h 56"/>
                <a:gd name="T32" fmla="*/ 128 w 128"/>
                <a:gd name="T33" fmla="*/ 48 h 56"/>
                <a:gd name="T34" fmla="*/ 128 w 128"/>
                <a:gd name="T35" fmla="*/ 40 h 56"/>
                <a:gd name="T36" fmla="*/ 124 w 128"/>
                <a:gd name="T37" fmla="*/ 40 h 56"/>
                <a:gd name="T38" fmla="*/ 124 w 128"/>
                <a:gd name="T39" fmla="*/ 28 h 56"/>
                <a:gd name="T40" fmla="*/ 116 w 128"/>
                <a:gd name="T41" fmla="*/ 28 h 56"/>
                <a:gd name="T42" fmla="*/ 116 w 128"/>
                <a:gd name="T43" fmla="*/ 40 h 56"/>
                <a:gd name="T44" fmla="*/ 111 w 128"/>
                <a:gd name="T45" fmla="*/ 40 h 56"/>
                <a:gd name="T46" fmla="*/ 100 w 128"/>
                <a:gd name="T47" fmla="*/ 32 h 56"/>
                <a:gd name="T48" fmla="*/ 89 w 128"/>
                <a:gd name="T49" fmla="*/ 40 h 56"/>
                <a:gd name="T50" fmla="*/ 56 w 128"/>
                <a:gd name="T51" fmla="*/ 40 h 56"/>
                <a:gd name="T52" fmla="*/ 56 w 128"/>
                <a:gd name="T53" fmla="*/ 24 h 56"/>
                <a:gd name="T54" fmla="*/ 112 w 128"/>
                <a:gd name="T55" fmla="*/ 24 h 56"/>
                <a:gd name="T56" fmla="*/ 116 w 128"/>
                <a:gd name="T57" fmla="*/ 28 h 56"/>
                <a:gd name="T58" fmla="*/ 82 w 128"/>
                <a:gd name="T59" fmla="*/ 16 h 56"/>
                <a:gd name="T60" fmla="*/ 56 w 128"/>
                <a:gd name="T61" fmla="*/ 16 h 56"/>
                <a:gd name="T62" fmla="*/ 56 w 128"/>
                <a:gd name="T63" fmla="*/ 8 h 56"/>
                <a:gd name="T64" fmla="*/ 74 w 128"/>
                <a:gd name="T65" fmla="*/ 8 h 56"/>
                <a:gd name="T66" fmla="*/ 82 w 128"/>
                <a:gd name="T67" fmla="*/ 16 h 56"/>
                <a:gd name="T68" fmla="*/ 41 w 128"/>
                <a:gd name="T69" fmla="*/ 8 h 56"/>
                <a:gd name="T70" fmla="*/ 48 w 128"/>
                <a:gd name="T71" fmla="*/ 8 h 56"/>
                <a:gd name="T72" fmla="*/ 48 w 128"/>
                <a:gd name="T73" fmla="*/ 16 h 56"/>
                <a:gd name="T74" fmla="*/ 33 w 128"/>
                <a:gd name="T75" fmla="*/ 16 h 56"/>
                <a:gd name="T76" fmla="*/ 41 w 128"/>
                <a:gd name="T77" fmla="*/ 8 h 56"/>
                <a:gd name="T78" fmla="*/ 12 w 128"/>
                <a:gd name="T79" fmla="*/ 36 h 56"/>
                <a:gd name="T80" fmla="*/ 24 w 128"/>
                <a:gd name="T81" fmla="*/ 24 h 56"/>
                <a:gd name="T82" fmla="*/ 48 w 128"/>
                <a:gd name="T83" fmla="*/ 24 h 56"/>
                <a:gd name="T84" fmla="*/ 48 w 128"/>
                <a:gd name="T85" fmla="*/ 40 h 56"/>
                <a:gd name="T86" fmla="*/ 39 w 128"/>
                <a:gd name="T87" fmla="*/ 40 h 56"/>
                <a:gd name="T88" fmla="*/ 28 w 128"/>
                <a:gd name="T89" fmla="*/ 32 h 56"/>
                <a:gd name="T90" fmla="*/ 17 w 128"/>
                <a:gd name="T91" fmla="*/ 40 h 56"/>
                <a:gd name="T92" fmla="*/ 12 w 128"/>
                <a:gd name="T93" fmla="*/ 40 h 56"/>
                <a:gd name="T94" fmla="*/ 12 w 128"/>
                <a:gd name="T95" fmla="*/ 36 h 56"/>
                <a:gd name="T96" fmla="*/ 28 w 128"/>
                <a:gd name="T97" fmla="*/ 48 h 56"/>
                <a:gd name="T98" fmla="*/ 24 w 128"/>
                <a:gd name="T99" fmla="*/ 44 h 56"/>
                <a:gd name="T100" fmla="*/ 28 w 128"/>
                <a:gd name="T101" fmla="*/ 40 h 56"/>
                <a:gd name="T102" fmla="*/ 32 w 128"/>
                <a:gd name="T103" fmla="*/ 44 h 56"/>
                <a:gd name="T104" fmla="*/ 28 w 128"/>
                <a:gd name="T105" fmla="*/ 48 h 56"/>
                <a:gd name="T106" fmla="*/ 100 w 128"/>
                <a:gd name="T107" fmla="*/ 48 h 56"/>
                <a:gd name="T108" fmla="*/ 96 w 128"/>
                <a:gd name="T109" fmla="*/ 44 h 56"/>
                <a:gd name="T110" fmla="*/ 100 w 128"/>
                <a:gd name="T111" fmla="*/ 40 h 56"/>
                <a:gd name="T112" fmla="*/ 104 w 128"/>
                <a:gd name="T113" fmla="*/ 44 h 56"/>
                <a:gd name="T114" fmla="*/ 100 w 128"/>
                <a:gd name="T11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6">
                  <a:moveTo>
                    <a:pt x="124" y="28"/>
                  </a:moveTo>
                  <a:cubicBezTo>
                    <a:pt x="124" y="21"/>
                    <a:pt x="118" y="16"/>
                    <a:pt x="112" y="16"/>
                  </a:cubicBezTo>
                  <a:cubicBezTo>
                    <a:pt x="93" y="16"/>
                    <a:pt x="93" y="16"/>
                    <a:pt x="93" y="16"/>
                  </a:cubicBezTo>
                  <a:cubicBezTo>
                    <a:pt x="77" y="0"/>
                    <a:pt x="77" y="0"/>
                    <a:pt x="77" y="0"/>
                  </a:cubicBezTo>
                  <a:cubicBezTo>
                    <a:pt x="38" y="0"/>
                    <a:pt x="38" y="0"/>
                    <a:pt x="38" y="0"/>
                  </a:cubicBezTo>
                  <a:cubicBezTo>
                    <a:pt x="22" y="16"/>
                    <a:pt x="22" y="16"/>
                    <a:pt x="22" y="16"/>
                  </a:cubicBezTo>
                  <a:cubicBezTo>
                    <a:pt x="12" y="17"/>
                    <a:pt x="4" y="25"/>
                    <a:pt x="4" y="36"/>
                  </a:cubicBezTo>
                  <a:cubicBezTo>
                    <a:pt x="4" y="40"/>
                    <a:pt x="4" y="40"/>
                    <a:pt x="4" y="40"/>
                  </a:cubicBezTo>
                  <a:cubicBezTo>
                    <a:pt x="0" y="40"/>
                    <a:pt x="0" y="40"/>
                    <a:pt x="0" y="40"/>
                  </a:cubicBezTo>
                  <a:cubicBezTo>
                    <a:pt x="0" y="48"/>
                    <a:pt x="0" y="48"/>
                    <a:pt x="0" y="48"/>
                  </a:cubicBezTo>
                  <a:cubicBezTo>
                    <a:pt x="17" y="48"/>
                    <a:pt x="17" y="48"/>
                    <a:pt x="17" y="48"/>
                  </a:cubicBezTo>
                  <a:cubicBezTo>
                    <a:pt x="18" y="52"/>
                    <a:pt x="23" y="56"/>
                    <a:pt x="28" y="56"/>
                  </a:cubicBezTo>
                  <a:cubicBezTo>
                    <a:pt x="33" y="56"/>
                    <a:pt x="37" y="52"/>
                    <a:pt x="39" y="48"/>
                  </a:cubicBezTo>
                  <a:cubicBezTo>
                    <a:pt x="89" y="48"/>
                    <a:pt x="89" y="48"/>
                    <a:pt x="89" y="48"/>
                  </a:cubicBezTo>
                  <a:cubicBezTo>
                    <a:pt x="90" y="52"/>
                    <a:pt x="95" y="56"/>
                    <a:pt x="100" y="56"/>
                  </a:cubicBezTo>
                  <a:cubicBezTo>
                    <a:pt x="105" y="56"/>
                    <a:pt x="109" y="52"/>
                    <a:pt x="111" y="48"/>
                  </a:cubicBezTo>
                  <a:cubicBezTo>
                    <a:pt x="128" y="48"/>
                    <a:pt x="128" y="48"/>
                    <a:pt x="128" y="48"/>
                  </a:cubicBezTo>
                  <a:cubicBezTo>
                    <a:pt x="128" y="40"/>
                    <a:pt x="128" y="40"/>
                    <a:pt x="128" y="40"/>
                  </a:cubicBezTo>
                  <a:cubicBezTo>
                    <a:pt x="124" y="40"/>
                    <a:pt x="124" y="40"/>
                    <a:pt x="124" y="40"/>
                  </a:cubicBezTo>
                  <a:lnTo>
                    <a:pt x="124" y="28"/>
                  </a:lnTo>
                  <a:close/>
                  <a:moveTo>
                    <a:pt x="116" y="28"/>
                  </a:moveTo>
                  <a:cubicBezTo>
                    <a:pt x="116" y="40"/>
                    <a:pt x="116" y="40"/>
                    <a:pt x="116" y="40"/>
                  </a:cubicBezTo>
                  <a:cubicBezTo>
                    <a:pt x="111" y="40"/>
                    <a:pt x="111" y="40"/>
                    <a:pt x="111" y="40"/>
                  </a:cubicBezTo>
                  <a:cubicBezTo>
                    <a:pt x="109" y="35"/>
                    <a:pt x="105" y="32"/>
                    <a:pt x="100" y="32"/>
                  </a:cubicBezTo>
                  <a:cubicBezTo>
                    <a:pt x="95" y="32"/>
                    <a:pt x="90" y="35"/>
                    <a:pt x="89" y="40"/>
                  </a:cubicBezTo>
                  <a:cubicBezTo>
                    <a:pt x="56" y="40"/>
                    <a:pt x="56" y="40"/>
                    <a:pt x="56" y="40"/>
                  </a:cubicBezTo>
                  <a:cubicBezTo>
                    <a:pt x="56" y="24"/>
                    <a:pt x="56" y="24"/>
                    <a:pt x="56" y="24"/>
                  </a:cubicBezTo>
                  <a:cubicBezTo>
                    <a:pt x="112" y="24"/>
                    <a:pt x="112" y="24"/>
                    <a:pt x="112" y="24"/>
                  </a:cubicBezTo>
                  <a:cubicBezTo>
                    <a:pt x="114" y="24"/>
                    <a:pt x="116" y="25"/>
                    <a:pt x="116" y="28"/>
                  </a:cubicBezTo>
                  <a:close/>
                  <a:moveTo>
                    <a:pt x="82" y="16"/>
                  </a:moveTo>
                  <a:cubicBezTo>
                    <a:pt x="56" y="16"/>
                    <a:pt x="56" y="16"/>
                    <a:pt x="56" y="16"/>
                  </a:cubicBezTo>
                  <a:cubicBezTo>
                    <a:pt x="56" y="8"/>
                    <a:pt x="56" y="8"/>
                    <a:pt x="56" y="8"/>
                  </a:cubicBezTo>
                  <a:cubicBezTo>
                    <a:pt x="74" y="8"/>
                    <a:pt x="74" y="8"/>
                    <a:pt x="74" y="8"/>
                  </a:cubicBezTo>
                  <a:lnTo>
                    <a:pt x="82" y="16"/>
                  </a:lnTo>
                  <a:close/>
                  <a:moveTo>
                    <a:pt x="41" y="8"/>
                  </a:moveTo>
                  <a:cubicBezTo>
                    <a:pt x="48" y="8"/>
                    <a:pt x="48" y="8"/>
                    <a:pt x="48" y="8"/>
                  </a:cubicBezTo>
                  <a:cubicBezTo>
                    <a:pt x="48" y="16"/>
                    <a:pt x="48" y="16"/>
                    <a:pt x="48" y="16"/>
                  </a:cubicBezTo>
                  <a:cubicBezTo>
                    <a:pt x="33" y="16"/>
                    <a:pt x="33" y="16"/>
                    <a:pt x="33" y="16"/>
                  </a:cubicBezTo>
                  <a:lnTo>
                    <a:pt x="41" y="8"/>
                  </a:lnTo>
                  <a:close/>
                  <a:moveTo>
                    <a:pt x="12" y="36"/>
                  </a:moveTo>
                  <a:cubicBezTo>
                    <a:pt x="12" y="29"/>
                    <a:pt x="17" y="24"/>
                    <a:pt x="24" y="24"/>
                  </a:cubicBezTo>
                  <a:cubicBezTo>
                    <a:pt x="48" y="24"/>
                    <a:pt x="48" y="24"/>
                    <a:pt x="48" y="24"/>
                  </a:cubicBezTo>
                  <a:cubicBezTo>
                    <a:pt x="48" y="40"/>
                    <a:pt x="48" y="40"/>
                    <a:pt x="48" y="40"/>
                  </a:cubicBezTo>
                  <a:cubicBezTo>
                    <a:pt x="39" y="40"/>
                    <a:pt x="39" y="40"/>
                    <a:pt x="39" y="40"/>
                  </a:cubicBezTo>
                  <a:cubicBezTo>
                    <a:pt x="37" y="35"/>
                    <a:pt x="33" y="32"/>
                    <a:pt x="28" y="32"/>
                  </a:cubicBezTo>
                  <a:cubicBezTo>
                    <a:pt x="23" y="32"/>
                    <a:pt x="18" y="35"/>
                    <a:pt x="17" y="40"/>
                  </a:cubicBezTo>
                  <a:cubicBezTo>
                    <a:pt x="12" y="40"/>
                    <a:pt x="12" y="40"/>
                    <a:pt x="12" y="40"/>
                  </a:cubicBezTo>
                  <a:lnTo>
                    <a:pt x="12" y="36"/>
                  </a:lnTo>
                  <a:close/>
                  <a:moveTo>
                    <a:pt x="28" y="48"/>
                  </a:moveTo>
                  <a:cubicBezTo>
                    <a:pt x="26" y="48"/>
                    <a:pt x="24" y="46"/>
                    <a:pt x="24" y="44"/>
                  </a:cubicBezTo>
                  <a:cubicBezTo>
                    <a:pt x="24" y="41"/>
                    <a:pt x="26" y="40"/>
                    <a:pt x="28" y="40"/>
                  </a:cubicBezTo>
                  <a:cubicBezTo>
                    <a:pt x="30" y="40"/>
                    <a:pt x="32" y="41"/>
                    <a:pt x="32" y="44"/>
                  </a:cubicBezTo>
                  <a:cubicBezTo>
                    <a:pt x="32" y="46"/>
                    <a:pt x="30" y="48"/>
                    <a:pt x="28" y="48"/>
                  </a:cubicBezTo>
                  <a:close/>
                  <a:moveTo>
                    <a:pt x="100" y="48"/>
                  </a:moveTo>
                  <a:cubicBezTo>
                    <a:pt x="98" y="48"/>
                    <a:pt x="96" y="46"/>
                    <a:pt x="96" y="44"/>
                  </a:cubicBezTo>
                  <a:cubicBezTo>
                    <a:pt x="96" y="41"/>
                    <a:pt x="98" y="40"/>
                    <a:pt x="100" y="40"/>
                  </a:cubicBezTo>
                  <a:cubicBezTo>
                    <a:pt x="102" y="40"/>
                    <a:pt x="104" y="41"/>
                    <a:pt x="104" y="44"/>
                  </a:cubicBezTo>
                  <a:cubicBezTo>
                    <a:pt x="104" y="46"/>
                    <a:pt x="102" y="48"/>
                    <a:pt x="10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pic>
        <p:nvPicPr>
          <p:cNvPr id="8" name="Picture 7" descr="Icon&#10;&#10;Description automatically generated">
            <a:extLst>
              <a:ext uri="{FF2B5EF4-FFF2-40B4-BE49-F238E27FC236}">
                <a16:creationId xmlns:a16="http://schemas.microsoft.com/office/drawing/2014/main" id="{0E1D0E08-762E-48BA-80A4-539F9D0301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32915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28F6FDE-8B65-4574-9508-D4D93AE15408}"/>
              </a:ext>
            </a:extLst>
          </p:cNvPr>
          <p:cNvSpPr/>
          <p:nvPr/>
        </p:nvSpPr>
        <p:spPr bwMode="auto">
          <a:xfrm>
            <a:off x="3562567" y="950496"/>
            <a:ext cx="5089357" cy="5089357"/>
          </a:xfrm>
          <a:prstGeom prst="ellipse">
            <a:avLst/>
          </a:prstGeom>
          <a:noFill/>
          <a:ln w="19050">
            <a:solidFill>
              <a:schemeClr val="accent2">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0CD3692C-6400-459D-AB55-5A21BFE2C88E}"/>
              </a:ext>
            </a:extLst>
          </p:cNvPr>
          <p:cNvSpPr/>
          <p:nvPr/>
        </p:nvSpPr>
        <p:spPr bwMode="auto">
          <a:xfrm>
            <a:off x="584200" y="4244500"/>
            <a:ext cx="3816396" cy="1323439"/>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6C3CCE1-CE76-44FF-AA8C-11D417AF817F}"/>
              </a:ext>
            </a:extLst>
          </p:cNvPr>
          <p:cNvSpPr/>
          <p:nvPr/>
        </p:nvSpPr>
        <p:spPr bwMode="auto">
          <a:xfrm>
            <a:off x="8175888" y="2859873"/>
            <a:ext cx="3816396" cy="141405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8A74C22A-71A3-45BB-AE3A-E607FAA94E27}"/>
              </a:ext>
            </a:extLst>
          </p:cNvPr>
          <p:cNvSpPr/>
          <p:nvPr/>
        </p:nvSpPr>
        <p:spPr bwMode="auto">
          <a:xfrm>
            <a:off x="611226" y="1590471"/>
            <a:ext cx="3816396" cy="138769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CF4A31A-143B-4E21-BDEB-2EE61623C762}"/>
              </a:ext>
            </a:extLst>
          </p:cNvPr>
          <p:cNvSpPr>
            <a:spLocks noGrp="1"/>
          </p:cNvSpPr>
          <p:nvPr>
            <p:ph type="title"/>
          </p:nvPr>
        </p:nvSpPr>
        <p:spPr>
          <a:xfrm>
            <a:off x="588263" y="457200"/>
            <a:ext cx="11018520" cy="553998"/>
          </a:xfrm>
        </p:spPr>
        <p:txBody>
          <a:bodyPr/>
          <a:lstStyle/>
          <a:p>
            <a:r>
              <a:rPr lang="en-US"/>
              <a:t>Scenarios</a:t>
            </a:r>
          </a:p>
        </p:txBody>
      </p:sp>
      <p:sp>
        <p:nvSpPr>
          <p:cNvPr id="4" name="TextBox 3">
            <a:extLst>
              <a:ext uri="{FF2B5EF4-FFF2-40B4-BE49-F238E27FC236}">
                <a16:creationId xmlns:a16="http://schemas.microsoft.com/office/drawing/2014/main" id="{F229A169-6390-4679-BAF4-DB7495712BB9}"/>
              </a:ext>
            </a:extLst>
          </p:cNvPr>
          <p:cNvSpPr txBox="1"/>
          <p:nvPr/>
        </p:nvSpPr>
        <p:spPr>
          <a:xfrm>
            <a:off x="9127700" y="2871588"/>
            <a:ext cx="2995930" cy="1323439"/>
          </a:xfrm>
          <a:prstGeom prst="rect">
            <a:avLst/>
          </a:prstGeom>
          <a:noFill/>
        </p:spPr>
        <p:txBody>
          <a:bodyPr wrap="square">
            <a:spAutoFit/>
          </a:bodyPr>
          <a:lstStyle/>
          <a:p>
            <a:pPr marL="225425" indent="-225425">
              <a:spcBef>
                <a:spcPts val="1200"/>
              </a:spcBef>
              <a:buSzPct val="90000"/>
              <a:buFont typeface="Arial" panose="020B0604020202020204" pitchFamily="34" charset="0"/>
              <a:buChar char="•"/>
              <a:defRPr/>
            </a:pPr>
            <a:r>
              <a:rPr lang="en-US" sz="2000"/>
              <a:t>Security log analytics</a:t>
            </a:r>
          </a:p>
          <a:p>
            <a:pPr marL="225425" indent="-225425">
              <a:spcBef>
                <a:spcPts val="1200"/>
              </a:spcBef>
              <a:buSzPct val="90000"/>
              <a:buFont typeface="Arial" panose="020B0604020202020204" pitchFamily="34" charset="0"/>
              <a:buChar char="•"/>
              <a:defRPr/>
            </a:pPr>
            <a:r>
              <a:rPr lang="en-US" sz="2000"/>
              <a:t>IoT analytics solutions</a:t>
            </a:r>
          </a:p>
          <a:p>
            <a:pPr marL="225425" indent="-225425">
              <a:spcBef>
                <a:spcPts val="1200"/>
              </a:spcBef>
              <a:buSzPct val="90000"/>
              <a:buFont typeface="Arial" panose="020B0604020202020204" pitchFamily="34" charset="0"/>
              <a:buChar char="•"/>
              <a:defRPr/>
            </a:pPr>
            <a:r>
              <a:rPr lang="en-US" sz="2000"/>
              <a:t>ISV workloads</a:t>
            </a:r>
          </a:p>
        </p:txBody>
      </p:sp>
      <p:sp>
        <p:nvSpPr>
          <p:cNvPr id="3" name="TextBox 2">
            <a:extLst>
              <a:ext uri="{FF2B5EF4-FFF2-40B4-BE49-F238E27FC236}">
                <a16:creationId xmlns:a16="http://schemas.microsoft.com/office/drawing/2014/main" id="{E55FCA68-75C2-46B1-9F75-0C4FBDE8A178}"/>
              </a:ext>
            </a:extLst>
          </p:cNvPr>
          <p:cNvSpPr txBox="1"/>
          <p:nvPr/>
        </p:nvSpPr>
        <p:spPr>
          <a:xfrm>
            <a:off x="648423" y="4273924"/>
            <a:ext cx="2862410" cy="1323439"/>
          </a:xfrm>
          <a:prstGeom prst="rect">
            <a:avLst/>
          </a:prstGeom>
          <a:noFill/>
        </p:spPr>
        <p:txBody>
          <a:bodyPr wrap="square" lIns="91440" tIns="45720" rIns="91440" bIns="45720" anchor="t">
            <a:spAutoFit/>
          </a:bodyPr>
          <a:lstStyle/>
          <a:p>
            <a:pPr algn="r">
              <a:spcBef>
                <a:spcPts val="1200"/>
              </a:spcBef>
              <a:buSzPct val="90000"/>
              <a:defRPr/>
            </a:pPr>
            <a:r>
              <a:rPr lang="en-US" sz="2000"/>
              <a:t>Centralized near real-time observability solutions from all telemetry sources</a:t>
            </a:r>
          </a:p>
        </p:txBody>
      </p:sp>
      <p:sp>
        <p:nvSpPr>
          <p:cNvPr id="7" name="TextBox 6">
            <a:extLst>
              <a:ext uri="{FF2B5EF4-FFF2-40B4-BE49-F238E27FC236}">
                <a16:creationId xmlns:a16="http://schemas.microsoft.com/office/drawing/2014/main" id="{7E8E7E54-7CE4-439A-BD3E-7F403D941FC2}"/>
              </a:ext>
            </a:extLst>
          </p:cNvPr>
          <p:cNvSpPr txBox="1"/>
          <p:nvPr/>
        </p:nvSpPr>
        <p:spPr>
          <a:xfrm>
            <a:off x="709253" y="1614218"/>
            <a:ext cx="2801579" cy="1323439"/>
          </a:xfrm>
          <a:prstGeom prst="rect">
            <a:avLst/>
          </a:prstGeom>
          <a:noFill/>
        </p:spPr>
        <p:txBody>
          <a:bodyPr wrap="square">
            <a:spAutoFit/>
          </a:bodyPr>
          <a:lstStyle/>
          <a:p>
            <a:pPr algn="r">
              <a:spcBef>
                <a:spcPts val="1200"/>
              </a:spcBef>
              <a:buSzPct val="90000"/>
              <a:defRPr/>
            </a:pPr>
            <a:r>
              <a:rPr lang="en-US" sz="2000">
                <a:effectLst/>
                <a:latin typeface="Segoe UI"/>
                <a:cs typeface="Segoe UI"/>
              </a:rPr>
              <a:t>Building near real-time Big Data analytics on custom event</a:t>
            </a:r>
            <a:r>
              <a:rPr lang="en-US" sz="2000">
                <a:latin typeface="Segoe UI"/>
                <a:cs typeface="Segoe UI"/>
              </a:rPr>
              <a:t>/</a:t>
            </a:r>
            <a:r>
              <a:rPr lang="en-US" sz="2000">
                <a:effectLst/>
                <a:latin typeface="Segoe UI"/>
                <a:cs typeface="Segoe UI"/>
              </a:rPr>
              <a:t>logs data</a:t>
            </a:r>
          </a:p>
        </p:txBody>
      </p:sp>
      <p:pic>
        <p:nvPicPr>
          <p:cNvPr id="6" name="Picture 5" descr="Diagram&#10;&#10;Description automatically generated">
            <a:extLst>
              <a:ext uri="{FF2B5EF4-FFF2-40B4-BE49-F238E27FC236}">
                <a16:creationId xmlns:a16="http://schemas.microsoft.com/office/drawing/2014/main" id="{1349FA69-04C2-4910-9DF3-4F8137FE8A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519" t="2921" r="1647" b="5641"/>
          <a:stretch/>
        </p:blipFill>
        <p:spPr>
          <a:xfrm>
            <a:off x="3708291" y="1091359"/>
            <a:ext cx="4797909" cy="4807630"/>
          </a:xfrm>
          <a:prstGeom prst="ellipse">
            <a:avLst/>
          </a:prstGeom>
        </p:spPr>
      </p:pic>
      <p:sp>
        <p:nvSpPr>
          <p:cNvPr id="8" name="Oval 7">
            <a:extLst>
              <a:ext uri="{FF2B5EF4-FFF2-40B4-BE49-F238E27FC236}">
                <a16:creationId xmlns:a16="http://schemas.microsoft.com/office/drawing/2014/main" id="{03C4B032-DF9F-4E08-81C4-A14EDB7446D4}"/>
              </a:ext>
            </a:extLst>
          </p:cNvPr>
          <p:cNvSpPr/>
          <p:nvPr/>
        </p:nvSpPr>
        <p:spPr bwMode="auto">
          <a:xfrm>
            <a:off x="3656556" y="1754669"/>
            <a:ext cx="1045736" cy="1045736"/>
          </a:xfrm>
          <a:prstGeom prst="ellipse">
            <a:avLst/>
          </a:prstGeom>
          <a:solidFill>
            <a:schemeClr val="bg1"/>
          </a:solidFill>
          <a:ln>
            <a:solidFill>
              <a:schemeClr val="accent1"/>
            </a:solid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DD7FAEAB-3092-43BC-8F30-049B37029D6E}"/>
              </a:ext>
            </a:extLst>
          </p:cNvPr>
          <p:cNvSpPr/>
          <p:nvPr/>
        </p:nvSpPr>
        <p:spPr bwMode="auto">
          <a:xfrm>
            <a:off x="7849483" y="3065034"/>
            <a:ext cx="1045736" cy="1045736"/>
          </a:xfrm>
          <a:prstGeom prst="ellipse">
            <a:avLst/>
          </a:prstGeom>
          <a:solidFill>
            <a:schemeClr val="bg1"/>
          </a:solidFill>
          <a:ln>
            <a:solidFill>
              <a:schemeClr val="accent1"/>
            </a:solid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3A49E6E0-1894-4FED-93FA-4711CB645A41}"/>
              </a:ext>
            </a:extLst>
          </p:cNvPr>
          <p:cNvSpPr/>
          <p:nvPr/>
        </p:nvSpPr>
        <p:spPr bwMode="auto">
          <a:xfrm>
            <a:off x="3645340" y="4244500"/>
            <a:ext cx="1045736" cy="1045736"/>
          </a:xfrm>
          <a:prstGeom prst="ellipse">
            <a:avLst/>
          </a:prstGeom>
          <a:solidFill>
            <a:schemeClr val="bg1"/>
          </a:solidFill>
          <a:ln>
            <a:solidFill>
              <a:schemeClr val="accent1"/>
            </a:solid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223F1D00-58BF-44B5-9157-39D0FD5703F5}"/>
              </a:ext>
            </a:extLst>
          </p:cNvPr>
          <p:cNvGrpSpPr/>
          <p:nvPr/>
        </p:nvGrpSpPr>
        <p:grpSpPr>
          <a:xfrm>
            <a:off x="3783288" y="1562746"/>
            <a:ext cx="647961" cy="1045736"/>
            <a:chOff x="1404855" y="1770985"/>
            <a:chExt cx="1065295" cy="1719267"/>
          </a:xfrm>
        </p:grpSpPr>
        <p:pic>
          <p:nvPicPr>
            <p:cNvPr id="15" name="Graphic 14">
              <a:extLst>
                <a:ext uri="{FF2B5EF4-FFF2-40B4-BE49-F238E27FC236}">
                  <a16:creationId xmlns:a16="http://schemas.microsoft.com/office/drawing/2014/main" id="{48F992E9-BC93-4AAB-9981-96D1F97ECFF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7618" y="2681848"/>
              <a:ext cx="922532" cy="808404"/>
            </a:xfrm>
            <a:prstGeom prst="rect">
              <a:avLst/>
            </a:prstGeom>
          </p:spPr>
        </p:pic>
        <p:pic>
          <p:nvPicPr>
            <p:cNvPr id="17" name="Graphic 16">
              <a:extLst>
                <a:ext uri="{FF2B5EF4-FFF2-40B4-BE49-F238E27FC236}">
                  <a16:creationId xmlns:a16="http://schemas.microsoft.com/office/drawing/2014/main" id="{9AE45327-8782-4F72-A2BA-2C7E50B3AA8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4855" y="1770985"/>
              <a:ext cx="1065295" cy="1144034"/>
            </a:xfrm>
            <a:prstGeom prst="rect">
              <a:avLst/>
            </a:prstGeom>
          </p:spPr>
        </p:pic>
      </p:grpSp>
      <p:grpSp>
        <p:nvGrpSpPr>
          <p:cNvPr id="42" name="Group 41">
            <a:extLst>
              <a:ext uri="{FF2B5EF4-FFF2-40B4-BE49-F238E27FC236}">
                <a16:creationId xmlns:a16="http://schemas.microsoft.com/office/drawing/2014/main" id="{21BCC680-ABE1-4714-A7BD-0E6B48838BAB}"/>
              </a:ext>
            </a:extLst>
          </p:cNvPr>
          <p:cNvGrpSpPr/>
          <p:nvPr/>
        </p:nvGrpSpPr>
        <p:grpSpPr>
          <a:xfrm>
            <a:off x="7796119" y="3172375"/>
            <a:ext cx="1260911" cy="744396"/>
            <a:chOff x="6529043" y="1967711"/>
            <a:chExt cx="1974661" cy="1165769"/>
          </a:xfrm>
        </p:grpSpPr>
        <p:pic>
          <p:nvPicPr>
            <p:cNvPr id="35" name="Graphic 34">
              <a:extLst>
                <a:ext uri="{FF2B5EF4-FFF2-40B4-BE49-F238E27FC236}">
                  <a16:creationId xmlns:a16="http://schemas.microsoft.com/office/drawing/2014/main" id="{96420883-477F-4E49-B35F-C75A054C523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58712" y="1967711"/>
              <a:ext cx="1182131" cy="1165769"/>
            </a:xfrm>
            <a:prstGeom prst="rect">
              <a:avLst/>
            </a:prstGeom>
          </p:spPr>
        </p:pic>
        <p:pic>
          <p:nvPicPr>
            <p:cNvPr id="37" name="Graphic 36">
              <a:extLst>
                <a:ext uri="{FF2B5EF4-FFF2-40B4-BE49-F238E27FC236}">
                  <a16:creationId xmlns:a16="http://schemas.microsoft.com/office/drawing/2014/main" id="{61E3CA62-46AD-4920-B362-24034F889E8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29043" y="2086888"/>
              <a:ext cx="617966" cy="555387"/>
            </a:xfrm>
            <a:prstGeom prst="rect">
              <a:avLst/>
            </a:prstGeom>
            <a:effectLst>
              <a:outerShdw blurRad="50800" dist="114300" dir="2700000" algn="tl" rotWithShape="0">
                <a:prstClr val="black">
                  <a:alpha val="40000"/>
                </a:prstClr>
              </a:outerShdw>
            </a:effectLst>
          </p:spPr>
        </p:pic>
        <p:pic>
          <p:nvPicPr>
            <p:cNvPr id="39" name="Graphic 38">
              <a:extLst>
                <a:ext uri="{FF2B5EF4-FFF2-40B4-BE49-F238E27FC236}">
                  <a16:creationId xmlns:a16="http://schemas.microsoft.com/office/drawing/2014/main" id="{CF069EAA-CD06-4E34-889C-7C64F6DCA5D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78300" y="2247666"/>
              <a:ext cx="425404" cy="414768"/>
            </a:xfrm>
            <a:prstGeom prst="rect">
              <a:avLst/>
            </a:prstGeom>
          </p:spPr>
        </p:pic>
        <p:pic>
          <p:nvPicPr>
            <p:cNvPr id="41" name="Graphic 40">
              <a:extLst>
                <a:ext uri="{FF2B5EF4-FFF2-40B4-BE49-F238E27FC236}">
                  <a16:creationId xmlns:a16="http://schemas.microsoft.com/office/drawing/2014/main" id="{8C0BFC17-4837-4080-9E14-295CA8FCEB7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52754" y="2597056"/>
              <a:ext cx="404743" cy="449303"/>
            </a:xfrm>
            <a:prstGeom prst="rect">
              <a:avLst/>
            </a:prstGeom>
          </p:spPr>
        </p:pic>
      </p:grpSp>
      <p:pic>
        <p:nvPicPr>
          <p:cNvPr id="50" name="Graphic 49">
            <a:extLst>
              <a:ext uri="{FF2B5EF4-FFF2-40B4-BE49-F238E27FC236}">
                <a16:creationId xmlns:a16="http://schemas.microsoft.com/office/drawing/2014/main" id="{9665F6E7-562D-4E44-A94D-0CEA6665E8A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53770" y="4478142"/>
            <a:ext cx="820815" cy="432008"/>
          </a:xfrm>
          <a:prstGeom prst="rect">
            <a:avLst/>
          </a:prstGeom>
        </p:spPr>
      </p:pic>
      <p:pic>
        <p:nvPicPr>
          <p:cNvPr id="48" name="Graphic 47">
            <a:extLst>
              <a:ext uri="{FF2B5EF4-FFF2-40B4-BE49-F238E27FC236}">
                <a16:creationId xmlns:a16="http://schemas.microsoft.com/office/drawing/2014/main" id="{8CA0E4A6-DAEB-4FC8-8CBE-661846E1614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24517" y="4581487"/>
            <a:ext cx="564098" cy="550039"/>
          </a:xfrm>
          <a:prstGeom prst="rect">
            <a:avLst/>
          </a:prstGeom>
        </p:spPr>
      </p:pic>
    </p:spTree>
    <p:extLst>
      <p:ext uri="{BB962C8B-B14F-4D97-AF65-F5344CB8AC3E}">
        <p14:creationId xmlns:p14="http://schemas.microsoft.com/office/powerpoint/2010/main" val="228910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078E76-F8C0-4124-A381-8F9C1A86E843}"/>
              </a:ext>
              <a:ext uri="{C183D7F6-B498-43B3-948B-1728B52AA6E4}">
                <adec:decorative xmlns:adec="http://schemas.microsoft.com/office/drawing/2017/decorative" val="1"/>
              </a:ext>
            </a:extLst>
          </p:cNvPr>
          <p:cNvSpPr/>
          <p:nvPr/>
        </p:nvSpPr>
        <p:spPr bwMode="auto">
          <a:xfrm>
            <a:off x="0" y="1436688"/>
            <a:ext cx="12192000" cy="5480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agl logo">
            <a:extLst>
              <a:ext uri="{FF2B5EF4-FFF2-40B4-BE49-F238E27FC236}">
                <a16:creationId xmlns:a16="http://schemas.microsoft.com/office/drawing/2014/main" id="{DCDC2F5E-ACB8-4A82-86C2-A3ACC2E1BD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58" t="12036" r="5558" b="11115"/>
          <a:stretch/>
        </p:blipFill>
        <p:spPr bwMode="auto">
          <a:xfrm>
            <a:off x="1314294" y="1681855"/>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uhler Insights logo">
            <a:extLst>
              <a:ext uri="{FF2B5EF4-FFF2-40B4-BE49-F238E27FC236}">
                <a16:creationId xmlns:a16="http://schemas.microsoft.com/office/drawing/2014/main" id="{02FA32D2-E5B8-4515-87DA-C24E5F7740A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770" b="18926"/>
          <a:stretch/>
        </p:blipFill>
        <p:spPr bwMode="auto">
          <a:xfrm>
            <a:off x="3955755" y="1675132"/>
            <a:ext cx="1170267" cy="7291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uso logo">
            <a:extLst>
              <a:ext uri="{FF2B5EF4-FFF2-40B4-BE49-F238E27FC236}">
                <a16:creationId xmlns:a16="http://schemas.microsoft.com/office/drawing/2014/main" id="{615C9D1E-01A6-45D7-80F3-DB00A2D8EB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3500" y="4615726"/>
            <a:ext cx="744901" cy="744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eidmuller logo">
            <a:extLst>
              <a:ext uri="{FF2B5EF4-FFF2-40B4-BE49-F238E27FC236}">
                <a16:creationId xmlns:a16="http://schemas.microsoft.com/office/drawing/2014/main" id="{6FC27BE2-A9BC-497C-B288-0B46B236E231}"/>
              </a:ext>
            </a:extLst>
          </p:cNvPr>
          <p:cNvPicPr>
            <a:picLocks noChangeAspect="1"/>
          </p:cNvPicPr>
          <p:nvPr/>
        </p:nvPicPr>
        <p:blipFill>
          <a:blip r:embed="rId6"/>
          <a:stretch>
            <a:fillRect/>
          </a:stretch>
        </p:blipFill>
        <p:spPr>
          <a:xfrm>
            <a:off x="3790822" y="3824353"/>
            <a:ext cx="1500133" cy="320253"/>
          </a:xfrm>
          <a:prstGeom prst="rect">
            <a:avLst/>
          </a:prstGeom>
        </p:spPr>
      </p:pic>
      <p:pic>
        <p:nvPicPr>
          <p:cNvPr id="10" name="Picture 9" descr="Taboola logo">
            <a:extLst>
              <a:ext uri="{FF2B5EF4-FFF2-40B4-BE49-F238E27FC236}">
                <a16:creationId xmlns:a16="http://schemas.microsoft.com/office/drawing/2014/main" id="{11C26065-EFA2-45CE-90D4-F94A64B6BD2D}"/>
              </a:ext>
            </a:extLst>
          </p:cNvPr>
          <p:cNvPicPr>
            <a:picLocks noChangeAspect="1"/>
          </p:cNvPicPr>
          <p:nvPr/>
        </p:nvPicPr>
        <p:blipFill>
          <a:blip r:embed="rId7"/>
          <a:stretch>
            <a:fillRect/>
          </a:stretch>
        </p:blipFill>
        <p:spPr>
          <a:xfrm>
            <a:off x="1126346" y="5926436"/>
            <a:ext cx="1219209" cy="365200"/>
          </a:xfrm>
          <a:prstGeom prst="rect">
            <a:avLst/>
          </a:prstGeom>
        </p:spPr>
      </p:pic>
      <p:pic>
        <p:nvPicPr>
          <p:cNvPr id="12" name="Picture 11" descr="Milliman Arius logo">
            <a:extLst>
              <a:ext uri="{FF2B5EF4-FFF2-40B4-BE49-F238E27FC236}">
                <a16:creationId xmlns:a16="http://schemas.microsoft.com/office/drawing/2014/main" id="{CEFB8D03-E0A8-4E53-8A7C-23705A9422ED}"/>
              </a:ext>
            </a:extLst>
          </p:cNvPr>
          <p:cNvPicPr>
            <a:picLocks noChangeAspect="1"/>
          </p:cNvPicPr>
          <p:nvPr/>
        </p:nvPicPr>
        <p:blipFill>
          <a:blip r:embed="rId8"/>
          <a:stretch>
            <a:fillRect/>
          </a:stretch>
        </p:blipFill>
        <p:spPr>
          <a:xfrm>
            <a:off x="1126346" y="3945797"/>
            <a:ext cx="1219209" cy="275647"/>
          </a:xfrm>
          <a:prstGeom prst="rect">
            <a:avLst/>
          </a:prstGeom>
        </p:spPr>
      </p:pic>
      <p:pic>
        <p:nvPicPr>
          <p:cNvPr id="16" name="Picture 15" descr="Dodo Pizza logo">
            <a:extLst>
              <a:ext uri="{FF2B5EF4-FFF2-40B4-BE49-F238E27FC236}">
                <a16:creationId xmlns:a16="http://schemas.microsoft.com/office/drawing/2014/main" id="{77A32B96-F9DA-4931-9195-C830D672E8B4}"/>
              </a:ext>
            </a:extLst>
          </p:cNvPr>
          <p:cNvPicPr>
            <a:picLocks noChangeAspect="1"/>
          </p:cNvPicPr>
          <p:nvPr/>
        </p:nvPicPr>
        <p:blipFill>
          <a:blip r:embed="rId9"/>
          <a:stretch>
            <a:fillRect/>
          </a:stretch>
        </p:blipFill>
        <p:spPr>
          <a:xfrm>
            <a:off x="3950948" y="2769361"/>
            <a:ext cx="1179880" cy="550610"/>
          </a:xfrm>
          <a:prstGeom prst="rect">
            <a:avLst/>
          </a:prstGeom>
        </p:spPr>
      </p:pic>
      <p:pic>
        <p:nvPicPr>
          <p:cNvPr id="9" name="Picture 8" descr="epr logo">
            <a:extLst>
              <a:ext uri="{FF2B5EF4-FFF2-40B4-BE49-F238E27FC236}">
                <a16:creationId xmlns:a16="http://schemas.microsoft.com/office/drawing/2014/main" id="{1BAE61AB-AE8B-4C53-B587-8E2E94B55C62}"/>
              </a:ext>
            </a:extLst>
          </p:cNvPr>
          <p:cNvPicPr>
            <a:picLocks noChangeAspect="1"/>
          </p:cNvPicPr>
          <p:nvPr/>
        </p:nvPicPr>
        <p:blipFill>
          <a:blip r:embed="rId10"/>
          <a:stretch>
            <a:fillRect/>
          </a:stretch>
        </p:blipFill>
        <p:spPr>
          <a:xfrm>
            <a:off x="1126346" y="2798648"/>
            <a:ext cx="1219209" cy="618032"/>
          </a:xfrm>
          <a:prstGeom prst="rect">
            <a:avLst/>
          </a:prstGeom>
        </p:spPr>
      </p:pic>
      <p:pic>
        <p:nvPicPr>
          <p:cNvPr id="6146" name="Picture 2" descr="ZOOMD logo">
            <a:extLst>
              <a:ext uri="{FF2B5EF4-FFF2-40B4-BE49-F238E27FC236}">
                <a16:creationId xmlns:a16="http://schemas.microsoft.com/office/drawing/2014/main" id="{06359DF2-DD65-4D57-8C24-E20CF58571B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88287" y="4622308"/>
            <a:ext cx="1305203" cy="9228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rab logo">
            <a:extLst>
              <a:ext uri="{FF2B5EF4-FFF2-40B4-BE49-F238E27FC236}">
                <a16:creationId xmlns:a16="http://schemas.microsoft.com/office/drawing/2014/main" id="{8005BE29-8D07-4D13-A932-6662280193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88287" y="5698705"/>
            <a:ext cx="1355426" cy="5259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Docusign logo">
            <a:extLst>
              <a:ext uri="{FF2B5EF4-FFF2-40B4-BE49-F238E27FC236}">
                <a16:creationId xmlns:a16="http://schemas.microsoft.com/office/drawing/2014/main" id="{9354ED08-00A0-4DB1-9702-009BDD692DBE}"/>
              </a:ext>
            </a:extLst>
          </p:cNvPr>
          <p:cNvPicPr>
            <a:picLocks noChangeAspect="1"/>
          </p:cNvPicPr>
          <p:nvPr/>
        </p:nvPicPr>
        <p:blipFill>
          <a:blip r:embed="rId13"/>
          <a:stretch>
            <a:fillRect/>
          </a:stretch>
        </p:blipFill>
        <p:spPr bwMode="gray">
          <a:xfrm>
            <a:off x="9761099" y="1923134"/>
            <a:ext cx="1056975" cy="297585"/>
          </a:xfrm>
          <a:prstGeom prst="rect">
            <a:avLst/>
          </a:prstGeom>
        </p:spPr>
      </p:pic>
      <p:pic>
        <p:nvPicPr>
          <p:cNvPr id="5" name="Picture 4" descr="esri logo">
            <a:extLst>
              <a:ext uri="{FF2B5EF4-FFF2-40B4-BE49-F238E27FC236}">
                <a16:creationId xmlns:a16="http://schemas.microsoft.com/office/drawing/2014/main" id="{0EB64DA1-85B1-419A-9C80-C1018F7359F4}"/>
              </a:ext>
            </a:extLst>
          </p:cNvPr>
          <p:cNvPicPr>
            <a:picLocks noChangeAspect="1"/>
          </p:cNvPicPr>
          <p:nvPr/>
        </p:nvPicPr>
        <p:blipFill>
          <a:blip r:embed="rId14"/>
          <a:stretch>
            <a:fillRect/>
          </a:stretch>
        </p:blipFill>
        <p:spPr bwMode="gray">
          <a:xfrm>
            <a:off x="6925982" y="1900956"/>
            <a:ext cx="1081578" cy="404603"/>
          </a:xfrm>
          <a:prstGeom prst="rect">
            <a:avLst/>
          </a:prstGeom>
        </p:spPr>
      </p:pic>
      <p:pic>
        <p:nvPicPr>
          <p:cNvPr id="7" name="Picture 6" descr="Financial fabric logo">
            <a:extLst>
              <a:ext uri="{FF2B5EF4-FFF2-40B4-BE49-F238E27FC236}">
                <a16:creationId xmlns:a16="http://schemas.microsoft.com/office/drawing/2014/main" id="{B8D1C78D-60D3-4F66-889A-596E0F1B6876}"/>
              </a:ext>
            </a:extLst>
          </p:cNvPr>
          <p:cNvPicPr>
            <a:picLocks noChangeAspect="1"/>
          </p:cNvPicPr>
          <p:nvPr/>
        </p:nvPicPr>
        <p:blipFill>
          <a:blip r:embed="rId15"/>
          <a:stretch>
            <a:fillRect/>
          </a:stretch>
        </p:blipFill>
        <p:spPr bwMode="gray">
          <a:xfrm>
            <a:off x="6779017" y="3843699"/>
            <a:ext cx="1375509" cy="320253"/>
          </a:xfrm>
          <a:prstGeom prst="rect">
            <a:avLst/>
          </a:prstGeom>
          <a:ln>
            <a:noFill/>
          </a:ln>
        </p:spPr>
      </p:pic>
      <p:pic>
        <p:nvPicPr>
          <p:cNvPr id="11" name="Picture 10" descr="Siemens Healthineers logo">
            <a:extLst>
              <a:ext uri="{FF2B5EF4-FFF2-40B4-BE49-F238E27FC236}">
                <a16:creationId xmlns:a16="http://schemas.microsoft.com/office/drawing/2014/main" id="{34F643D8-B670-4AF2-847D-3889EE3E0DF4}"/>
              </a:ext>
            </a:extLst>
          </p:cNvPr>
          <p:cNvPicPr>
            <a:picLocks noChangeAspect="1"/>
          </p:cNvPicPr>
          <p:nvPr/>
        </p:nvPicPr>
        <p:blipFill>
          <a:blip r:embed="rId16"/>
          <a:stretch>
            <a:fillRect/>
          </a:stretch>
        </p:blipFill>
        <p:spPr bwMode="gray">
          <a:xfrm>
            <a:off x="9812731" y="3816642"/>
            <a:ext cx="953710" cy="233657"/>
          </a:xfrm>
          <a:prstGeom prst="rect">
            <a:avLst/>
          </a:prstGeom>
          <a:ln>
            <a:noFill/>
          </a:ln>
        </p:spPr>
      </p:pic>
      <p:pic>
        <p:nvPicPr>
          <p:cNvPr id="15" name="Picture 14" descr="Ecolab">
            <a:extLst>
              <a:ext uri="{FF2B5EF4-FFF2-40B4-BE49-F238E27FC236}">
                <a16:creationId xmlns:a16="http://schemas.microsoft.com/office/drawing/2014/main" id="{271AB4CF-6200-4EF5-A918-1F228910BEFF}"/>
              </a:ext>
            </a:extLst>
          </p:cNvPr>
          <p:cNvPicPr>
            <a:picLocks noChangeAspect="1"/>
          </p:cNvPicPr>
          <p:nvPr/>
        </p:nvPicPr>
        <p:blipFill>
          <a:blip r:embed="rId17"/>
          <a:srcRect/>
          <a:stretch/>
        </p:blipFill>
        <p:spPr bwMode="gray">
          <a:xfrm>
            <a:off x="9701466" y="2856585"/>
            <a:ext cx="1176240" cy="225140"/>
          </a:xfrm>
          <a:prstGeom prst="rect">
            <a:avLst/>
          </a:prstGeom>
          <a:ln>
            <a:noFill/>
          </a:ln>
        </p:spPr>
      </p:pic>
      <p:pic>
        <p:nvPicPr>
          <p:cNvPr id="19" name="Picture 18" descr="A picture containing object&#10;&#10;Description automatically generated">
            <a:extLst>
              <a:ext uri="{FF2B5EF4-FFF2-40B4-BE49-F238E27FC236}">
                <a16:creationId xmlns:a16="http://schemas.microsoft.com/office/drawing/2014/main" id="{C3264FA3-9A82-44BF-BD45-FA6FF6178E49}"/>
              </a:ext>
            </a:extLst>
          </p:cNvPr>
          <p:cNvPicPr>
            <a:picLocks noChangeAspect="1"/>
          </p:cNvPicPr>
          <p:nvPr/>
        </p:nvPicPr>
        <p:blipFill>
          <a:blip r:embed="rId18"/>
          <a:stretch>
            <a:fillRect/>
          </a:stretch>
        </p:blipFill>
        <p:spPr bwMode="gray">
          <a:xfrm>
            <a:off x="6881043" y="2861406"/>
            <a:ext cx="1171457" cy="225140"/>
          </a:xfrm>
          <a:prstGeom prst="rect">
            <a:avLst/>
          </a:prstGeom>
          <a:ln>
            <a:noFill/>
          </a:ln>
        </p:spPr>
      </p:pic>
      <p:pic>
        <p:nvPicPr>
          <p:cNvPr id="21" name="Picture 20" descr="BASF Logo">
            <a:extLst>
              <a:ext uri="{FF2B5EF4-FFF2-40B4-BE49-F238E27FC236}">
                <a16:creationId xmlns:a16="http://schemas.microsoft.com/office/drawing/2014/main" id="{8D94F4BF-98C6-4E06-ACED-F31E5A383AF4}"/>
              </a:ext>
            </a:extLst>
          </p:cNvPr>
          <p:cNvPicPr>
            <a:picLocks noChangeAspect="1"/>
          </p:cNvPicPr>
          <p:nvPr/>
        </p:nvPicPr>
        <p:blipFill>
          <a:blip r:embed="rId19"/>
          <a:srcRect/>
          <a:stretch/>
        </p:blipFill>
        <p:spPr bwMode="gray">
          <a:xfrm>
            <a:off x="6984354" y="4765972"/>
            <a:ext cx="964835" cy="352165"/>
          </a:xfrm>
          <a:prstGeom prst="rect">
            <a:avLst/>
          </a:prstGeom>
          <a:ln>
            <a:noFill/>
          </a:ln>
        </p:spPr>
      </p:pic>
      <p:pic>
        <p:nvPicPr>
          <p:cNvPr id="23" name="Picture 2" descr="Daimler logo">
            <a:extLst>
              <a:ext uri="{FF2B5EF4-FFF2-40B4-BE49-F238E27FC236}">
                <a16:creationId xmlns:a16="http://schemas.microsoft.com/office/drawing/2014/main" id="{2A923A10-9DCE-4D0F-A44B-5F53F8969626}"/>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386012" y="4665922"/>
            <a:ext cx="1807148" cy="2258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Hilo Logo&#10;">
            <a:extLst>
              <a:ext uri="{FF2B5EF4-FFF2-40B4-BE49-F238E27FC236}">
                <a16:creationId xmlns:a16="http://schemas.microsoft.com/office/drawing/2014/main" id="{9D0493E7-3FEE-4918-9BB4-9F984EC55A5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936481" y="5518188"/>
            <a:ext cx="1060581" cy="882612"/>
          </a:xfrm>
          <a:prstGeom prst="rect">
            <a:avLst/>
          </a:prstGeom>
          <a:solidFill>
            <a:srgbClr val="FFFFFF"/>
          </a:solidFill>
        </p:spPr>
        <p:style>
          <a:lnRef idx="0">
            <a:scrgbClr r="0" g="0" b="0"/>
          </a:lnRef>
          <a:fillRef idx="0">
            <a:scrgbClr r="0" g="0" b="0"/>
          </a:fillRef>
          <a:effectRef idx="0">
            <a:scrgbClr r="0" g="0" b="0"/>
          </a:effectRef>
          <a:fontRef idx="major"/>
        </p:style>
      </p:pic>
      <p:pic>
        <p:nvPicPr>
          <p:cNvPr id="2050" name="Picture 2" descr="CheckPoint logo">
            <a:extLst>
              <a:ext uri="{FF2B5EF4-FFF2-40B4-BE49-F238E27FC236}">
                <a16:creationId xmlns:a16="http://schemas.microsoft.com/office/drawing/2014/main" id="{8E527683-5144-4C67-A4ED-801659946DF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189097" y="5698705"/>
            <a:ext cx="2200979" cy="37370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lstStyle/>
          <a:p>
            <a:r>
              <a:rPr lang="en-US"/>
              <a:t>Azure Data Explorer Customer Stories (Public)</a:t>
            </a:r>
          </a:p>
        </p:txBody>
      </p:sp>
      <p:pic>
        <p:nvPicPr>
          <p:cNvPr id="20" name="Picture 19" descr="Icon&#10;&#10;Description automatically generated">
            <a:extLst>
              <a:ext uri="{FF2B5EF4-FFF2-40B4-BE49-F238E27FC236}">
                <a16:creationId xmlns:a16="http://schemas.microsoft.com/office/drawing/2014/main" id="{3CC7F728-A191-456D-89C6-49D6C37E1A0F}"/>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13" name="TextBox 12">
            <a:extLst>
              <a:ext uri="{FF2B5EF4-FFF2-40B4-BE49-F238E27FC236}">
                <a16:creationId xmlns:a16="http://schemas.microsoft.com/office/drawing/2014/main" id="{FBDC5F55-B4E6-4DF8-9A93-B835A1D887C5}"/>
              </a:ext>
            </a:extLst>
          </p:cNvPr>
          <p:cNvSpPr txBox="1"/>
          <p:nvPr/>
        </p:nvSpPr>
        <p:spPr>
          <a:xfrm>
            <a:off x="9386012" y="6497903"/>
            <a:ext cx="2653509"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8D4"/>
                </a:solidFill>
                <a:latin typeface="Segoe UI"/>
                <a:hlinkClick r:id="rId24">
                  <a:extLst>
                    <a:ext uri="{A12FA001-AC4F-418D-AE19-62706E023703}">
                      <ahyp:hlinkClr xmlns:ahyp="http://schemas.microsoft.com/office/drawing/2018/hyperlinkcolor" val="tx"/>
                    </a:ext>
                  </a:extLst>
                </a:hlinkClick>
              </a:rPr>
              <a:t>https://aka.ms/adx.kustomers</a:t>
            </a:r>
            <a:endParaRPr lang="en-US" sz="1400">
              <a:solidFill>
                <a:srgbClr val="0078D4"/>
              </a:solidFill>
              <a:latin typeface="Segoe UI"/>
            </a:endParaRPr>
          </a:p>
        </p:txBody>
      </p:sp>
    </p:spTree>
    <p:extLst>
      <p:ext uri="{BB962C8B-B14F-4D97-AF65-F5344CB8AC3E}">
        <p14:creationId xmlns:p14="http://schemas.microsoft.com/office/powerpoint/2010/main" val="10082320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12BDC-30D1-4708-B6BC-55E52A58631C}"/>
              </a:ext>
            </a:extLst>
          </p:cNvPr>
          <p:cNvSpPr>
            <a:spLocks noGrp="1"/>
          </p:cNvSpPr>
          <p:nvPr>
            <p:ph type="title"/>
          </p:nvPr>
        </p:nvSpPr>
        <p:spPr>
          <a:xfrm>
            <a:off x="588263" y="2979539"/>
            <a:ext cx="4167887" cy="553998"/>
          </a:xfrm>
        </p:spPr>
        <p:txBody>
          <a:bodyPr/>
          <a:lstStyle/>
          <a:p>
            <a:r>
              <a:rPr lang="en-US" dirty="0"/>
              <a:t>Integration Patterns</a:t>
            </a:r>
          </a:p>
        </p:txBody>
      </p:sp>
      <p:sp>
        <p:nvSpPr>
          <p:cNvPr id="4" name="Text Placeholder 3">
            <a:extLst>
              <a:ext uri="{FF2B5EF4-FFF2-40B4-BE49-F238E27FC236}">
                <a16:creationId xmlns:a16="http://schemas.microsoft.com/office/drawing/2014/main" id="{03983849-0D70-4F22-9392-B625D4C86D34}"/>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F0572781-4452-40A9-AE82-D21187DBE10B}"/>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F36F845F-C9AD-4B2F-9E2A-EE793A1C357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527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Integration: </a:t>
            </a:r>
            <a:r>
              <a:rPr lang="en-US" dirty="0">
                <a:solidFill>
                  <a:schemeClr val="accent2"/>
                </a:solidFill>
              </a:rPr>
              <a:t>Streaming Ingestion</a:t>
            </a:r>
          </a:p>
        </p:txBody>
      </p:sp>
      <p:sp>
        <p:nvSpPr>
          <p:cNvPr id="40" name="Rectangle 39">
            <a:extLst>
              <a:ext uri="{FF2B5EF4-FFF2-40B4-BE49-F238E27FC236}">
                <a16:creationId xmlns:a16="http://schemas.microsoft.com/office/drawing/2014/main" id="{465C6BF8-B742-4632-A045-1D82CA8C81C4}"/>
              </a:ext>
            </a:extLst>
          </p:cNvPr>
          <p:cNvSpPr/>
          <p:nvPr/>
        </p:nvSpPr>
        <p:spPr>
          <a:xfrm>
            <a:off x="7443679" y="3402199"/>
            <a:ext cx="858889" cy="5647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41" name="Group 40">
            <a:extLst>
              <a:ext uri="{FF2B5EF4-FFF2-40B4-BE49-F238E27FC236}">
                <a16:creationId xmlns:a16="http://schemas.microsoft.com/office/drawing/2014/main" id="{D77A213E-EBB2-4B61-B769-DEE545D52512}"/>
              </a:ext>
            </a:extLst>
          </p:cNvPr>
          <p:cNvGrpSpPr/>
          <p:nvPr/>
        </p:nvGrpSpPr>
        <p:grpSpPr>
          <a:xfrm>
            <a:off x="6824004" y="3469203"/>
            <a:ext cx="507755" cy="435880"/>
            <a:chOff x="2488014" y="1320237"/>
            <a:chExt cx="4696411" cy="4187931"/>
          </a:xfrm>
        </p:grpSpPr>
        <p:sp>
          <p:nvSpPr>
            <p:cNvPr id="42" name="Hexagon 41">
              <a:extLst>
                <a:ext uri="{FF2B5EF4-FFF2-40B4-BE49-F238E27FC236}">
                  <a16:creationId xmlns:a16="http://schemas.microsoft.com/office/drawing/2014/main" id="{D7544971-E6D9-4D23-B6B4-F21BF91AB564}"/>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Snip Single Corner Rectangle 26">
              <a:extLst>
                <a:ext uri="{FF2B5EF4-FFF2-40B4-BE49-F238E27FC236}">
                  <a16:creationId xmlns:a16="http://schemas.microsoft.com/office/drawing/2014/main" id="{0628708E-8B25-46C4-8EC6-6CABA857FF1D}"/>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4CF19E34-F874-4035-996C-8DF105673B22}"/>
                </a:ext>
              </a:extLst>
            </p:cNvPr>
            <p:cNvGrpSpPr/>
            <p:nvPr/>
          </p:nvGrpSpPr>
          <p:grpSpPr>
            <a:xfrm>
              <a:off x="4271147" y="2716509"/>
              <a:ext cx="790232" cy="1472559"/>
              <a:chOff x="4917030" y="1019829"/>
              <a:chExt cx="123056" cy="229308"/>
            </a:xfrm>
          </p:grpSpPr>
          <p:sp>
            <p:nvSpPr>
              <p:cNvPr id="46" name="Freeform: Shape 45">
                <a:extLst>
                  <a:ext uri="{FF2B5EF4-FFF2-40B4-BE49-F238E27FC236}">
                    <a16:creationId xmlns:a16="http://schemas.microsoft.com/office/drawing/2014/main" id="{377D0534-0668-416C-B0D9-4AB58E4081E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B9BEB19B-9275-451F-B90F-A708D2767656}"/>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6C39133-3483-467F-8175-C631FBEE813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7EDA434F-98BA-4E17-91DC-8261EB6D805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5" name="Right Triangle 44">
              <a:extLst>
                <a:ext uri="{FF2B5EF4-FFF2-40B4-BE49-F238E27FC236}">
                  <a16:creationId xmlns:a16="http://schemas.microsoft.com/office/drawing/2014/main" id="{A0BB8308-529F-4418-B63E-65A494551CD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50" name="TextBox 49">
            <a:extLst>
              <a:ext uri="{FF2B5EF4-FFF2-40B4-BE49-F238E27FC236}">
                <a16:creationId xmlns:a16="http://schemas.microsoft.com/office/drawing/2014/main" id="{1BDA010F-F94B-444F-A234-BBB56FB77854}"/>
              </a:ext>
            </a:extLst>
          </p:cNvPr>
          <p:cNvSpPr txBox="1"/>
          <p:nvPr/>
        </p:nvSpPr>
        <p:spPr>
          <a:xfrm>
            <a:off x="1637182" y="2257159"/>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51" name="Group 50">
            <a:extLst>
              <a:ext uri="{FF2B5EF4-FFF2-40B4-BE49-F238E27FC236}">
                <a16:creationId xmlns:a16="http://schemas.microsoft.com/office/drawing/2014/main" id="{EE56C660-C315-4B3B-A485-79A1C80BFF6E}"/>
              </a:ext>
            </a:extLst>
          </p:cNvPr>
          <p:cNvGrpSpPr/>
          <p:nvPr/>
        </p:nvGrpSpPr>
        <p:grpSpPr>
          <a:xfrm>
            <a:off x="3752154" y="5124914"/>
            <a:ext cx="1330814" cy="727049"/>
            <a:chOff x="2520437" y="2198161"/>
            <a:chExt cx="1330814" cy="727049"/>
          </a:xfrm>
        </p:grpSpPr>
        <p:sp>
          <p:nvSpPr>
            <p:cNvPr id="52" name="Rectangle 51">
              <a:extLst>
                <a:ext uri="{FF2B5EF4-FFF2-40B4-BE49-F238E27FC236}">
                  <a16:creationId xmlns:a16="http://schemas.microsoft.com/office/drawing/2014/main" id="{AE1B3B58-E5E4-468C-8A20-95393ACFED4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53" name="Group 52">
              <a:extLst>
                <a:ext uri="{FF2B5EF4-FFF2-40B4-BE49-F238E27FC236}">
                  <a16:creationId xmlns:a16="http://schemas.microsoft.com/office/drawing/2014/main" id="{B78034FC-6AB5-4892-8EF0-44DD5F98B077}"/>
                </a:ext>
              </a:extLst>
            </p:cNvPr>
            <p:cNvGrpSpPr/>
            <p:nvPr/>
          </p:nvGrpSpPr>
          <p:grpSpPr>
            <a:xfrm>
              <a:off x="2935903" y="2198161"/>
              <a:ext cx="423284" cy="416651"/>
              <a:chOff x="5279190" y="5401430"/>
              <a:chExt cx="1101836" cy="1106637"/>
            </a:xfrm>
          </p:grpSpPr>
          <p:sp>
            <p:nvSpPr>
              <p:cNvPr id="54" name="Freeform: Shape 815">
                <a:extLst>
                  <a:ext uri="{FF2B5EF4-FFF2-40B4-BE49-F238E27FC236}">
                    <a16:creationId xmlns:a16="http://schemas.microsoft.com/office/drawing/2014/main" id="{582A2351-4FFA-4953-A274-CAC8E56115F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5" name="Freeform: Shape 816">
                <a:extLst>
                  <a:ext uri="{FF2B5EF4-FFF2-40B4-BE49-F238E27FC236}">
                    <a16:creationId xmlns:a16="http://schemas.microsoft.com/office/drawing/2014/main" id="{524D2736-6EF2-4207-B4E7-FD6F226AADD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6" name="Freeform: Shape 817">
                <a:extLst>
                  <a:ext uri="{FF2B5EF4-FFF2-40B4-BE49-F238E27FC236}">
                    <a16:creationId xmlns:a16="http://schemas.microsoft.com/office/drawing/2014/main" id="{708146C6-A96A-4A83-A31D-F05E8165978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7" name="Freeform: Shape 818">
                <a:extLst>
                  <a:ext uri="{FF2B5EF4-FFF2-40B4-BE49-F238E27FC236}">
                    <a16:creationId xmlns:a16="http://schemas.microsoft.com/office/drawing/2014/main" id="{525C6A91-DAB4-4F38-97B2-21A7491F21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8" name="Freeform: Shape 819">
                <a:extLst>
                  <a:ext uri="{FF2B5EF4-FFF2-40B4-BE49-F238E27FC236}">
                    <a16:creationId xmlns:a16="http://schemas.microsoft.com/office/drawing/2014/main" id="{DA2F27DB-3ED0-4331-AB8C-68FE2A3EDED3}"/>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grpSp>
      </p:grpSp>
      <p:cxnSp>
        <p:nvCxnSpPr>
          <p:cNvPr id="59" name="Straight Arrow Connector 58">
            <a:extLst>
              <a:ext uri="{FF2B5EF4-FFF2-40B4-BE49-F238E27FC236}">
                <a16:creationId xmlns:a16="http://schemas.microsoft.com/office/drawing/2014/main" id="{4771CE8F-099A-436A-8F1A-9A0FC6E64EF2}"/>
              </a:ext>
            </a:extLst>
          </p:cNvPr>
          <p:cNvCxnSpPr>
            <a:cxnSpLocks/>
          </p:cNvCxnSpPr>
          <p:nvPr/>
        </p:nvCxnSpPr>
        <p:spPr>
          <a:xfrm>
            <a:off x="3143856" y="534246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0" name="Right Bracket 59">
            <a:extLst>
              <a:ext uri="{FF2B5EF4-FFF2-40B4-BE49-F238E27FC236}">
                <a16:creationId xmlns:a16="http://schemas.microsoft.com/office/drawing/2014/main" id="{8658ED7B-E5A7-45C4-8F0B-0BEA2B41A0E0}"/>
              </a:ext>
            </a:extLst>
          </p:cNvPr>
          <p:cNvSpPr/>
          <p:nvPr/>
        </p:nvSpPr>
        <p:spPr>
          <a:xfrm>
            <a:off x="3052545" y="1735878"/>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9D4F6F27-FEAD-4CDE-900B-4E21CA70BDAF}"/>
              </a:ext>
            </a:extLst>
          </p:cNvPr>
          <p:cNvSpPr txBox="1"/>
          <p:nvPr/>
        </p:nvSpPr>
        <p:spPr>
          <a:xfrm>
            <a:off x="1581526" y="3346810"/>
            <a:ext cx="144479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8" name="TextBox 67">
            <a:extLst>
              <a:ext uri="{FF2B5EF4-FFF2-40B4-BE49-F238E27FC236}">
                <a16:creationId xmlns:a16="http://schemas.microsoft.com/office/drawing/2014/main" id="{D05EF157-2728-456B-BF3C-6C908C465494}"/>
              </a:ext>
            </a:extLst>
          </p:cNvPr>
          <p:cNvSpPr txBox="1"/>
          <p:nvPr/>
        </p:nvSpPr>
        <p:spPr>
          <a:xfrm>
            <a:off x="1637182" y="4436461"/>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69" name="Group 68">
            <a:extLst>
              <a:ext uri="{FF2B5EF4-FFF2-40B4-BE49-F238E27FC236}">
                <a16:creationId xmlns:a16="http://schemas.microsoft.com/office/drawing/2014/main" id="{FF5D4303-77EC-406C-BD0A-38C8F589F2CD}"/>
              </a:ext>
            </a:extLst>
          </p:cNvPr>
          <p:cNvGrpSpPr/>
          <p:nvPr/>
        </p:nvGrpSpPr>
        <p:grpSpPr>
          <a:xfrm>
            <a:off x="2180062" y="2903180"/>
            <a:ext cx="247721" cy="366053"/>
            <a:chOff x="9362108" y="1989394"/>
            <a:chExt cx="1356127" cy="2003921"/>
          </a:xfrm>
        </p:grpSpPr>
        <p:sp>
          <p:nvSpPr>
            <p:cNvPr id="70" name="Line 46">
              <a:extLst>
                <a:ext uri="{FF2B5EF4-FFF2-40B4-BE49-F238E27FC236}">
                  <a16:creationId xmlns:a16="http://schemas.microsoft.com/office/drawing/2014/main" id="{2706DBC7-1FD2-49AC-BDD1-1588039541AA}"/>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7">
              <a:extLst>
                <a:ext uri="{FF2B5EF4-FFF2-40B4-BE49-F238E27FC236}">
                  <a16:creationId xmlns:a16="http://schemas.microsoft.com/office/drawing/2014/main" id="{B167A317-94EB-4146-9CE0-979DA6161B3D}"/>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48">
              <a:extLst>
                <a:ext uri="{FF2B5EF4-FFF2-40B4-BE49-F238E27FC236}">
                  <a16:creationId xmlns:a16="http://schemas.microsoft.com/office/drawing/2014/main" id="{0CFF6CE6-FE09-4E70-A1D9-D70683BECC48}"/>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49">
              <a:extLst>
                <a:ext uri="{FF2B5EF4-FFF2-40B4-BE49-F238E27FC236}">
                  <a16:creationId xmlns:a16="http://schemas.microsoft.com/office/drawing/2014/main" id="{A5480A74-828E-4517-83CD-44F99ED76C66}"/>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50">
              <a:extLst>
                <a:ext uri="{FF2B5EF4-FFF2-40B4-BE49-F238E27FC236}">
                  <a16:creationId xmlns:a16="http://schemas.microsoft.com/office/drawing/2014/main" id="{66F63334-8787-4E91-822A-777EE1599CD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51">
              <a:extLst>
                <a:ext uri="{FF2B5EF4-FFF2-40B4-BE49-F238E27FC236}">
                  <a16:creationId xmlns:a16="http://schemas.microsoft.com/office/drawing/2014/main" id="{7F4450F6-B11B-421A-BD74-928AFB30D955}"/>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52">
              <a:extLst>
                <a:ext uri="{FF2B5EF4-FFF2-40B4-BE49-F238E27FC236}">
                  <a16:creationId xmlns:a16="http://schemas.microsoft.com/office/drawing/2014/main" id="{49BB70BA-4876-4793-92ED-B1A7786BA38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53">
              <a:extLst>
                <a:ext uri="{FF2B5EF4-FFF2-40B4-BE49-F238E27FC236}">
                  <a16:creationId xmlns:a16="http://schemas.microsoft.com/office/drawing/2014/main" id="{5873F5EF-333B-43DB-8691-008CCF5A6936}"/>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54">
              <a:extLst>
                <a:ext uri="{FF2B5EF4-FFF2-40B4-BE49-F238E27FC236}">
                  <a16:creationId xmlns:a16="http://schemas.microsoft.com/office/drawing/2014/main" id="{1D93B15C-2138-4AB1-A5DD-3C7F9C59F548}"/>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56">
              <a:extLst>
                <a:ext uri="{FF2B5EF4-FFF2-40B4-BE49-F238E27FC236}">
                  <a16:creationId xmlns:a16="http://schemas.microsoft.com/office/drawing/2014/main" id="{B3B541FA-79C2-4154-9D51-0237A1660B69}"/>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442">
              <a:extLst>
                <a:ext uri="{FF2B5EF4-FFF2-40B4-BE49-F238E27FC236}">
                  <a16:creationId xmlns:a16="http://schemas.microsoft.com/office/drawing/2014/main" id="{390C9443-F9C0-4EB1-BCB6-B373C4E8F47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81" name="Straight Arrow Connector 80">
            <a:extLst>
              <a:ext uri="{FF2B5EF4-FFF2-40B4-BE49-F238E27FC236}">
                <a16:creationId xmlns:a16="http://schemas.microsoft.com/office/drawing/2014/main" id="{3BBCA1ED-A254-4F33-A83F-FC27929ACEE4}"/>
              </a:ext>
            </a:extLst>
          </p:cNvPr>
          <p:cNvCxnSpPr>
            <a:cxnSpLocks/>
          </p:cNvCxnSpPr>
          <p:nvPr/>
        </p:nvCxnSpPr>
        <p:spPr>
          <a:xfrm>
            <a:off x="4916933" y="5342464"/>
            <a:ext cx="55196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A19D508-A48E-4394-991D-41D909DE489F}"/>
              </a:ext>
            </a:extLst>
          </p:cNvPr>
          <p:cNvSpPr txBox="1"/>
          <p:nvPr/>
        </p:nvSpPr>
        <p:spPr>
          <a:xfrm>
            <a:off x="1555299" y="5536507"/>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86" name="Group 85">
            <a:extLst>
              <a:ext uri="{FF2B5EF4-FFF2-40B4-BE49-F238E27FC236}">
                <a16:creationId xmlns:a16="http://schemas.microsoft.com/office/drawing/2014/main" id="{7EC932C2-1B61-4C1A-A576-7C56B1A24414}"/>
              </a:ext>
            </a:extLst>
          </p:cNvPr>
          <p:cNvGrpSpPr/>
          <p:nvPr/>
        </p:nvGrpSpPr>
        <p:grpSpPr>
          <a:xfrm>
            <a:off x="2180060" y="4033112"/>
            <a:ext cx="247724" cy="303248"/>
            <a:chOff x="965200" y="3436897"/>
            <a:chExt cx="528881" cy="647424"/>
          </a:xfrm>
        </p:grpSpPr>
        <p:grpSp>
          <p:nvGrpSpPr>
            <p:cNvPr id="87" name="Group 86">
              <a:extLst>
                <a:ext uri="{FF2B5EF4-FFF2-40B4-BE49-F238E27FC236}">
                  <a16:creationId xmlns:a16="http://schemas.microsoft.com/office/drawing/2014/main" id="{3601B4A1-0C32-4A1D-B19C-1741343AE484}"/>
                </a:ext>
              </a:extLst>
            </p:cNvPr>
            <p:cNvGrpSpPr/>
            <p:nvPr/>
          </p:nvGrpSpPr>
          <p:grpSpPr>
            <a:xfrm flipH="1">
              <a:off x="965200" y="3436897"/>
              <a:ext cx="528881" cy="647424"/>
              <a:chOff x="3003960" y="3685414"/>
              <a:chExt cx="403310" cy="493707"/>
            </a:xfrm>
          </p:grpSpPr>
          <p:sp>
            <p:nvSpPr>
              <p:cNvPr id="92" name="Snip Single Corner Rectangle 26">
                <a:extLst>
                  <a:ext uri="{FF2B5EF4-FFF2-40B4-BE49-F238E27FC236}">
                    <a16:creationId xmlns:a16="http://schemas.microsoft.com/office/drawing/2014/main" id="{9495B85D-68BD-4B61-A4D4-80C0A9765249}"/>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Triangle 27">
                <a:extLst>
                  <a:ext uri="{FF2B5EF4-FFF2-40B4-BE49-F238E27FC236}">
                    <a16:creationId xmlns:a16="http://schemas.microsoft.com/office/drawing/2014/main" id="{0C4D30B0-9883-4EEA-9826-7969B23FBE73}"/>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8" name="Straight Connector 87">
              <a:extLst>
                <a:ext uri="{FF2B5EF4-FFF2-40B4-BE49-F238E27FC236}">
                  <a16:creationId xmlns:a16="http://schemas.microsoft.com/office/drawing/2014/main" id="{23F11968-1E8E-4048-AA06-EE66B60236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4ABAA54-4C4F-4AA1-B2CD-F523089C83C9}"/>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F57E2A-B29D-446D-A7C1-77B72DCDFF99}"/>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F8E516D-9970-4FD6-BF3A-9A3E493B7EA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68D665F-5E1A-46C0-B503-356FED4032F0}"/>
              </a:ext>
            </a:extLst>
          </p:cNvPr>
          <p:cNvGrpSpPr/>
          <p:nvPr/>
        </p:nvGrpSpPr>
        <p:grpSpPr>
          <a:xfrm>
            <a:off x="2108020" y="1836097"/>
            <a:ext cx="391806" cy="339374"/>
            <a:chOff x="5606650" y="4267932"/>
            <a:chExt cx="2764904" cy="2394908"/>
          </a:xfrm>
        </p:grpSpPr>
        <p:sp>
          <p:nvSpPr>
            <p:cNvPr id="95" name="Rounded Rectangle 19">
              <a:extLst>
                <a:ext uri="{FF2B5EF4-FFF2-40B4-BE49-F238E27FC236}">
                  <a16:creationId xmlns:a16="http://schemas.microsoft.com/office/drawing/2014/main" id="{ABE8FCD5-6953-41C8-96B5-A00D006CCE44}"/>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6" name="Rectangle 95">
              <a:extLst>
                <a:ext uri="{FF2B5EF4-FFF2-40B4-BE49-F238E27FC236}">
                  <a16:creationId xmlns:a16="http://schemas.microsoft.com/office/drawing/2014/main" id="{FBB6EDBC-3425-4564-B9E4-24D2B49FC36D}"/>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7" name="Rectangle 96">
              <a:extLst>
                <a:ext uri="{FF2B5EF4-FFF2-40B4-BE49-F238E27FC236}">
                  <a16:creationId xmlns:a16="http://schemas.microsoft.com/office/drawing/2014/main" id="{D9F6A067-FB7E-4D34-AB4A-4B1AB3BEB865}"/>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C4EA1F91-901B-486A-8A09-EE9694598363}"/>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7684897A-24F2-4FB3-A9BD-C78C7F3B75DE}"/>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5951A68E-E9A1-408E-AB11-1B7A8A278F08}"/>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975E6769-96D2-4B46-B3E9-A1DA2C02EF16}"/>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D95BEB2-FDE0-4AAA-8E64-500BD8CE547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31E77688-0384-4B7C-B0C7-C902DC4F8EE7}"/>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F66361A1-86CA-4ED2-8067-62AF9022CC0C}"/>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5" name="Straight Connector 104">
              <a:extLst>
                <a:ext uri="{FF2B5EF4-FFF2-40B4-BE49-F238E27FC236}">
                  <a16:creationId xmlns:a16="http://schemas.microsoft.com/office/drawing/2014/main" id="{F4FD8EA8-C3DA-436A-8688-C72CA283F20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318C978-DF55-427E-A64C-4B3724ADD7A0}"/>
              </a:ext>
            </a:extLst>
          </p:cNvPr>
          <p:cNvGrpSpPr/>
          <p:nvPr/>
        </p:nvGrpSpPr>
        <p:grpSpPr>
          <a:xfrm>
            <a:off x="2102918" y="5202183"/>
            <a:ext cx="394834" cy="310748"/>
            <a:chOff x="919596" y="1154235"/>
            <a:chExt cx="3006714" cy="2366403"/>
          </a:xfrm>
        </p:grpSpPr>
        <p:sp>
          <p:nvSpPr>
            <p:cNvPr id="107" name="Freeform 18">
              <a:extLst>
                <a:ext uri="{FF2B5EF4-FFF2-40B4-BE49-F238E27FC236}">
                  <a16:creationId xmlns:a16="http://schemas.microsoft.com/office/drawing/2014/main" id="{8007E6CC-C6AB-47B0-9720-13E34F2B2B66}"/>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8" name="Line 19">
              <a:extLst>
                <a:ext uri="{FF2B5EF4-FFF2-40B4-BE49-F238E27FC236}">
                  <a16:creationId xmlns:a16="http://schemas.microsoft.com/office/drawing/2014/main" id="{A30927F1-77A7-4199-BD0D-773351D0BD2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Line 20">
              <a:extLst>
                <a:ext uri="{FF2B5EF4-FFF2-40B4-BE49-F238E27FC236}">
                  <a16:creationId xmlns:a16="http://schemas.microsoft.com/office/drawing/2014/main" id="{903CB3F6-B53F-4841-980A-B66FA0CA9A29}"/>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Freeform 21">
              <a:extLst>
                <a:ext uri="{FF2B5EF4-FFF2-40B4-BE49-F238E27FC236}">
                  <a16:creationId xmlns:a16="http://schemas.microsoft.com/office/drawing/2014/main" id="{8B3005C4-DDEA-435C-81E0-30AC785D0C4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Line 22">
              <a:extLst>
                <a:ext uri="{FF2B5EF4-FFF2-40B4-BE49-F238E27FC236}">
                  <a16:creationId xmlns:a16="http://schemas.microsoft.com/office/drawing/2014/main" id="{544F0609-7B85-4FDD-9A12-584EF5E2C8F5}"/>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2" name="Group 111">
              <a:extLst>
                <a:ext uri="{FF2B5EF4-FFF2-40B4-BE49-F238E27FC236}">
                  <a16:creationId xmlns:a16="http://schemas.microsoft.com/office/drawing/2014/main" id="{D7F4C2CF-AE98-40C7-82BE-7CBC3B628C3E}"/>
                </a:ext>
              </a:extLst>
            </p:cNvPr>
            <p:cNvGrpSpPr/>
            <p:nvPr/>
          </p:nvGrpSpPr>
          <p:grpSpPr>
            <a:xfrm>
              <a:off x="2672424" y="1614376"/>
              <a:ext cx="926769" cy="783035"/>
              <a:chOff x="2814465" y="1249743"/>
              <a:chExt cx="784728" cy="783035"/>
            </a:xfrm>
          </p:grpSpPr>
          <p:sp>
            <p:nvSpPr>
              <p:cNvPr id="117" name="Line 26">
                <a:extLst>
                  <a:ext uri="{FF2B5EF4-FFF2-40B4-BE49-F238E27FC236}">
                    <a16:creationId xmlns:a16="http://schemas.microsoft.com/office/drawing/2014/main" id="{783BAB1E-F0E1-4A53-BBD7-031D99727028}"/>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8" name="Line 27">
                <a:extLst>
                  <a:ext uri="{FF2B5EF4-FFF2-40B4-BE49-F238E27FC236}">
                    <a16:creationId xmlns:a16="http://schemas.microsoft.com/office/drawing/2014/main" id="{9B484C82-EF8B-4638-97BD-D6899794721E}"/>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9" name="Line 28">
                <a:extLst>
                  <a:ext uri="{FF2B5EF4-FFF2-40B4-BE49-F238E27FC236}">
                    <a16:creationId xmlns:a16="http://schemas.microsoft.com/office/drawing/2014/main" id="{8239518B-7718-4D0A-8EEB-6FE10160B9C0}"/>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3" name="Group 112">
              <a:extLst>
                <a:ext uri="{FF2B5EF4-FFF2-40B4-BE49-F238E27FC236}">
                  <a16:creationId xmlns:a16="http://schemas.microsoft.com/office/drawing/2014/main" id="{C553C9C5-9D9D-4261-9066-CB79F69C7186}"/>
                </a:ext>
              </a:extLst>
            </p:cNvPr>
            <p:cNvGrpSpPr/>
            <p:nvPr/>
          </p:nvGrpSpPr>
          <p:grpSpPr>
            <a:xfrm>
              <a:off x="1224028" y="1407936"/>
              <a:ext cx="1177484" cy="1177484"/>
              <a:chOff x="222829" y="1122100"/>
              <a:chExt cx="1306361" cy="1306361"/>
            </a:xfrm>
          </p:grpSpPr>
          <p:sp>
            <p:nvSpPr>
              <p:cNvPr id="114" name="Oval 113">
                <a:extLst>
                  <a:ext uri="{FF2B5EF4-FFF2-40B4-BE49-F238E27FC236}">
                    <a16:creationId xmlns:a16="http://schemas.microsoft.com/office/drawing/2014/main" id="{B26052CC-0A4A-47D7-8E51-D3FD8BCAE2D7}"/>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5" name="Straight Connector 114">
                <a:extLst>
                  <a:ext uri="{FF2B5EF4-FFF2-40B4-BE49-F238E27FC236}">
                    <a16:creationId xmlns:a16="http://schemas.microsoft.com/office/drawing/2014/main" id="{F79E8ABC-6A53-4209-92F8-20114550ED87}"/>
                  </a:ext>
                </a:extLst>
              </p:cNvPr>
              <p:cNvCxnSpPr>
                <a:cxnSpLocks/>
                <a:stCxn id="114" idx="2"/>
                <a:endCxn id="116"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Diamond 306">
                <a:extLst>
                  <a:ext uri="{FF2B5EF4-FFF2-40B4-BE49-F238E27FC236}">
                    <a16:creationId xmlns:a16="http://schemas.microsoft.com/office/drawing/2014/main" id="{7AB70383-847C-465A-A19B-C739C10D021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cxnSp>
        <p:nvCxnSpPr>
          <p:cNvPr id="120" name="Straight Arrow Connector 119">
            <a:extLst>
              <a:ext uri="{FF2B5EF4-FFF2-40B4-BE49-F238E27FC236}">
                <a16:creationId xmlns:a16="http://schemas.microsoft.com/office/drawing/2014/main" id="{D57DB5EE-CCA7-4BFC-9AC7-A9D3107430CE}"/>
              </a:ext>
            </a:extLst>
          </p:cNvPr>
          <p:cNvCxnSpPr>
            <a:cxnSpLocks/>
          </p:cNvCxnSpPr>
          <p:nvPr/>
        </p:nvCxnSpPr>
        <p:spPr>
          <a:xfrm>
            <a:off x="7383221" y="5342464"/>
            <a:ext cx="101992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382E8C6F-4A42-43B8-9178-9D70295B69E0}"/>
              </a:ext>
            </a:extLst>
          </p:cNvPr>
          <p:cNvSpPr/>
          <p:nvPr/>
        </p:nvSpPr>
        <p:spPr>
          <a:xfrm>
            <a:off x="8271331" y="560574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23" name="Rectangle 122">
            <a:extLst>
              <a:ext uri="{FF2B5EF4-FFF2-40B4-BE49-F238E27FC236}">
                <a16:creationId xmlns:a16="http://schemas.microsoft.com/office/drawing/2014/main" id="{6F5B6F72-13DF-4310-BE3E-CECB8C4489A4}"/>
              </a:ext>
            </a:extLst>
          </p:cNvPr>
          <p:cNvSpPr/>
          <p:nvPr/>
        </p:nvSpPr>
        <p:spPr>
          <a:xfrm>
            <a:off x="9343604" y="560574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nvGrpSpPr>
          <p:cNvPr id="134" name="Group 133">
            <a:extLst>
              <a:ext uri="{FF2B5EF4-FFF2-40B4-BE49-F238E27FC236}">
                <a16:creationId xmlns:a16="http://schemas.microsoft.com/office/drawing/2014/main" id="{00B5C68B-D460-44A2-8719-E9EC10F23C95}"/>
              </a:ext>
            </a:extLst>
          </p:cNvPr>
          <p:cNvGrpSpPr/>
          <p:nvPr/>
        </p:nvGrpSpPr>
        <p:grpSpPr>
          <a:xfrm>
            <a:off x="8555191" y="5177374"/>
            <a:ext cx="498100" cy="387806"/>
            <a:chOff x="2062250" y="1828801"/>
            <a:chExt cx="438091" cy="341085"/>
          </a:xfrm>
        </p:grpSpPr>
        <p:grpSp>
          <p:nvGrpSpPr>
            <p:cNvPr id="135" name="Group 134">
              <a:extLst>
                <a:ext uri="{FF2B5EF4-FFF2-40B4-BE49-F238E27FC236}">
                  <a16:creationId xmlns:a16="http://schemas.microsoft.com/office/drawing/2014/main" id="{7CF10C4F-70B5-4394-AE2F-5A5DC6BE4F6B}"/>
                </a:ext>
              </a:extLst>
            </p:cNvPr>
            <p:cNvGrpSpPr/>
            <p:nvPr/>
          </p:nvGrpSpPr>
          <p:grpSpPr>
            <a:xfrm>
              <a:off x="2062250" y="1828801"/>
              <a:ext cx="180067" cy="140947"/>
              <a:chOff x="2438399" y="1828800"/>
              <a:chExt cx="1923143" cy="1799771"/>
            </a:xfrm>
            <a:noFill/>
          </p:grpSpPr>
          <p:sp>
            <p:nvSpPr>
              <p:cNvPr id="149" name="Rectangle 148">
                <a:extLst>
                  <a:ext uri="{FF2B5EF4-FFF2-40B4-BE49-F238E27FC236}">
                    <a16:creationId xmlns:a16="http://schemas.microsoft.com/office/drawing/2014/main" id="{DB1EE6CA-224B-407F-BD6D-6F0852B9596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2BD4EFD5-211E-4144-B7DF-34EB9F9B845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46FEDADF-EB94-4106-9758-16248A8B2EF3}"/>
                </a:ext>
              </a:extLst>
            </p:cNvPr>
            <p:cNvGrpSpPr/>
            <p:nvPr/>
          </p:nvGrpSpPr>
          <p:grpSpPr>
            <a:xfrm>
              <a:off x="2093480" y="2028939"/>
              <a:ext cx="180067" cy="140947"/>
              <a:chOff x="2438399" y="1828800"/>
              <a:chExt cx="1923143" cy="1799771"/>
            </a:xfrm>
            <a:noFill/>
          </p:grpSpPr>
          <p:sp>
            <p:nvSpPr>
              <p:cNvPr id="147" name="Rectangle 146">
                <a:extLst>
                  <a:ext uri="{FF2B5EF4-FFF2-40B4-BE49-F238E27FC236}">
                    <a16:creationId xmlns:a16="http://schemas.microsoft.com/office/drawing/2014/main" id="{DC8B7E7E-F7C5-4187-9D7A-E85BD8B9D8A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184EC94E-845B-4BB6-8D48-8F9B775C7E7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CFA45AD5-9EAC-444A-8D6A-9BBE8BA4F74F}"/>
                </a:ext>
              </a:extLst>
            </p:cNvPr>
            <p:cNvGrpSpPr/>
            <p:nvPr/>
          </p:nvGrpSpPr>
          <p:grpSpPr>
            <a:xfrm>
              <a:off x="2320274" y="1907031"/>
              <a:ext cx="180067" cy="140947"/>
              <a:chOff x="2438399" y="1828800"/>
              <a:chExt cx="1923143" cy="1799771"/>
            </a:xfrm>
            <a:noFill/>
          </p:grpSpPr>
          <p:sp>
            <p:nvSpPr>
              <p:cNvPr id="145" name="Rectangle 144">
                <a:extLst>
                  <a:ext uri="{FF2B5EF4-FFF2-40B4-BE49-F238E27FC236}">
                    <a16:creationId xmlns:a16="http://schemas.microsoft.com/office/drawing/2014/main" id="{456BA77E-0E70-4CCD-B7AA-A2CE960FEDD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F549C2DA-5512-4182-BFE9-5D04D42C2E5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62523FE-B8E3-44DA-8172-4F1ECAD2C187}"/>
                </a:ext>
              </a:extLst>
            </p:cNvPr>
            <p:cNvGrpSpPr/>
            <p:nvPr/>
          </p:nvGrpSpPr>
          <p:grpSpPr>
            <a:xfrm>
              <a:off x="2129218" y="1891046"/>
              <a:ext cx="303775" cy="247510"/>
              <a:chOff x="2129218" y="1898304"/>
              <a:chExt cx="303775" cy="247510"/>
            </a:xfrm>
          </p:grpSpPr>
          <p:sp>
            <p:nvSpPr>
              <p:cNvPr id="139" name="Oval 138">
                <a:extLst>
                  <a:ext uri="{FF2B5EF4-FFF2-40B4-BE49-F238E27FC236}">
                    <a16:creationId xmlns:a16="http://schemas.microsoft.com/office/drawing/2014/main" id="{7F33154F-495A-4C46-929F-B7C2A195EE6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F13EEA0C-3215-4A94-A0BA-CFE0C59D1352}"/>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922FBDD5-75C8-41AE-994A-221DC573024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7090D1CC-E082-4F6A-B404-A5735E13788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C33CAB4-FA76-4C2A-B3A5-97D68F47FE5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89926F2-97F0-4EDC-9285-89A0D6186DB1}"/>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57" name="Straight Arrow Connector 156">
            <a:extLst>
              <a:ext uri="{FF2B5EF4-FFF2-40B4-BE49-F238E27FC236}">
                <a16:creationId xmlns:a16="http://schemas.microsoft.com/office/drawing/2014/main" id="{70DC6588-1F1D-43B6-A3BA-C2AF280FFB40}"/>
              </a:ext>
            </a:extLst>
          </p:cNvPr>
          <p:cNvCxnSpPr>
            <a:cxnSpLocks/>
          </p:cNvCxnSpPr>
          <p:nvPr/>
        </p:nvCxnSpPr>
        <p:spPr>
          <a:xfrm>
            <a:off x="5468898" y="5342464"/>
            <a:ext cx="1274628" cy="0"/>
          </a:xfrm>
          <a:prstGeom prst="straightConnector1">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86605F2E-88CD-43DC-9A1D-6E18CCDD8C57}"/>
              </a:ext>
            </a:extLst>
          </p:cNvPr>
          <p:cNvCxnSpPr>
            <a:cxnSpLocks/>
          </p:cNvCxnSpPr>
          <p:nvPr/>
        </p:nvCxnSpPr>
        <p:spPr>
          <a:xfrm>
            <a:off x="3177829" y="4203937"/>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F861D9C6-50DE-4E56-B8B1-C492D8F28E6E}"/>
              </a:ext>
            </a:extLst>
          </p:cNvPr>
          <p:cNvCxnSpPr>
            <a:cxnSpLocks/>
          </p:cNvCxnSpPr>
          <p:nvPr/>
        </p:nvCxnSpPr>
        <p:spPr>
          <a:xfrm rot="5400000" flipH="1" flipV="1">
            <a:off x="4873488" y="3100773"/>
            <a:ext cx="1690108" cy="516221"/>
          </a:xfrm>
          <a:prstGeom prst="bentConnector3">
            <a:avLst>
              <a:gd name="adj1" fmla="val 99664"/>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F90288B3-859E-4D7A-8C60-5786F806766D}"/>
              </a:ext>
            </a:extLst>
          </p:cNvPr>
          <p:cNvCxnSpPr>
            <a:cxnSpLocks/>
          </p:cNvCxnSpPr>
          <p:nvPr/>
        </p:nvCxnSpPr>
        <p:spPr>
          <a:xfrm flipV="1">
            <a:off x="4642076" y="4203937"/>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4EE276A2-13FE-4D63-B5EB-63865394D7D3}"/>
              </a:ext>
            </a:extLst>
          </p:cNvPr>
          <p:cNvCxnSpPr>
            <a:cxnSpLocks/>
            <a:endCxn id="24" idx="2"/>
          </p:cNvCxnSpPr>
          <p:nvPr/>
        </p:nvCxnSpPr>
        <p:spPr>
          <a:xfrm rot="5400000" flipH="1" flipV="1">
            <a:off x="8722154" y="4320235"/>
            <a:ext cx="1495239" cy="557190"/>
          </a:xfrm>
          <a:prstGeom prst="bentConnector3">
            <a:avLst>
              <a:gd name="adj1" fmla="val -25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46E0E0F7-DF21-4CCA-989E-FD956EC51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60" y="3927683"/>
            <a:ext cx="571500" cy="571500"/>
          </a:xfrm>
          <a:prstGeom prst="rect">
            <a:avLst/>
          </a:prstGeom>
        </p:spPr>
      </p:pic>
      <p:sp>
        <p:nvSpPr>
          <p:cNvPr id="165" name="Rectangle 164">
            <a:extLst>
              <a:ext uri="{FF2B5EF4-FFF2-40B4-BE49-F238E27FC236}">
                <a16:creationId xmlns:a16="http://schemas.microsoft.com/office/drawing/2014/main" id="{91B76159-C646-4389-81D0-576BBD6A6015}"/>
              </a:ext>
            </a:extLst>
          </p:cNvPr>
          <p:cNvSpPr/>
          <p:nvPr/>
        </p:nvSpPr>
        <p:spPr>
          <a:xfrm>
            <a:off x="4005183" y="4482198"/>
            <a:ext cx="5100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Kafka</a:t>
            </a:r>
          </a:p>
        </p:txBody>
      </p:sp>
      <p:cxnSp>
        <p:nvCxnSpPr>
          <p:cNvPr id="162" name="Straight Arrow Connector 161">
            <a:extLst>
              <a:ext uri="{FF2B5EF4-FFF2-40B4-BE49-F238E27FC236}">
                <a16:creationId xmlns:a16="http://schemas.microsoft.com/office/drawing/2014/main" id="{AE583E09-663D-49E0-99C9-CDCA14DBC155}"/>
              </a:ext>
            </a:extLst>
          </p:cNvPr>
          <p:cNvCxnSpPr>
            <a:cxnSpLocks/>
          </p:cNvCxnSpPr>
          <p:nvPr/>
        </p:nvCxnSpPr>
        <p:spPr>
          <a:xfrm>
            <a:off x="3143856" y="3363102"/>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8E806E58-2549-4A84-A5E3-3FC8C16D69C0}"/>
              </a:ext>
            </a:extLst>
          </p:cNvPr>
          <p:cNvCxnSpPr>
            <a:cxnSpLocks/>
          </p:cNvCxnSpPr>
          <p:nvPr/>
        </p:nvCxnSpPr>
        <p:spPr>
          <a:xfrm flipV="1">
            <a:off x="4641773" y="3367367"/>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00737C8A-FA76-4A1C-9905-B19D6690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4792" y="3097173"/>
            <a:ext cx="571500" cy="571500"/>
          </a:xfrm>
          <a:prstGeom prst="rect">
            <a:avLst/>
          </a:prstGeom>
        </p:spPr>
      </p:pic>
      <p:sp>
        <p:nvSpPr>
          <p:cNvPr id="172" name="Rectangle 171">
            <a:extLst>
              <a:ext uri="{FF2B5EF4-FFF2-40B4-BE49-F238E27FC236}">
                <a16:creationId xmlns:a16="http://schemas.microsoft.com/office/drawing/2014/main" id="{DB02B95A-A165-4996-A356-FEE61F912FE1}"/>
              </a:ext>
            </a:extLst>
          </p:cNvPr>
          <p:cNvSpPr/>
          <p:nvPr/>
        </p:nvSpPr>
        <p:spPr>
          <a:xfrm>
            <a:off x="4005183" y="3671851"/>
            <a:ext cx="651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61" name="Straight Arrow Connector 160">
            <a:extLst>
              <a:ext uri="{FF2B5EF4-FFF2-40B4-BE49-F238E27FC236}">
                <a16:creationId xmlns:a16="http://schemas.microsoft.com/office/drawing/2014/main" id="{D5BBAEF3-FEA9-40B8-A150-4CE463927615}"/>
              </a:ext>
            </a:extLst>
          </p:cNvPr>
          <p:cNvCxnSpPr>
            <a:cxnSpLocks/>
          </p:cNvCxnSpPr>
          <p:nvPr/>
        </p:nvCxnSpPr>
        <p:spPr>
          <a:xfrm>
            <a:off x="3143856" y="252970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45E44E-E539-4B96-A0F6-3D05BCB8F659}"/>
              </a:ext>
            </a:extLst>
          </p:cNvPr>
          <p:cNvCxnSpPr>
            <a:cxnSpLocks/>
          </p:cNvCxnSpPr>
          <p:nvPr/>
        </p:nvCxnSpPr>
        <p:spPr>
          <a:xfrm flipV="1">
            <a:off x="4619300" y="2529704"/>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6BD104D4-AFFE-4218-A9B7-45E9430AE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2612" y="2254295"/>
            <a:ext cx="571500" cy="571500"/>
          </a:xfrm>
          <a:prstGeom prst="rect">
            <a:avLst/>
          </a:prstGeom>
        </p:spPr>
      </p:pic>
      <p:sp>
        <p:nvSpPr>
          <p:cNvPr id="174" name="Rectangle 173">
            <a:extLst>
              <a:ext uri="{FF2B5EF4-FFF2-40B4-BE49-F238E27FC236}">
                <a16:creationId xmlns:a16="http://schemas.microsoft.com/office/drawing/2014/main" id="{78C00CA4-8213-401D-B422-E18EAC687370}"/>
              </a:ext>
            </a:extLst>
          </p:cNvPr>
          <p:cNvSpPr/>
          <p:nvPr/>
        </p:nvSpPr>
        <p:spPr>
          <a:xfrm>
            <a:off x="3867324" y="2789668"/>
            <a:ext cx="78899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p:txBody>
      </p:sp>
      <p:cxnSp>
        <p:nvCxnSpPr>
          <p:cNvPr id="173" name="Connector: Elbow 172">
            <a:extLst>
              <a:ext uri="{FF2B5EF4-FFF2-40B4-BE49-F238E27FC236}">
                <a16:creationId xmlns:a16="http://schemas.microsoft.com/office/drawing/2014/main" id="{B0E8610D-59F7-4605-8665-56E72943C204}"/>
              </a:ext>
            </a:extLst>
          </p:cNvPr>
          <p:cNvCxnSpPr>
            <a:cxnSpLocks/>
            <a:endCxn id="24" idx="0"/>
          </p:cNvCxnSpPr>
          <p:nvPr/>
        </p:nvCxnSpPr>
        <p:spPr>
          <a:xfrm>
            <a:off x="8201500" y="2534476"/>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8CA5372-1BAE-42E6-A290-6B4AAF3C0256}"/>
              </a:ext>
            </a:extLst>
          </p:cNvPr>
          <p:cNvGrpSpPr/>
          <p:nvPr/>
        </p:nvGrpSpPr>
        <p:grpSpPr>
          <a:xfrm>
            <a:off x="9484552" y="3360162"/>
            <a:ext cx="527632" cy="491048"/>
            <a:chOff x="10973806" y="3662307"/>
            <a:chExt cx="527632" cy="491048"/>
          </a:xfrm>
        </p:grpSpPr>
        <p:grpSp>
          <p:nvGrpSpPr>
            <p:cNvPr id="22" name="Group 21">
              <a:extLst>
                <a:ext uri="{FF2B5EF4-FFF2-40B4-BE49-F238E27FC236}">
                  <a16:creationId xmlns:a16="http://schemas.microsoft.com/office/drawing/2014/main" id="{12496188-6D65-4D59-8578-9FF1F478D2FD}"/>
                </a:ext>
              </a:extLst>
            </p:cNvPr>
            <p:cNvGrpSpPr/>
            <p:nvPr/>
          </p:nvGrpSpPr>
          <p:grpSpPr>
            <a:xfrm>
              <a:off x="11031713" y="3743631"/>
              <a:ext cx="398140" cy="303090"/>
              <a:chOff x="11031713" y="3743631"/>
              <a:chExt cx="398140" cy="303090"/>
            </a:xfrm>
          </p:grpSpPr>
          <p:cxnSp>
            <p:nvCxnSpPr>
              <p:cNvPr id="152" name="Straight Connector 151">
                <a:extLst>
                  <a:ext uri="{FF2B5EF4-FFF2-40B4-BE49-F238E27FC236}">
                    <a16:creationId xmlns:a16="http://schemas.microsoft.com/office/drawing/2014/main" id="{C50CA1B7-92F9-42AE-807B-6ED85DA8D4E7}"/>
                  </a:ext>
                </a:extLst>
              </p:cNvPr>
              <p:cNvCxnSpPr>
                <a:cxnSpLocks/>
              </p:cNvCxnSpPr>
              <p:nvPr/>
            </p:nvCxnSpPr>
            <p:spPr>
              <a:xfrm>
                <a:off x="11119020" y="3946661"/>
                <a:ext cx="0" cy="10006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2B7B27F-CAD7-491B-81FD-FFFA51320905}"/>
                  </a:ext>
                </a:extLst>
              </p:cNvPr>
              <p:cNvCxnSpPr>
                <a:cxnSpLocks/>
              </p:cNvCxnSpPr>
              <p:nvPr/>
            </p:nvCxnSpPr>
            <p:spPr>
              <a:xfrm>
                <a:off x="11193095" y="3862590"/>
                <a:ext cx="0" cy="184131"/>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20C0C4D-EFE1-42AD-BACD-0D045C460BB9}"/>
                  </a:ext>
                </a:extLst>
              </p:cNvPr>
              <p:cNvCxnSpPr>
                <a:cxnSpLocks/>
              </p:cNvCxnSpPr>
              <p:nvPr/>
            </p:nvCxnSpPr>
            <p:spPr>
              <a:xfrm>
                <a:off x="11267169" y="3897147"/>
                <a:ext cx="0" cy="149574"/>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21F1EC5-D226-41C7-8D16-73EB6F8D628B}"/>
                  </a:ext>
                </a:extLst>
              </p:cNvPr>
              <p:cNvCxnSpPr>
                <a:cxnSpLocks/>
              </p:cNvCxnSpPr>
              <p:nvPr/>
            </p:nvCxnSpPr>
            <p:spPr>
              <a:xfrm>
                <a:off x="11340016" y="3802736"/>
                <a:ext cx="0" cy="24398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Freeform: Shape 581">
                <a:extLst>
                  <a:ext uri="{FF2B5EF4-FFF2-40B4-BE49-F238E27FC236}">
                    <a16:creationId xmlns:a16="http://schemas.microsoft.com/office/drawing/2014/main" id="{02D853BC-C701-4A86-A2DA-7E7C38F62BF8}"/>
                  </a:ext>
                </a:extLst>
              </p:cNvPr>
              <p:cNvSpPr/>
              <p:nvPr/>
            </p:nvSpPr>
            <p:spPr bwMode="auto">
              <a:xfrm>
                <a:off x="11031713" y="3743631"/>
                <a:ext cx="398140" cy="249556"/>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76A7DD1C-AE82-454C-98B8-22914D75B845}"/>
                </a:ext>
              </a:extLst>
            </p:cNvPr>
            <p:cNvSpPr/>
            <p:nvPr/>
          </p:nvSpPr>
          <p:spPr bwMode="auto">
            <a:xfrm>
              <a:off x="10973806" y="3662307"/>
              <a:ext cx="527632" cy="491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cxnSp>
        <p:nvCxnSpPr>
          <p:cNvPr id="175" name="Straight Arrow Connector 174">
            <a:extLst>
              <a:ext uri="{FF2B5EF4-FFF2-40B4-BE49-F238E27FC236}">
                <a16:creationId xmlns:a16="http://schemas.microsoft.com/office/drawing/2014/main" id="{C0FB507E-CB7E-454F-81A8-77A1A7141EB9}"/>
              </a:ext>
            </a:extLst>
          </p:cNvPr>
          <p:cNvCxnSpPr>
            <a:cxnSpLocks/>
          </p:cNvCxnSpPr>
          <p:nvPr/>
        </p:nvCxnSpPr>
        <p:spPr>
          <a:xfrm>
            <a:off x="7089807" y="3023941"/>
            <a:ext cx="0" cy="407918"/>
          </a:xfrm>
          <a:prstGeom prst="straightConnector1">
            <a:avLst/>
          </a:prstGeom>
          <a:ln w="31750">
            <a:solidFill>
              <a:schemeClr val="accent4">
                <a:lumMod val="7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46DB9C1-597B-4F50-A922-345EF765F968}"/>
              </a:ext>
            </a:extLst>
          </p:cNvPr>
          <p:cNvGrpSpPr/>
          <p:nvPr/>
        </p:nvGrpSpPr>
        <p:grpSpPr>
          <a:xfrm>
            <a:off x="5951538" y="2035384"/>
            <a:ext cx="5030866" cy="1031552"/>
            <a:chOff x="4659888" y="2337529"/>
            <a:chExt cx="6020554" cy="1031552"/>
          </a:xfrm>
        </p:grpSpPr>
        <p:sp>
          <p:nvSpPr>
            <p:cNvPr id="31" name="Rectangle 30">
              <a:extLst>
                <a:ext uri="{FF2B5EF4-FFF2-40B4-BE49-F238E27FC236}">
                  <a16:creationId xmlns:a16="http://schemas.microsoft.com/office/drawing/2014/main" id="{65BA4DE4-B18C-4BF8-9971-F67E6056BA04}"/>
                </a:ext>
              </a:extLst>
            </p:cNvPr>
            <p:cNvSpPr/>
            <p:nvPr/>
          </p:nvSpPr>
          <p:spPr bwMode="auto">
            <a:xfrm>
              <a:off x="4686300" y="2337529"/>
              <a:ext cx="5994142" cy="998184"/>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51" name="Rectangle 150">
              <a:extLst>
                <a:ext uri="{FF2B5EF4-FFF2-40B4-BE49-F238E27FC236}">
                  <a16:creationId xmlns:a16="http://schemas.microsoft.com/office/drawing/2014/main" id="{537FE922-504A-431B-87A4-DBB7D8F131AB}"/>
                </a:ext>
              </a:extLst>
            </p:cNvPr>
            <p:cNvSpPr/>
            <p:nvPr/>
          </p:nvSpPr>
          <p:spPr>
            <a:xfrm>
              <a:off x="4659888" y="3122860"/>
              <a:ext cx="1613717"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Explorer</a:t>
              </a:r>
            </a:p>
          </p:txBody>
        </p:sp>
        <p:sp>
          <p:nvSpPr>
            <p:cNvPr id="11" name="TextBox 10">
              <a:extLst>
                <a:ext uri="{FF2B5EF4-FFF2-40B4-BE49-F238E27FC236}">
                  <a16:creationId xmlns:a16="http://schemas.microsoft.com/office/drawing/2014/main" id="{653FF04D-523E-4F4A-94DE-2B0E39953A52}"/>
                </a:ext>
              </a:extLst>
            </p:cNvPr>
            <p:cNvSpPr txBox="1"/>
            <p:nvPr/>
          </p:nvSpPr>
          <p:spPr>
            <a:xfrm>
              <a:off x="5717516" y="2393081"/>
              <a:ext cx="4825042" cy="7848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Moving window of data (days to months)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Real-time, cached and indexed data for faster interactive query over billions of records</a:t>
              </a:r>
            </a:p>
          </p:txBody>
        </p:sp>
      </p:grpSp>
      <p:cxnSp>
        <p:nvCxnSpPr>
          <p:cNvPr id="176" name="Straight Arrow Connector 175">
            <a:extLst>
              <a:ext uri="{FF2B5EF4-FFF2-40B4-BE49-F238E27FC236}">
                <a16:creationId xmlns:a16="http://schemas.microsoft.com/office/drawing/2014/main" id="{60906D6A-FFBF-468F-AA6F-0F1D25159C72}"/>
              </a:ext>
            </a:extLst>
          </p:cNvPr>
          <p:cNvCxnSpPr>
            <a:cxnSpLocks/>
          </p:cNvCxnSpPr>
          <p:nvPr/>
        </p:nvCxnSpPr>
        <p:spPr>
          <a:xfrm>
            <a:off x="7089807" y="4012828"/>
            <a:ext cx="0" cy="9032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FAA5928E-A026-4E12-85E7-A96422936D55}"/>
              </a:ext>
            </a:extLst>
          </p:cNvPr>
          <p:cNvSpPr txBox="1"/>
          <p:nvPr/>
        </p:nvSpPr>
        <p:spPr>
          <a:xfrm>
            <a:off x="4786808" y="2235378"/>
            <a:ext cx="99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Streaming</a:t>
            </a:r>
          </a:p>
        </p:txBody>
      </p:sp>
      <p:sp>
        <p:nvSpPr>
          <p:cNvPr id="170" name="TextBox 169">
            <a:extLst>
              <a:ext uri="{FF2B5EF4-FFF2-40B4-BE49-F238E27FC236}">
                <a16:creationId xmlns:a16="http://schemas.microsoft.com/office/drawing/2014/main" id="{061AFDEF-51C7-4EF8-9D52-385AE1F44C68}"/>
              </a:ext>
            </a:extLst>
          </p:cNvPr>
          <p:cNvSpPr txBox="1"/>
          <p:nvPr/>
        </p:nvSpPr>
        <p:spPr>
          <a:xfrm>
            <a:off x="7046891" y="3023330"/>
            <a:ext cx="17169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lumMod val="75000"/>
                  </a:srgbClr>
                </a:solidFill>
                <a:effectLst/>
                <a:uLnTx/>
                <a:uFillTx/>
                <a:latin typeface="Calibri" panose="020F0502020204030204"/>
                <a:ea typeface="+mn-ea"/>
                <a:cs typeface="+mn-cs"/>
              </a:rPr>
              <a:t>Export to Data Lake</a:t>
            </a:r>
          </a:p>
        </p:txBody>
      </p:sp>
      <p:pic>
        <p:nvPicPr>
          <p:cNvPr id="184" name="Graphic 183">
            <a:extLst>
              <a:ext uri="{FF2B5EF4-FFF2-40B4-BE49-F238E27FC236}">
                <a16:creationId xmlns:a16="http://schemas.microsoft.com/office/drawing/2014/main" id="{64670FE3-8C6E-4588-803E-CB17AEC5F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7728" y="2175144"/>
            <a:ext cx="571500" cy="571500"/>
          </a:xfrm>
          <a:prstGeom prst="rect">
            <a:avLst/>
          </a:prstGeom>
        </p:spPr>
      </p:pic>
      <p:cxnSp>
        <p:nvCxnSpPr>
          <p:cNvPr id="185" name="Connector: Elbow 184">
            <a:extLst>
              <a:ext uri="{FF2B5EF4-FFF2-40B4-BE49-F238E27FC236}">
                <a16:creationId xmlns:a16="http://schemas.microsoft.com/office/drawing/2014/main" id="{C4B7F3BD-D2D5-4756-8730-C207A50A8D83}"/>
              </a:ext>
            </a:extLst>
          </p:cNvPr>
          <p:cNvCxnSpPr>
            <a:cxnSpLocks/>
            <a:endCxn id="42" idx="3"/>
          </p:cNvCxnSpPr>
          <p:nvPr/>
        </p:nvCxnSpPr>
        <p:spPr>
          <a:xfrm rot="5400000" flipH="1" flipV="1">
            <a:off x="5603140" y="4077725"/>
            <a:ext cx="1611446" cy="830282"/>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8EAB2A5-20EA-4D17-9B4F-088831A9034C}"/>
              </a:ext>
            </a:extLst>
          </p:cNvPr>
          <p:cNvSpPr/>
          <p:nvPr/>
        </p:nvSpPr>
        <p:spPr>
          <a:xfrm>
            <a:off x="526354" y="1060546"/>
            <a:ext cx="54468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chemeClr val="accent2"/>
                </a:solidFill>
                <a:effectLst/>
                <a:uLnTx/>
                <a:uFillTx/>
                <a:latin typeface="Segoe UI"/>
                <a:ea typeface="+mn-ea"/>
                <a:cs typeface="Segoe UI" pitchFamily="34" charset="0"/>
              </a:rPr>
              <a:t>Land your data in ADX and then export to the data lake</a:t>
            </a:r>
            <a:endParaRPr kumimoji="0" lang="en-US" sz="18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pic>
        <p:nvPicPr>
          <p:cNvPr id="160" name="Picture 159">
            <a:extLst>
              <a:ext uri="{FF2B5EF4-FFF2-40B4-BE49-F238E27FC236}">
                <a16:creationId xmlns:a16="http://schemas.microsoft.com/office/drawing/2014/main" id="{CB114734-0083-43CE-BAFE-B6D70B7E89BE}"/>
              </a:ext>
            </a:extLst>
          </p:cNvPr>
          <p:cNvPicPr>
            <a:picLocks noChangeAspect="1"/>
          </p:cNvPicPr>
          <p:nvPr/>
        </p:nvPicPr>
        <p:blipFill>
          <a:blip r:embed="rId11"/>
          <a:stretch>
            <a:fillRect/>
          </a:stretch>
        </p:blipFill>
        <p:spPr>
          <a:xfrm>
            <a:off x="6772761" y="5008790"/>
            <a:ext cx="610460" cy="610460"/>
          </a:xfrm>
          <a:prstGeom prst="rect">
            <a:avLst/>
          </a:prstGeom>
        </p:spPr>
      </p:pic>
      <p:sp>
        <p:nvSpPr>
          <p:cNvPr id="186" name="Rectangle 185">
            <a:extLst>
              <a:ext uri="{FF2B5EF4-FFF2-40B4-BE49-F238E27FC236}">
                <a16:creationId xmlns:a16="http://schemas.microsoft.com/office/drawing/2014/main" id="{C8AABAAC-EDCF-4C31-BD30-DEF8BF398E9B}"/>
              </a:ext>
            </a:extLst>
          </p:cNvPr>
          <p:cNvSpPr/>
          <p:nvPr/>
        </p:nvSpPr>
        <p:spPr>
          <a:xfrm>
            <a:off x="6576313" y="5619250"/>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cxnSp>
        <p:nvCxnSpPr>
          <p:cNvPr id="16" name="Connector: Elbow 15">
            <a:extLst>
              <a:ext uri="{FF2B5EF4-FFF2-40B4-BE49-F238E27FC236}">
                <a16:creationId xmlns:a16="http://schemas.microsoft.com/office/drawing/2014/main" id="{58D99764-EB51-4276-8F72-F20CC50DDE56}"/>
              </a:ext>
            </a:extLst>
          </p:cNvPr>
          <p:cNvCxnSpPr>
            <a:cxnSpLocks/>
          </p:cNvCxnSpPr>
          <p:nvPr/>
        </p:nvCxnSpPr>
        <p:spPr>
          <a:xfrm flipV="1">
            <a:off x="7102224" y="3061877"/>
            <a:ext cx="1823870" cy="1437306"/>
          </a:xfrm>
          <a:prstGeom prst="bentConnector3">
            <a:avLst>
              <a:gd name="adj1" fmla="val 10013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984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Integration: </a:t>
            </a:r>
            <a:r>
              <a:rPr lang="en-US" dirty="0">
                <a:solidFill>
                  <a:schemeClr val="accent2"/>
                </a:solidFill>
              </a:rPr>
              <a:t>Batch Ingestion</a:t>
            </a:r>
          </a:p>
        </p:txBody>
      </p:sp>
      <p:sp>
        <p:nvSpPr>
          <p:cNvPr id="40" name="Rectangle 39">
            <a:extLst>
              <a:ext uri="{FF2B5EF4-FFF2-40B4-BE49-F238E27FC236}">
                <a16:creationId xmlns:a16="http://schemas.microsoft.com/office/drawing/2014/main" id="{465C6BF8-B742-4632-A045-1D82CA8C81C4}"/>
              </a:ext>
            </a:extLst>
          </p:cNvPr>
          <p:cNvSpPr/>
          <p:nvPr/>
        </p:nvSpPr>
        <p:spPr>
          <a:xfrm>
            <a:off x="7443679" y="3402199"/>
            <a:ext cx="858889" cy="5647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41" name="Group 40">
            <a:extLst>
              <a:ext uri="{FF2B5EF4-FFF2-40B4-BE49-F238E27FC236}">
                <a16:creationId xmlns:a16="http://schemas.microsoft.com/office/drawing/2014/main" id="{D77A213E-EBB2-4B61-B769-DEE545D52512}"/>
              </a:ext>
            </a:extLst>
          </p:cNvPr>
          <p:cNvGrpSpPr/>
          <p:nvPr/>
        </p:nvGrpSpPr>
        <p:grpSpPr>
          <a:xfrm>
            <a:off x="6824004" y="3469203"/>
            <a:ext cx="507755" cy="435880"/>
            <a:chOff x="2488014" y="1320237"/>
            <a:chExt cx="4696411" cy="4187931"/>
          </a:xfrm>
        </p:grpSpPr>
        <p:sp>
          <p:nvSpPr>
            <p:cNvPr id="42" name="Hexagon 41">
              <a:extLst>
                <a:ext uri="{FF2B5EF4-FFF2-40B4-BE49-F238E27FC236}">
                  <a16:creationId xmlns:a16="http://schemas.microsoft.com/office/drawing/2014/main" id="{D7544971-E6D9-4D23-B6B4-F21BF91AB564}"/>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Snip Single Corner Rectangle 26">
              <a:extLst>
                <a:ext uri="{FF2B5EF4-FFF2-40B4-BE49-F238E27FC236}">
                  <a16:creationId xmlns:a16="http://schemas.microsoft.com/office/drawing/2014/main" id="{0628708E-8B25-46C4-8EC6-6CABA857FF1D}"/>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4CF19E34-F874-4035-996C-8DF105673B22}"/>
                </a:ext>
              </a:extLst>
            </p:cNvPr>
            <p:cNvGrpSpPr/>
            <p:nvPr/>
          </p:nvGrpSpPr>
          <p:grpSpPr>
            <a:xfrm>
              <a:off x="4271147" y="2716509"/>
              <a:ext cx="790232" cy="1472559"/>
              <a:chOff x="4917030" y="1019829"/>
              <a:chExt cx="123056" cy="229308"/>
            </a:xfrm>
          </p:grpSpPr>
          <p:sp>
            <p:nvSpPr>
              <p:cNvPr id="46" name="Freeform: Shape 45">
                <a:extLst>
                  <a:ext uri="{FF2B5EF4-FFF2-40B4-BE49-F238E27FC236}">
                    <a16:creationId xmlns:a16="http://schemas.microsoft.com/office/drawing/2014/main" id="{377D0534-0668-416C-B0D9-4AB58E4081E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B9BEB19B-9275-451F-B90F-A708D2767656}"/>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6C39133-3483-467F-8175-C631FBEE813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7EDA434F-98BA-4E17-91DC-8261EB6D805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5" name="Right Triangle 44">
              <a:extLst>
                <a:ext uri="{FF2B5EF4-FFF2-40B4-BE49-F238E27FC236}">
                  <a16:creationId xmlns:a16="http://schemas.microsoft.com/office/drawing/2014/main" id="{A0BB8308-529F-4418-B63E-65A494551CD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50" name="TextBox 49">
            <a:extLst>
              <a:ext uri="{FF2B5EF4-FFF2-40B4-BE49-F238E27FC236}">
                <a16:creationId xmlns:a16="http://schemas.microsoft.com/office/drawing/2014/main" id="{1BDA010F-F94B-444F-A234-BBB56FB77854}"/>
              </a:ext>
            </a:extLst>
          </p:cNvPr>
          <p:cNvSpPr txBox="1"/>
          <p:nvPr/>
        </p:nvSpPr>
        <p:spPr>
          <a:xfrm>
            <a:off x="1637182" y="2257159"/>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51" name="Group 50">
            <a:extLst>
              <a:ext uri="{FF2B5EF4-FFF2-40B4-BE49-F238E27FC236}">
                <a16:creationId xmlns:a16="http://schemas.microsoft.com/office/drawing/2014/main" id="{EE56C660-C315-4B3B-A485-79A1C80BFF6E}"/>
              </a:ext>
            </a:extLst>
          </p:cNvPr>
          <p:cNvGrpSpPr/>
          <p:nvPr/>
        </p:nvGrpSpPr>
        <p:grpSpPr>
          <a:xfrm>
            <a:off x="3752154" y="5124914"/>
            <a:ext cx="1330814" cy="727049"/>
            <a:chOff x="2520437" y="2198161"/>
            <a:chExt cx="1330814" cy="727049"/>
          </a:xfrm>
        </p:grpSpPr>
        <p:sp>
          <p:nvSpPr>
            <p:cNvPr id="52" name="Rectangle 51">
              <a:extLst>
                <a:ext uri="{FF2B5EF4-FFF2-40B4-BE49-F238E27FC236}">
                  <a16:creationId xmlns:a16="http://schemas.microsoft.com/office/drawing/2014/main" id="{AE1B3B58-E5E4-468C-8A20-95393ACFED4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53" name="Group 52">
              <a:extLst>
                <a:ext uri="{FF2B5EF4-FFF2-40B4-BE49-F238E27FC236}">
                  <a16:creationId xmlns:a16="http://schemas.microsoft.com/office/drawing/2014/main" id="{B78034FC-6AB5-4892-8EF0-44DD5F98B077}"/>
                </a:ext>
              </a:extLst>
            </p:cNvPr>
            <p:cNvGrpSpPr/>
            <p:nvPr/>
          </p:nvGrpSpPr>
          <p:grpSpPr>
            <a:xfrm>
              <a:off x="2935903" y="2198161"/>
              <a:ext cx="423284" cy="416651"/>
              <a:chOff x="5279190" y="5401430"/>
              <a:chExt cx="1101836" cy="1106637"/>
            </a:xfrm>
          </p:grpSpPr>
          <p:sp>
            <p:nvSpPr>
              <p:cNvPr id="54" name="Freeform: Shape 815">
                <a:extLst>
                  <a:ext uri="{FF2B5EF4-FFF2-40B4-BE49-F238E27FC236}">
                    <a16:creationId xmlns:a16="http://schemas.microsoft.com/office/drawing/2014/main" id="{582A2351-4FFA-4953-A274-CAC8E56115F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5" name="Freeform: Shape 816">
                <a:extLst>
                  <a:ext uri="{FF2B5EF4-FFF2-40B4-BE49-F238E27FC236}">
                    <a16:creationId xmlns:a16="http://schemas.microsoft.com/office/drawing/2014/main" id="{524D2736-6EF2-4207-B4E7-FD6F226AADD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6" name="Freeform: Shape 817">
                <a:extLst>
                  <a:ext uri="{FF2B5EF4-FFF2-40B4-BE49-F238E27FC236}">
                    <a16:creationId xmlns:a16="http://schemas.microsoft.com/office/drawing/2014/main" id="{708146C6-A96A-4A83-A31D-F05E8165978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7" name="Freeform: Shape 818">
                <a:extLst>
                  <a:ext uri="{FF2B5EF4-FFF2-40B4-BE49-F238E27FC236}">
                    <a16:creationId xmlns:a16="http://schemas.microsoft.com/office/drawing/2014/main" id="{525C6A91-DAB4-4F38-97B2-21A7491F21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8" name="Freeform: Shape 819">
                <a:extLst>
                  <a:ext uri="{FF2B5EF4-FFF2-40B4-BE49-F238E27FC236}">
                    <a16:creationId xmlns:a16="http://schemas.microsoft.com/office/drawing/2014/main" id="{DA2F27DB-3ED0-4331-AB8C-68FE2A3EDED3}"/>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grpSp>
      </p:grpSp>
      <p:cxnSp>
        <p:nvCxnSpPr>
          <p:cNvPr id="59" name="Straight Arrow Connector 58">
            <a:extLst>
              <a:ext uri="{FF2B5EF4-FFF2-40B4-BE49-F238E27FC236}">
                <a16:creationId xmlns:a16="http://schemas.microsoft.com/office/drawing/2014/main" id="{4771CE8F-099A-436A-8F1A-9A0FC6E64EF2}"/>
              </a:ext>
            </a:extLst>
          </p:cNvPr>
          <p:cNvCxnSpPr>
            <a:cxnSpLocks/>
          </p:cNvCxnSpPr>
          <p:nvPr/>
        </p:nvCxnSpPr>
        <p:spPr>
          <a:xfrm>
            <a:off x="3143856" y="534246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0" name="Right Bracket 59">
            <a:extLst>
              <a:ext uri="{FF2B5EF4-FFF2-40B4-BE49-F238E27FC236}">
                <a16:creationId xmlns:a16="http://schemas.microsoft.com/office/drawing/2014/main" id="{8658ED7B-E5A7-45C4-8F0B-0BEA2B41A0E0}"/>
              </a:ext>
            </a:extLst>
          </p:cNvPr>
          <p:cNvSpPr/>
          <p:nvPr/>
        </p:nvSpPr>
        <p:spPr>
          <a:xfrm>
            <a:off x="3052545" y="1735878"/>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9D4F6F27-FEAD-4CDE-900B-4E21CA70BDAF}"/>
              </a:ext>
            </a:extLst>
          </p:cNvPr>
          <p:cNvSpPr txBox="1"/>
          <p:nvPr/>
        </p:nvSpPr>
        <p:spPr>
          <a:xfrm>
            <a:off x="1581526" y="3346810"/>
            <a:ext cx="144479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8" name="TextBox 67">
            <a:extLst>
              <a:ext uri="{FF2B5EF4-FFF2-40B4-BE49-F238E27FC236}">
                <a16:creationId xmlns:a16="http://schemas.microsoft.com/office/drawing/2014/main" id="{D05EF157-2728-456B-BF3C-6C908C465494}"/>
              </a:ext>
            </a:extLst>
          </p:cNvPr>
          <p:cNvSpPr txBox="1"/>
          <p:nvPr/>
        </p:nvSpPr>
        <p:spPr>
          <a:xfrm>
            <a:off x="1637182" y="4436461"/>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69" name="Group 68">
            <a:extLst>
              <a:ext uri="{FF2B5EF4-FFF2-40B4-BE49-F238E27FC236}">
                <a16:creationId xmlns:a16="http://schemas.microsoft.com/office/drawing/2014/main" id="{FF5D4303-77EC-406C-BD0A-38C8F589F2CD}"/>
              </a:ext>
            </a:extLst>
          </p:cNvPr>
          <p:cNvGrpSpPr/>
          <p:nvPr/>
        </p:nvGrpSpPr>
        <p:grpSpPr>
          <a:xfrm>
            <a:off x="2180062" y="2903180"/>
            <a:ext cx="247721" cy="366053"/>
            <a:chOff x="9362108" y="1989394"/>
            <a:chExt cx="1356127" cy="2003921"/>
          </a:xfrm>
        </p:grpSpPr>
        <p:sp>
          <p:nvSpPr>
            <p:cNvPr id="70" name="Line 46">
              <a:extLst>
                <a:ext uri="{FF2B5EF4-FFF2-40B4-BE49-F238E27FC236}">
                  <a16:creationId xmlns:a16="http://schemas.microsoft.com/office/drawing/2014/main" id="{2706DBC7-1FD2-49AC-BDD1-1588039541AA}"/>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7">
              <a:extLst>
                <a:ext uri="{FF2B5EF4-FFF2-40B4-BE49-F238E27FC236}">
                  <a16:creationId xmlns:a16="http://schemas.microsoft.com/office/drawing/2014/main" id="{B167A317-94EB-4146-9CE0-979DA6161B3D}"/>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48">
              <a:extLst>
                <a:ext uri="{FF2B5EF4-FFF2-40B4-BE49-F238E27FC236}">
                  <a16:creationId xmlns:a16="http://schemas.microsoft.com/office/drawing/2014/main" id="{0CFF6CE6-FE09-4E70-A1D9-D70683BECC48}"/>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49">
              <a:extLst>
                <a:ext uri="{FF2B5EF4-FFF2-40B4-BE49-F238E27FC236}">
                  <a16:creationId xmlns:a16="http://schemas.microsoft.com/office/drawing/2014/main" id="{A5480A74-828E-4517-83CD-44F99ED76C66}"/>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50">
              <a:extLst>
                <a:ext uri="{FF2B5EF4-FFF2-40B4-BE49-F238E27FC236}">
                  <a16:creationId xmlns:a16="http://schemas.microsoft.com/office/drawing/2014/main" id="{66F63334-8787-4E91-822A-777EE1599CD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51">
              <a:extLst>
                <a:ext uri="{FF2B5EF4-FFF2-40B4-BE49-F238E27FC236}">
                  <a16:creationId xmlns:a16="http://schemas.microsoft.com/office/drawing/2014/main" id="{7F4450F6-B11B-421A-BD74-928AFB30D955}"/>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52">
              <a:extLst>
                <a:ext uri="{FF2B5EF4-FFF2-40B4-BE49-F238E27FC236}">
                  <a16:creationId xmlns:a16="http://schemas.microsoft.com/office/drawing/2014/main" id="{49BB70BA-4876-4793-92ED-B1A7786BA38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53">
              <a:extLst>
                <a:ext uri="{FF2B5EF4-FFF2-40B4-BE49-F238E27FC236}">
                  <a16:creationId xmlns:a16="http://schemas.microsoft.com/office/drawing/2014/main" id="{5873F5EF-333B-43DB-8691-008CCF5A6936}"/>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54">
              <a:extLst>
                <a:ext uri="{FF2B5EF4-FFF2-40B4-BE49-F238E27FC236}">
                  <a16:creationId xmlns:a16="http://schemas.microsoft.com/office/drawing/2014/main" id="{1D93B15C-2138-4AB1-A5DD-3C7F9C59F548}"/>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56">
              <a:extLst>
                <a:ext uri="{FF2B5EF4-FFF2-40B4-BE49-F238E27FC236}">
                  <a16:creationId xmlns:a16="http://schemas.microsoft.com/office/drawing/2014/main" id="{B3B541FA-79C2-4154-9D51-0237A1660B69}"/>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442">
              <a:extLst>
                <a:ext uri="{FF2B5EF4-FFF2-40B4-BE49-F238E27FC236}">
                  <a16:creationId xmlns:a16="http://schemas.microsoft.com/office/drawing/2014/main" id="{390C9443-F9C0-4EB1-BCB6-B373C4E8F47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81" name="Straight Arrow Connector 80">
            <a:extLst>
              <a:ext uri="{FF2B5EF4-FFF2-40B4-BE49-F238E27FC236}">
                <a16:creationId xmlns:a16="http://schemas.microsoft.com/office/drawing/2014/main" id="{3BBCA1ED-A254-4F33-A83F-FC27929ACEE4}"/>
              </a:ext>
            </a:extLst>
          </p:cNvPr>
          <p:cNvCxnSpPr>
            <a:cxnSpLocks/>
          </p:cNvCxnSpPr>
          <p:nvPr/>
        </p:nvCxnSpPr>
        <p:spPr>
          <a:xfrm>
            <a:off x="4916933" y="5342464"/>
            <a:ext cx="55196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A19D508-A48E-4394-991D-41D909DE489F}"/>
              </a:ext>
            </a:extLst>
          </p:cNvPr>
          <p:cNvSpPr txBox="1"/>
          <p:nvPr/>
        </p:nvSpPr>
        <p:spPr>
          <a:xfrm>
            <a:off x="1555299" y="5536507"/>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86" name="Group 85">
            <a:extLst>
              <a:ext uri="{FF2B5EF4-FFF2-40B4-BE49-F238E27FC236}">
                <a16:creationId xmlns:a16="http://schemas.microsoft.com/office/drawing/2014/main" id="{7EC932C2-1B61-4C1A-A576-7C56B1A24414}"/>
              </a:ext>
            </a:extLst>
          </p:cNvPr>
          <p:cNvGrpSpPr/>
          <p:nvPr/>
        </p:nvGrpSpPr>
        <p:grpSpPr>
          <a:xfrm>
            <a:off x="2180060" y="4033112"/>
            <a:ext cx="247724" cy="303248"/>
            <a:chOff x="965200" y="3436897"/>
            <a:chExt cx="528881" cy="647424"/>
          </a:xfrm>
        </p:grpSpPr>
        <p:grpSp>
          <p:nvGrpSpPr>
            <p:cNvPr id="87" name="Group 86">
              <a:extLst>
                <a:ext uri="{FF2B5EF4-FFF2-40B4-BE49-F238E27FC236}">
                  <a16:creationId xmlns:a16="http://schemas.microsoft.com/office/drawing/2014/main" id="{3601B4A1-0C32-4A1D-B19C-1741343AE484}"/>
                </a:ext>
              </a:extLst>
            </p:cNvPr>
            <p:cNvGrpSpPr/>
            <p:nvPr/>
          </p:nvGrpSpPr>
          <p:grpSpPr>
            <a:xfrm flipH="1">
              <a:off x="965200" y="3436897"/>
              <a:ext cx="528881" cy="647424"/>
              <a:chOff x="3003960" y="3685414"/>
              <a:chExt cx="403310" cy="493707"/>
            </a:xfrm>
          </p:grpSpPr>
          <p:sp>
            <p:nvSpPr>
              <p:cNvPr id="92" name="Snip Single Corner Rectangle 26">
                <a:extLst>
                  <a:ext uri="{FF2B5EF4-FFF2-40B4-BE49-F238E27FC236}">
                    <a16:creationId xmlns:a16="http://schemas.microsoft.com/office/drawing/2014/main" id="{9495B85D-68BD-4B61-A4D4-80C0A9765249}"/>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Triangle 27">
                <a:extLst>
                  <a:ext uri="{FF2B5EF4-FFF2-40B4-BE49-F238E27FC236}">
                    <a16:creationId xmlns:a16="http://schemas.microsoft.com/office/drawing/2014/main" id="{0C4D30B0-9883-4EEA-9826-7969B23FBE73}"/>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8" name="Straight Connector 87">
              <a:extLst>
                <a:ext uri="{FF2B5EF4-FFF2-40B4-BE49-F238E27FC236}">
                  <a16:creationId xmlns:a16="http://schemas.microsoft.com/office/drawing/2014/main" id="{23F11968-1E8E-4048-AA06-EE66B60236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4ABAA54-4C4F-4AA1-B2CD-F523089C83C9}"/>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F57E2A-B29D-446D-A7C1-77B72DCDFF99}"/>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F8E516D-9970-4FD6-BF3A-9A3E493B7EA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68D665F-5E1A-46C0-B503-356FED4032F0}"/>
              </a:ext>
            </a:extLst>
          </p:cNvPr>
          <p:cNvGrpSpPr/>
          <p:nvPr/>
        </p:nvGrpSpPr>
        <p:grpSpPr>
          <a:xfrm>
            <a:off x="2108020" y="1836097"/>
            <a:ext cx="391806" cy="339374"/>
            <a:chOff x="5606650" y="4267932"/>
            <a:chExt cx="2764904" cy="2394908"/>
          </a:xfrm>
        </p:grpSpPr>
        <p:sp>
          <p:nvSpPr>
            <p:cNvPr id="95" name="Rounded Rectangle 19">
              <a:extLst>
                <a:ext uri="{FF2B5EF4-FFF2-40B4-BE49-F238E27FC236}">
                  <a16:creationId xmlns:a16="http://schemas.microsoft.com/office/drawing/2014/main" id="{ABE8FCD5-6953-41C8-96B5-A00D006CCE44}"/>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6" name="Rectangle 95">
              <a:extLst>
                <a:ext uri="{FF2B5EF4-FFF2-40B4-BE49-F238E27FC236}">
                  <a16:creationId xmlns:a16="http://schemas.microsoft.com/office/drawing/2014/main" id="{FBB6EDBC-3425-4564-B9E4-24D2B49FC36D}"/>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7" name="Rectangle 96">
              <a:extLst>
                <a:ext uri="{FF2B5EF4-FFF2-40B4-BE49-F238E27FC236}">
                  <a16:creationId xmlns:a16="http://schemas.microsoft.com/office/drawing/2014/main" id="{D9F6A067-FB7E-4D34-AB4A-4B1AB3BEB865}"/>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C4EA1F91-901B-486A-8A09-EE9694598363}"/>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7684897A-24F2-4FB3-A9BD-C78C7F3B75DE}"/>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5951A68E-E9A1-408E-AB11-1B7A8A278F08}"/>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975E6769-96D2-4B46-B3E9-A1DA2C02EF16}"/>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D95BEB2-FDE0-4AAA-8E64-500BD8CE547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31E77688-0384-4B7C-B0C7-C902DC4F8EE7}"/>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F66361A1-86CA-4ED2-8067-62AF9022CC0C}"/>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5" name="Straight Connector 104">
              <a:extLst>
                <a:ext uri="{FF2B5EF4-FFF2-40B4-BE49-F238E27FC236}">
                  <a16:creationId xmlns:a16="http://schemas.microsoft.com/office/drawing/2014/main" id="{F4FD8EA8-C3DA-436A-8688-C72CA283F20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318C978-DF55-427E-A64C-4B3724ADD7A0}"/>
              </a:ext>
            </a:extLst>
          </p:cNvPr>
          <p:cNvGrpSpPr/>
          <p:nvPr/>
        </p:nvGrpSpPr>
        <p:grpSpPr>
          <a:xfrm>
            <a:off x="2102918" y="5202183"/>
            <a:ext cx="394834" cy="310748"/>
            <a:chOff x="919596" y="1154235"/>
            <a:chExt cx="3006714" cy="2366403"/>
          </a:xfrm>
        </p:grpSpPr>
        <p:sp>
          <p:nvSpPr>
            <p:cNvPr id="107" name="Freeform 18">
              <a:extLst>
                <a:ext uri="{FF2B5EF4-FFF2-40B4-BE49-F238E27FC236}">
                  <a16:creationId xmlns:a16="http://schemas.microsoft.com/office/drawing/2014/main" id="{8007E6CC-C6AB-47B0-9720-13E34F2B2B66}"/>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8" name="Line 19">
              <a:extLst>
                <a:ext uri="{FF2B5EF4-FFF2-40B4-BE49-F238E27FC236}">
                  <a16:creationId xmlns:a16="http://schemas.microsoft.com/office/drawing/2014/main" id="{A30927F1-77A7-4199-BD0D-773351D0BD2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Line 20">
              <a:extLst>
                <a:ext uri="{FF2B5EF4-FFF2-40B4-BE49-F238E27FC236}">
                  <a16:creationId xmlns:a16="http://schemas.microsoft.com/office/drawing/2014/main" id="{903CB3F6-B53F-4841-980A-B66FA0CA9A29}"/>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Freeform 21">
              <a:extLst>
                <a:ext uri="{FF2B5EF4-FFF2-40B4-BE49-F238E27FC236}">
                  <a16:creationId xmlns:a16="http://schemas.microsoft.com/office/drawing/2014/main" id="{8B3005C4-DDEA-435C-81E0-30AC785D0C4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Line 22">
              <a:extLst>
                <a:ext uri="{FF2B5EF4-FFF2-40B4-BE49-F238E27FC236}">
                  <a16:creationId xmlns:a16="http://schemas.microsoft.com/office/drawing/2014/main" id="{544F0609-7B85-4FDD-9A12-584EF5E2C8F5}"/>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2" name="Group 111">
              <a:extLst>
                <a:ext uri="{FF2B5EF4-FFF2-40B4-BE49-F238E27FC236}">
                  <a16:creationId xmlns:a16="http://schemas.microsoft.com/office/drawing/2014/main" id="{D7F4C2CF-AE98-40C7-82BE-7CBC3B628C3E}"/>
                </a:ext>
              </a:extLst>
            </p:cNvPr>
            <p:cNvGrpSpPr/>
            <p:nvPr/>
          </p:nvGrpSpPr>
          <p:grpSpPr>
            <a:xfrm>
              <a:off x="2672424" y="1614376"/>
              <a:ext cx="926769" cy="783035"/>
              <a:chOff x="2814465" y="1249743"/>
              <a:chExt cx="784728" cy="783035"/>
            </a:xfrm>
          </p:grpSpPr>
          <p:sp>
            <p:nvSpPr>
              <p:cNvPr id="117" name="Line 26">
                <a:extLst>
                  <a:ext uri="{FF2B5EF4-FFF2-40B4-BE49-F238E27FC236}">
                    <a16:creationId xmlns:a16="http://schemas.microsoft.com/office/drawing/2014/main" id="{783BAB1E-F0E1-4A53-BBD7-031D99727028}"/>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8" name="Line 27">
                <a:extLst>
                  <a:ext uri="{FF2B5EF4-FFF2-40B4-BE49-F238E27FC236}">
                    <a16:creationId xmlns:a16="http://schemas.microsoft.com/office/drawing/2014/main" id="{9B484C82-EF8B-4638-97BD-D6899794721E}"/>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9" name="Line 28">
                <a:extLst>
                  <a:ext uri="{FF2B5EF4-FFF2-40B4-BE49-F238E27FC236}">
                    <a16:creationId xmlns:a16="http://schemas.microsoft.com/office/drawing/2014/main" id="{8239518B-7718-4D0A-8EEB-6FE10160B9C0}"/>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3" name="Group 112">
              <a:extLst>
                <a:ext uri="{FF2B5EF4-FFF2-40B4-BE49-F238E27FC236}">
                  <a16:creationId xmlns:a16="http://schemas.microsoft.com/office/drawing/2014/main" id="{C553C9C5-9D9D-4261-9066-CB79F69C7186}"/>
                </a:ext>
              </a:extLst>
            </p:cNvPr>
            <p:cNvGrpSpPr/>
            <p:nvPr/>
          </p:nvGrpSpPr>
          <p:grpSpPr>
            <a:xfrm>
              <a:off x="1224028" y="1407936"/>
              <a:ext cx="1177484" cy="1177484"/>
              <a:chOff x="222829" y="1122100"/>
              <a:chExt cx="1306361" cy="1306361"/>
            </a:xfrm>
          </p:grpSpPr>
          <p:sp>
            <p:nvSpPr>
              <p:cNvPr id="114" name="Oval 113">
                <a:extLst>
                  <a:ext uri="{FF2B5EF4-FFF2-40B4-BE49-F238E27FC236}">
                    <a16:creationId xmlns:a16="http://schemas.microsoft.com/office/drawing/2014/main" id="{B26052CC-0A4A-47D7-8E51-D3FD8BCAE2D7}"/>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5" name="Straight Connector 114">
                <a:extLst>
                  <a:ext uri="{FF2B5EF4-FFF2-40B4-BE49-F238E27FC236}">
                    <a16:creationId xmlns:a16="http://schemas.microsoft.com/office/drawing/2014/main" id="{F79E8ABC-6A53-4209-92F8-20114550ED87}"/>
                  </a:ext>
                </a:extLst>
              </p:cNvPr>
              <p:cNvCxnSpPr>
                <a:cxnSpLocks/>
                <a:stCxn id="114" idx="2"/>
                <a:endCxn id="116"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Diamond 306">
                <a:extLst>
                  <a:ext uri="{FF2B5EF4-FFF2-40B4-BE49-F238E27FC236}">
                    <a16:creationId xmlns:a16="http://schemas.microsoft.com/office/drawing/2014/main" id="{7AB70383-847C-465A-A19B-C739C10D021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cxnSp>
        <p:nvCxnSpPr>
          <p:cNvPr id="120" name="Straight Arrow Connector 119">
            <a:extLst>
              <a:ext uri="{FF2B5EF4-FFF2-40B4-BE49-F238E27FC236}">
                <a16:creationId xmlns:a16="http://schemas.microsoft.com/office/drawing/2014/main" id="{D57DB5EE-CCA7-4BFC-9AC7-A9D3107430CE}"/>
              </a:ext>
            </a:extLst>
          </p:cNvPr>
          <p:cNvCxnSpPr>
            <a:cxnSpLocks/>
          </p:cNvCxnSpPr>
          <p:nvPr/>
        </p:nvCxnSpPr>
        <p:spPr>
          <a:xfrm>
            <a:off x="7383221" y="5342464"/>
            <a:ext cx="101992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382E8C6F-4A42-43B8-9178-9D70295B69E0}"/>
              </a:ext>
            </a:extLst>
          </p:cNvPr>
          <p:cNvSpPr/>
          <p:nvPr/>
        </p:nvSpPr>
        <p:spPr>
          <a:xfrm>
            <a:off x="8271331" y="560574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23" name="Rectangle 122">
            <a:extLst>
              <a:ext uri="{FF2B5EF4-FFF2-40B4-BE49-F238E27FC236}">
                <a16:creationId xmlns:a16="http://schemas.microsoft.com/office/drawing/2014/main" id="{6F5B6F72-13DF-4310-BE3E-CECB8C4489A4}"/>
              </a:ext>
            </a:extLst>
          </p:cNvPr>
          <p:cNvSpPr/>
          <p:nvPr/>
        </p:nvSpPr>
        <p:spPr>
          <a:xfrm>
            <a:off x="9343604" y="560574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nvGrpSpPr>
          <p:cNvPr id="134" name="Group 133">
            <a:extLst>
              <a:ext uri="{FF2B5EF4-FFF2-40B4-BE49-F238E27FC236}">
                <a16:creationId xmlns:a16="http://schemas.microsoft.com/office/drawing/2014/main" id="{00B5C68B-D460-44A2-8719-E9EC10F23C95}"/>
              </a:ext>
            </a:extLst>
          </p:cNvPr>
          <p:cNvGrpSpPr/>
          <p:nvPr/>
        </p:nvGrpSpPr>
        <p:grpSpPr>
          <a:xfrm>
            <a:off x="8555191" y="5177374"/>
            <a:ext cx="498100" cy="387806"/>
            <a:chOff x="2062250" y="1828801"/>
            <a:chExt cx="438091" cy="341085"/>
          </a:xfrm>
        </p:grpSpPr>
        <p:grpSp>
          <p:nvGrpSpPr>
            <p:cNvPr id="135" name="Group 134">
              <a:extLst>
                <a:ext uri="{FF2B5EF4-FFF2-40B4-BE49-F238E27FC236}">
                  <a16:creationId xmlns:a16="http://schemas.microsoft.com/office/drawing/2014/main" id="{7CF10C4F-70B5-4394-AE2F-5A5DC6BE4F6B}"/>
                </a:ext>
              </a:extLst>
            </p:cNvPr>
            <p:cNvGrpSpPr/>
            <p:nvPr/>
          </p:nvGrpSpPr>
          <p:grpSpPr>
            <a:xfrm>
              <a:off x="2062250" y="1828801"/>
              <a:ext cx="180067" cy="140947"/>
              <a:chOff x="2438399" y="1828800"/>
              <a:chExt cx="1923143" cy="1799771"/>
            </a:xfrm>
            <a:noFill/>
          </p:grpSpPr>
          <p:sp>
            <p:nvSpPr>
              <p:cNvPr id="149" name="Rectangle 148">
                <a:extLst>
                  <a:ext uri="{FF2B5EF4-FFF2-40B4-BE49-F238E27FC236}">
                    <a16:creationId xmlns:a16="http://schemas.microsoft.com/office/drawing/2014/main" id="{DB1EE6CA-224B-407F-BD6D-6F0852B9596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2BD4EFD5-211E-4144-B7DF-34EB9F9B845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46FEDADF-EB94-4106-9758-16248A8B2EF3}"/>
                </a:ext>
              </a:extLst>
            </p:cNvPr>
            <p:cNvGrpSpPr/>
            <p:nvPr/>
          </p:nvGrpSpPr>
          <p:grpSpPr>
            <a:xfrm>
              <a:off x="2093480" y="2028939"/>
              <a:ext cx="180067" cy="140947"/>
              <a:chOff x="2438399" y="1828800"/>
              <a:chExt cx="1923143" cy="1799771"/>
            </a:xfrm>
            <a:noFill/>
          </p:grpSpPr>
          <p:sp>
            <p:nvSpPr>
              <p:cNvPr id="147" name="Rectangle 146">
                <a:extLst>
                  <a:ext uri="{FF2B5EF4-FFF2-40B4-BE49-F238E27FC236}">
                    <a16:creationId xmlns:a16="http://schemas.microsoft.com/office/drawing/2014/main" id="{DC8B7E7E-F7C5-4187-9D7A-E85BD8B9D8A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184EC94E-845B-4BB6-8D48-8F9B775C7E7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CFA45AD5-9EAC-444A-8D6A-9BBE8BA4F74F}"/>
                </a:ext>
              </a:extLst>
            </p:cNvPr>
            <p:cNvGrpSpPr/>
            <p:nvPr/>
          </p:nvGrpSpPr>
          <p:grpSpPr>
            <a:xfrm>
              <a:off x="2320274" y="1907031"/>
              <a:ext cx="180067" cy="140947"/>
              <a:chOff x="2438399" y="1828800"/>
              <a:chExt cx="1923143" cy="1799771"/>
            </a:xfrm>
            <a:noFill/>
          </p:grpSpPr>
          <p:sp>
            <p:nvSpPr>
              <p:cNvPr id="145" name="Rectangle 144">
                <a:extLst>
                  <a:ext uri="{FF2B5EF4-FFF2-40B4-BE49-F238E27FC236}">
                    <a16:creationId xmlns:a16="http://schemas.microsoft.com/office/drawing/2014/main" id="{456BA77E-0E70-4CCD-B7AA-A2CE960FEDD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F549C2DA-5512-4182-BFE9-5D04D42C2E5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62523FE-B8E3-44DA-8172-4F1ECAD2C187}"/>
                </a:ext>
              </a:extLst>
            </p:cNvPr>
            <p:cNvGrpSpPr/>
            <p:nvPr/>
          </p:nvGrpSpPr>
          <p:grpSpPr>
            <a:xfrm>
              <a:off x="2129218" y="1891046"/>
              <a:ext cx="303775" cy="247510"/>
              <a:chOff x="2129218" y="1898304"/>
              <a:chExt cx="303775" cy="247510"/>
            </a:xfrm>
          </p:grpSpPr>
          <p:sp>
            <p:nvSpPr>
              <p:cNvPr id="139" name="Oval 138">
                <a:extLst>
                  <a:ext uri="{FF2B5EF4-FFF2-40B4-BE49-F238E27FC236}">
                    <a16:creationId xmlns:a16="http://schemas.microsoft.com/office/drawing/2014/main" id="{7F33154F-495A-4C46-929F-B7C2A195EE6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F13EEA0C-3215-4A94-A0BA-CFE0C59D1352}"/>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922FBDD5-75C8-41AE-994A-221DC573024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7090D1CC-E082-4F6A-B404-A5735E13788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C33CAB4-FA76-4C2A-B3A5-97D68F47FE5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89926F2-97F0-4EDC-9285-89A0D6186DB1}"/>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57" name="Straight Arrow Connector 156">
            <a:extLst>
              <a:ext uri="{FF2B5EF4-FFF2-40B4-BE49-F238E27FC236}">
                <a16:creationId xmlns:a16="http://schemas.microsoft.com/office/drawing/2014/main" id="{70DC6588-1F1D-43B6-A3BA-C2AF280FFB40}"/>
              </a:ext>
            </a:extLst>
          </p:cNvPr>
          <p:cNvCxnSpPr>
            <a:cxnSpLocks/>
          </p:cNvCxnSpPr>
          <p:nvPr/>
        </p:nvCxnSpPr>
        <p:spPr>
          <a:xfrm>
            <a:off x="5468898" y="5342464"/>
            <a:ext cx="1274628" cy="0"/>
          </a:xfrm>
          <a:prstGeom prst="straightConnector1">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86605F2E-88CD-43DC-9A1D-6E18CCDD8C57}"/>
              </a:ext>
            </a:extLst>
          </p:cNvPr>
          <p:cNvCxnSpPr>
            <a:cxnSpLocks/>
          </p:cNvCxnSpPr>
          <p:nvPr/>
        </p:nvCxnSpPr>
        <p:spPr>
          <a:xfrm>
            <a:off x="3177829" y="4203937"/>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F90288B3-859E-4D7A-8C60-5786F806766D}"/>
              </a:ext>
            </a:extLst>
          </p:cNvPr>
          <p:cNvCxnSpPr>
            <a:cxnSpLocks/>
          </p:cNvCxnSpPr>
          <p:nvPr/>
        </p:nvCxnSpPr>
        <p:spPr>
          <a:xfrm flipV="1">
            <a:off x="4642076" y="4203937"/>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4EE276A2-13FE-4D63-B5EB-63865394D7D3}"/>
              </a:ext>
            </a:extLst>
          </p:cNvPr>
          <p:cNvCxnSpPr>
            <a:cxnSpLocks/>
            <a:endCxn id="24" idx="2"/>
          </p:cNvCxnSpPr>
          <p:nvPr/>
        </p:nvCxnSpPr>
        <p:spPr>
          <a:xfrm rot="5400000" flipH="1" flipV="1">
            <a:off x="8722154" y="4320235"/>
            <a:ext cx="1495239" cy="557190"/>
          </a:xfrm>
          <a:prstGeom prst="bentConnector3">
            <a:avLst>
              <a:gd name="adj1" fmla="val -25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46E0E0F7-DF21-4CCA-989E-FD956EC51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60" y="3927683"/>
            <a:ext cx="571500" cy="571500"/>
          </a:xfrm>
          <a:prstGeom prst="rect">
            <a:avLst/>
          </a:prstGeom>
        </p:spPr>
      </p:pic>
      <p:sp>
        <p:nvSpPr>
          <p:cNvPr id="165" name="Rectangle 164">
            <a:extLst>
              <a:ext uri="{FF2B5EF4-FFF2-40B4-BE49-F238E27FC236}">
                <a16:creationId xmlns:a16="http://schemas.microsoft.com/office/drawing/2014/main" id="{91B76159-C646-4389-81D0-576BBD6A6015}"/>
              </a:ext>
            </a:extLst>
          </p:cNvPr>
          <p:cNvSpPr/>
          <p:nvPr/>
        </p:nvSpPr>
        <p:spPr>
          <a:xfrm>
            <a:off x="4005183" y="4482198"/>
            <a:ext cx="5100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Kafka</a:t>
            </a:r>
          </a:p>
        </p:txBody>
      </p:sp>
      <p:cxnSp>
        <p:nvCxnSpPr>
          <p:cNvPr id="162" name="Straight Arrow Connector 161">
            <a:extLst>
              <a:ext uri="{FF2B5EF4-FFF2-40B4-BE49-F238E27FC236}">
                <a16:creationId xmlns:a16="http://schemas.microsoft.com/office/drawing/2014/main" id="{AE583E09-663D-49E0-99C9-CDCA14DBC155}"/>
              </a:ext>
            </a:extLst>
          </p:cNvPr>
          <p:cNvCxnSpPr>
            <a:cxnSpLocks/>
          </p:cNvCxnSpPr>
          <p:nvPr/>
        </p:nvCxnSpPr>
        <p:spPr>
          <a:xfrm>
            <a:off x="3143856" y="3363102"/>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8E806E58-2549-4A84-A5E3-3FC8C16D69C0}"/>
              </a:ext>
            </a:extLst>
          </p:cNvPr>
          <p:cNvCxnSpPr>
            <a:cxnSpLocks/>
          </p:cNvCxnSpPr>
          <p:nvPr/>
        </p:nvCxnSpPr>
        <p:spPr>
          <a:xfrm flipV="1">
            <a:off x="4641773" y="3367367"/>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00737C8A-FA76-4A1C-9905-B19D6690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4792" y="3097173"/>
            <a:ext cx="571500" cy="571500"/>
          </a:xfrm>
          <a:prstGeom prst="rect">
            <a:avLst/>
          </a:prstGeom>
        </p:spPr>
      </p:pic>
      <p:sp>
        <p:nvSpPr>
          <p:cNvPr id="172" name="Rectangle 171">
            <a:extLst>
              <a:ext uri="{FF2B5EF4-FFF2-40B4-BE49-F238E27FC236}">
                <a16:creationId xmlns:a16="http://schemas.microsoft.com/office/drawing/2014/main" id="{DB02B95A-A165-4996-A356-FEE61F912FE1}"/>
              </a:ext>
            </a:extLst>
          </p:cNvPr>
          <p:cNvSpPr/>
          <p:nvPr/>
        </p:nvSpPr>
        <p:spPr>
          <a:xfrm>
            <a:off x="4005183" y="3671851"/>
            <a:ext cx="651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61" name="Straight Arrow Connector 160">
            <a:extLst>
              <a:ext uri="{FF2B5EF4-FFF2-40B4-BE49-F238E27FC236}">
                <a16:creationId xmlns:a16="http://schemas.microsoft.com/office/drawing/2014/main" id="{D5BBAEF3-FEA9-40B8-A150-4CE463927615}"/>
              </a:ext>
            </a:extLst>
          </p:cNvPr>
          <p:cNvCxnSpPr>
            <a:cxnSpLocks/>
          </p:cNvCxnSpPr>
          <p:nvPr/>
        </p:nvCxnSpPr>
        <p:spPr>
          <a:xfrm>
            <a:off x="3143856" y="252970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45E44E-E539-4B96-A0F6-3D05BCB8F659}"/>
              </a:ext>
            </a:extLst>
          </p:cNvPr>
          <p:cNvCxnSpPr>
            <a:cxnSpLocks/>
          </p:cNvCxnSpPr>
          <p:nvPr/>
        </p:nvCxnSpPr>
        <p:spPr>
          <a:xfrm flipV="1">
            <a:off x="4619300" y="2529704"/>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6BD104D4-AFFE-4218-A9B7-45E9430AE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2612" y="2254295"/>
            <a:ext cx="571500" cy="571500"/>
          </a:xfrm>
          <a:prstGeom prst="rect">
            <a:avLst/>
          </a:prstGeom>
        </p:spPr>
      </p:pic>
      <p:sp>
        <p:nvSpPr>
          <p:cNvPr id="174" name="Rectangle 173">
            <a:extLst>
              <a:ext uri="{FF2B5EF4-FFF2-40B4-BE49-F238E27FC236}">
                <a16:creationId xmlns:a16="http://schemas.microsoft.com/office/drawing/2014/main" id="{78C00CA4-8213-401D-B422-E18EAC687370}"/>
              </a:ext>
            </a:extLst>
          </p:cNvPr>
          <p:cNvSpPr/>
          <p:nvPr/>
        </p:nvSpPr>
        <p:spPr>
          <a:xfrm>
            <a:off x="3867324" y="2789668"/>
            <a:ext cx="78899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p:txBody>
      </p:sp>
      <p:cxnSp>
        <p:nvCxnSpPr>
          <p:cNvPr id="173" name="Connector: Elbow 172">
            <a:extLst>
              <a:ext uri="{FF2B5EF4-FFF2-40B4-BE49-F238E27FC236}">
                <a16:creationId xmlns:a16="http://schemas.microsoft.com/office/drawing/2014/main" id="{B0E8610D-59F7-4605-8665-56E72943C204}"/>
              </a:ext>
            </a:extLst>
          </p:cNvPr>
          <p:cNvCxnSpPr>
            <a:cxnSpLocks/>
            <a:endCxn id="24" idx="0"/>
          </p:cNvCxnSpPr>
          <p:nvPr/>
        </p:nvCxnSpPr>
        <p:spPr>
          <a:xfrm>
            <a:off x="8201500" y="2534476"/>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8CA5372-1BAE-42E6-A290-6B4AAF3C0256}"/>
              </a:ext>
            </a:extLst>
          </p:cNvPr>
          <p:cNvGrpSpPr/>
          <p:nvPr/>
        </p:nvGrpSpPr>
        <p:grpSpPr>
          <a:xfrm>
            <a:off x="9484552" y="3360162"/>
            <a:ext cx="527632" cy="491048"/>
            <a:chOff x="10973806" y="3662307"/>
            <a:chExt cx="527632" cy="491048"/>
          </a:xfrm>
        </p:grpSpPr>
        <p:grpSp>
          <p:nvGrpSpPr>
            <p:cNvPr id="22" name="Group 21">
              <a:extLst>
                <a:ext uri="{FF2B5EF4-FFF2-40B4-BE49-F238E27FC236}">
                  <a16:creationId xmlns:a16="http://schemas.microsoft.com/office/drawing/2014/main" id="{12496188-6D65-4D59-8578-9FF1F478D2FD}"/>
                </a:ext>
              </a:extLst>
            </p:cNvPr>
            <p:cNvGrpSpPr/>
            <p:nvPr/>
          </p:nvGrpSpPr>
          <p:grpSpPr>
            <a:xfrm>
              <a:off x="11031713" y="3743631"/>
              <a:ext cx="398140" cy="303090"/>
              <a:chOff x="11031713" y="3743631"/>
              <a:chExt cx="398140" cy="303090"/>
            </a:xfrm>
          </p:grpSpPr>
          <p:cxnSp>
            <p:nvCxnSpPr>
              <p:cNvPr id="152" name="Straight Connector 151">
                <a:extLst>
                  <a:ext uri="{FF2B5EF4-FFF2-40B4-BE49-F238E27FC236}">
                    <a16:creationId xmlns:a16="http://schemas.microsoft.com/office/drawing/2014/main" id="{C50CA1B7-92F9-42AE-807B-6ED85DA8D4E7}"/>
                  </a:ext>
                </a:extLst>
              </p:cNvPr>
              <p:cNvCxnSpPr>
                <a:cxnSpLocks/>
              </p:cNvCxnSpPr>
              <p:nvPr/>
            </p:nvCxnSpPr>
            <p:spPr>
              <a:xfrm>
                <a:off x="11119020" y="3946661"/>
                <a:ext cx="0" cy="10006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2B7B27F-CAD7-491B-81FD-FFFA51320905}"/>
                  </a:ext>
                </a:extLst>
              </p:cNvPr>
              <p:cNvCxnSpPr>
                <a:cxnSpLocks/>
              </p:cNvCxnSpPr>
              <p:nvPr/>
            </p:nvCxnSpPr>
            <p:spPr>
              <a:xfrm>
                <a:off x="11193095" y="3862590"/>
                <a:ext cx="0" cy="184131"/>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20C0C4D-EFE1-42AD-BACD-0D045C460BB9}"/>
                  </a:ext>
                </a:extLst>
              </p:cNvPr>
              <p:cNvCxnSpPr>
                <a:cxnSpLocks/>
              </p:cNvCxnSpPr>
              <p:nvPr/>
            </p:nvCxnSpPr>
            <p:spPr>
              <a:xfrm>
                <a:off x="11267169" y="3897147"/>
                <a:ext cx="0" cy="149574"/>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21F1EC5-D226-41C7-8D16-73EB6F8D628B}"/>
                  </a:ext>
                </a:extLst>
              </p:cNvPr>
              <p:cNvCxnSpPr>
                <a:cxnSpLocks/>
              </p:cNvCxnSpPr>
              <p:nvPr/>
            </p:nvCxnSpPr>
            <p:spPr>
              <a:xfrm>
                <a:off x="11340016" y="3802736"/>
                <a:ext cx="0" cy="24398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Freeform: Shape 581">
                <a:extLst>
                  <a:ext uri="{FF2B5EF4-FFF2-40B4-BE49-F238E27FC236}">
                    <a16:creationId xmlns:a16="http://schemas.microsoft.com/office/drawing/2014/main" id="{02D853BC-C701-4A86-A2DA-7E7C38F62BF8}"/>
                  </a:ext>
                </a:extLst>
              </p:cNvPr>
              <p:cNvSpPr/>
              <p:nvPr/>
            </p:nvSpPr>
            <p:spPr bwMode="auto">
              <a:xfrm>
                <a:off x="11031713" y="3743631"/>
                <a:ext cx="398140" cy="249556"/>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76A7DD1C-AE82-454C-98B8-22914D75B845}"/>
                </a:ext>
              </a:extLst>
            </p:cNvPr>
            <p:cNvSpPr/>
            <p:nvPr/>
          </p:nvSpPr>
          <p:spPr bwMode="auto">
            <a:xfrm>
              <a:off x="10973806" y="3662307"/>
              <a:ext cx="527632" cy="491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E46DB9C1-597B-4F50-A922-345EF765F968}"/>
              </a:ext>
            </a:extLst>
          </p:cNvPr>
          <p:cNvGrpSpPr/>
          <p:nvPr/>
        </p:nvGrpSpPr>
        <p:grpSpPr>
          <a:xfrm>
            <a:off x="5951538" y="2035384"/>
            <a:ext cx="5030866" cy="1031552"/>
            <a:chOff x="4659888" y="2337529"/>
            <a:chExt cx="6020554" cy="1031552"/>
          </a:xfrm>
        </p:grpSpPr>
        <p:sp>
          <p:nvSpPr>
            <p:cNvPr id="31" name="Rectangle 30">
              <a:extLst>
                <a:ext uri="{FF2B5EF4-FFF2-40B4-BE49-F238E27FC236}">
                  <a16:creationId xmlns:a16="http://schemas.microsoft.com/office/drawing/2014/main" id="{65BA4DE4-B18C-4BF8-9971-F67E6056BA04}"/>
                </a:ext>
              </a:extLst>
            </p:cNvPr>
            <p:cNvSpPr/>
            <p:nvPr/>
          </p:nvSpPr>
          <p:spPr bwMode="auto">
            <a:xfrm>
              <a:off x="4686300" y="2337529"/>
              <a:ext cx="5994142" cy="998184"/>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51" name="Rectangle 150">
              <a:extLst>
                <a:ext uri="{FF2B5EF4-FFF2-40B4-BE49-F238E27FC236}">
                  <a16:creationId xmlns:a16="http://schemas.microsoft.com/office/drawing/2014/main" id="{537FE922-504A-431B-87A4-DBB7D8F131AB}"/>
                </a:ext>
              </a:extLst>
            </p:cNvPr>
            <p:cNvSpPr/>
            <p:nvPr/>
          </p:nvSpPr>
          <p:spPr>
            <a:xfrm>
              <a:off x="4659888" y="3122860"/>
              <a:ext cx="1613717"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Explorer</a:t>
              </a:r>
            </a:p>
          </p:txBody>
        </p:sp>
        <p:sp>
          <p:nvSpPr>
            <p:cNvPr id="11" name="TextBox 10">
              <a:extLst>
                <a:ext uri="{FF2B5EF4-FFF2-40B4-BE49-F238E27FC236}">
                  <a16:creationId xmlns:a16="http://schemas.microsoft.com/office/drawing/2014/main" id="{653FF04D-523E-4F4A-94DE-2B0E39953A52}"/>
                </a:ext>
              </a:extLst>
            </p:cNvPr>
            <p:cNvSpPr txBox="1"/>
            <p:nvPr/>
          </p:nvSpPr>
          <p:spPr>
            <a:xfrm>
              <a:off x="5717516" y="2393081"/>
              <a:ext cx="4825042" cy="7848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Moving window of data (days to months)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Real-time, cached and indexed data for faster interactive query over billions of records</a:t>
              </a:r>
            </a:p>
          </p:txBody>
        </p:sp>
      </p:grpSp>
      <p:cxnSp>
        <p:nvCxnSpPr>
          <p:cNvPr id="176" name="Straight Arrow Connector 175">
            <a:extLst>
              <a:ext uri="{FF2B5EF4-FFF2-40B4-BE49-F238E27FC236}">
                <a16:creationId xmlns:a16="http://schemas.microsoft.com/office/drawing/2014/main" id="{60906D6A-FFBF-468F-AA6F-0F1D25159C72}"/>
              </a:ext>
            </a:extLst>
          </p:cNvPr>
          <p:cNvCxnSpPr>
            <a:cxnSpLocks/>
          </p:cNvCxnSpPr>
          <p:nvPr/>
        </p:nvCxnSpPr>
        <p:spPr>
          <a:xfrm>
            <a:off x="7089807" y="4012828"/>
            <a:ext cx="0" cy="9032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4" name="Graphic 183">
            <a:extLst>
              <a:ext uri="{FF2B5EF4-FFF2-40B4-BE49-F238E27FC236}">
                <a16:creationId xmlns:a16="http://schemas.microsoft.com/office/drawing/2014/main" id="{64670FE3-8C6E-4588-803E-CB17AEC5F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7728" y="2175144"/>
            <a:ext cx="571500" cy="571500"/>
          </a:xfrm>
          <a:prstGeom prst="rect">
            <a:avLst/>
          </a:prstGeom>
        </p:spPr>
      </p:pic>
      <p:sp>
        <p:nvSpPr>
          <p:cNvPr id="159" name="Rectangle 158">
            <a:extLst>
              <a:ext uri="{FF2B5EF4-FFF2-40B4-BE49-F238E27FC236}">
                <a16:creationId xmlns:a16="http://schemas.microsoft.com/office/drawing/2014/main" id="{18EAB2A5-20EA-4D17-9B4F-088831A9034C}"/>
              </a:ext>
            </a:extLst>
          </p:cNvPr>
          <p:cNvSpPr/>
          <p:nvPr/>
        </p:nvSpPr>
        <p:spPr>
          <a:xfrm>
            <a:off x="555382" y="1060546"/>
            <a:ext cx="57929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chemeClr val="accent2"/>
                </a:solidFill>
                <a:effectLst/>
                <a:uLnTx/>
                <a:uFillTx/>
                <a:latin typeface="Segoe UI"/>
                <a:ea typeface="+mn-ea"/>
                <a:cs typeface="Segoe UI" pitchFamily="34" charset="0"/>
              </a:rPr>
              <a:t>Ingest data from Data Lake or other sources in batch mode</a:t>
            </a: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pic>
        <p:nvPicPr>
          <p:cNvPr id="160" name="Picture 159">
            <a:extLst>
              <a:ext uri="{FF2B5EF4-FFF2-40B4-BE49-F238E27FC236}">
                <a16:creationId xmlns:a16="http://schemas.microsoft.com/office/drawing/2014/main" id="{CB114734-0083-43CE-BAFE-B6D70B7E89BE}"/>
              </a:ext>
            </a:extLst>
          </p:cNvPr>
          <p:cNvPicPr>
            <a:picLocks noChangeAspect="1"/>
          </p:cNvPicPr>
          <p:nvPr/>
        </p:nvPicPr>
        <p:blipFill>
          <a:blip r:embed="rId11"/>
          <a:stretch>
            <a:fillRect/>
          </a:stretch>
        </p:blipFill>
        <p:spPr>
          <a:xfrm>
            <a:off x="6772761" y="5008790"/>
            <a:ext cx="610460" cy="610460"/>
          </a:xfrm>
          <a:prstGeom prst="rect">
            <a:avLst/>
          </a:prstGeom>
        </p:spPr>
      </p:pic>
      <p:sp>
        <p:nvSpPr>
          <p:cNvPr id="186" name="Rectangle 185">
            <a:extLst>
              <a:ext uri="{FF2B5EF4-FFF2-40B4-BE49-F238E27FC236}">
                <a16:creationId xmlns:a16="http://schemas.microsoft.com/office/drawing/2014/main" id="{C8AABAAC-EDCF-4C31-BD30-DEF8BF398E9B}"/>
              </a:ext>
            </a:extLst>
          </p:cNvPr>
          <p:cNvSpPr/>
          <p:nvPr/>
        </p:nvSpPr>
        <p:spPr>
          <a:xfrm>
            <a:off x="6576313" y="5619250"/>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cxnSp>
        <p:nvCxnSpPr>
          <p:cNvPr id="131" name="Connector: Elbow 130">
            <a:extLst>
              <a:ext uri="{FF2B5EF4-FFF2-40B4-BE49-F238E27FC236}">
                <a16:creationId xmlns:a16="http://schemas.microsoft.com/office/drawing/2014/main" id="{4836B551-9EAB-48AF-A1C6-4253C242F1C8}"/>
              </a:ext>
            </a:extLst>
          </p:cNvPr>
          <p:cNvCxnSpPr>
            <a:cxnSpLocks/>
          </p:cNvCxnSpPr>
          <p:nvPr/>
        </p:nvCxnSpPr>
        <p:spPr>
          <a:xfrm rot="5400000" flipH="1" flipV="1">
            <a:off x="4327023" y="3647768"/>
            <a:ext cx="2792703" cy="524829"/>
          </a:xfrm>
          <a:prstGeom prst="bentConnector3">
            <a:avLst>
              <a:gd name="adj1" fmla="val 99924"/>
            </a:avLst>
          </a:prstGeom>
          <a:ln w="25400">
            <a:solidFill>
              <a:schemeClr val="accent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8802D69-D84F-4BEA-8FE1-5D5647E17E62}"/>
              </a:ext>
            </a:extLst>
          </p:cNvPr>
          <p:cNvCxnSpPr>
            <a:cxnSpLocks/>
          </p:cNvCxnSpPr>
          <p:nvPr/>
        </p:nvCxnSpPr>
        <p:spPr>
          <a:xfrm>
            <a:off x="7074218" y="3066776"/>
            <a:ext cx="0" cy="407918"/>
          </a:xfrm>
          <a:prstGeom prst="straightConnector1">
            <a:avLst/>
          </a:prstGeom>
          <a:ln w="28575">
            <a:solidFill>
              <a:schemeClr val="accent2"/>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7B339B7-67BD-4DFA-A1BF-7CE783FD5331}"/>
              </a:ext>
            </a:extLst>
          </p:cNvPr>
          <p:cNvSpPr txBox="1"/>
          <p:nvPr/>
        </p:nvSpPr>
        <p:spPr>
          <a:xfrm>
            <a:off x="7158637" y="3096043"/>
            <a:ext cx="179746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rPr>
              <a:t>Ingest from Data Lake</a:t>
            </a:r>
          </a:p>
        </p:txBody>
      </p:sp>
      <p:cxnSp>
        <p:nvCxnSpPr>
          <p:cNvPr id="6" name="Connector: Elbow 5">
            <a:extLst>
              <a:ext uri="{FF2B5EF4-FFF2-40B4-BE49-F238E27FC236}">
                <a16:creationId xmlns:a16="http://schemas.microsoft.com/office/drawing/2014/main" id="{3045BB84-07C9-4D02-A446-C9A221EE75E2}"/>
              </a:ext>
            </a:extLst>
          </p:cNvPr>
          <p:cNvCxnSpPr>
            <a:cxnSpLocks/>
          </p:cNvCxnSpPr>
          <p:nvPr/>
        </p:nvCxnSpPr>
        <p:spPr>
          <a:xfrm flipV="1">
            <a:off x="7102224" y="3061877"/>
            <a:ext cx="1823870" cy="1437306"/>
          </a:xfrm>
          <a:prstGeom prst="bentConnector3">
            <a:avLst>
              <a:gd name="adj1" fmla="val 10013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063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979539"/>
            <a:ext cx="4167887" cy="553998"/>
          </a:xfrm>
        </p:spPr>
        <p:txBody>
          <a:bodyPr/>
          <a:lstStyle/>
          <a:p>
            <a:r>
              <a:rPr lang="en-US" dirty="0"/>
              <a:t>How it works</a:t>
            </a:r>
          </a:p>
        </p:txBody>
      </p:sp>
      <p:sp>
        <p:nvSpPr>
          <p:cNvPr id="4" name="Text Placeholder 3">
            <a:extLst>
              <a:ext uri="{FF2B5EF4-FFF2-40B4-BE49-F238E27FC236}">
                <a16:creationId xmlns:a16="http://schemas.microsoft.com/office/drawing/2014/main" id="{B35EA437-2A57-4D04-85A4-1EBDF9D52DEC}"/>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87AEF5C-D701-4A1F-8FE4-FAC276A33365}"/>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CF26184B-2EBF-4766-9400-3679300FA57B}"/>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133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CA6C3DC-1B4D-4A89-82D7-ECCFD5F4A550}"/>
              </a:ext>
            </a:extLst>
          </p:cNvPr>
          <p:cNvSpPr/>
          <p:nvPr/>
        </p:nvSpPr>
        <p:spPr bwMode="auto">
          <a:xfrm>
            <a:off x="6511418" y="2017713"/>
            <a:ext cx="4902473" cy="2288839"/>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Azure Data Share - </a:t>
            </a:r>
            <a:r>
              <a:rPr lang="en-US" dirty="0">
                <a:solidFill>
                  <a:schemeClr val="accent2"/>
                </a:solidFill>
              </a:rPr>
              <a:t>Data Sharing</a:t>
            </a:r>
          </a:p>
        </p:txBody>
      </p:sp>
      <p:pic>
        <p:nvPicPr>
          <p:cNvPr id="109" name="Graphic 108">
            <a:extLst>
              <a:ext uri="{FF2B5EF4-FFF2-40B4-BE49-F238E27FC236}">
                <a16:creationId xmlns:a16="http://schemas.microsoft.com/office/drawing/2014/main" id="{699D2E66-6D8E-4B07-A20F-32238027B9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4864" y="473546"/>
            <a:ext cx="654524" cy="654524"/>
          </a:xfrm>
          <a:prstGeom prst="rect">
            <a:avLst/>
          </a:prstGeom>
        </p:spPr>
      </p:pic>
      <p:sp>
        <p:nvSpPr>
          <p:cNvPr id="110" name="TextBox 109">
            <a:extLst>
              <a:ext uri="{FF2B5EF4-FFF2-40B4-BE49-F238E27FC236}">
                <a16:creationId xmlns:a16="http://schemas.microsoft.com/office/drawing/2014/main" id="{4148C721-2582-4EC9-8A78-33F2969DB158}"/>
              </a:ext>
            </a:extLst>
          </p:cNvPr>
          <p:cNvSpPr txBox="1"/>
          <p:nvPr/>
        </p:nvSpPr>
        <p:spPr>
          <a:xfrm>
            <a:off x="1544200" y="1505396"/>
            <a:ext cx="4970583" cy="1923604"/>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within the company</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Load balancing</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Ring fencing</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Data-as-a-service</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Chargeback</a:t>
            </a:r>
          </a:p>
        </p:txBody>
      </p:sp>
      <p:sp>
        <p:nvSpPr>
          <p:cNvPr id="111" name="TextBox 110">
            <a:extLst>
              <a:ext uri="{FF2B5EF4-FFF2-40B4-BE49-F238E27FC236}">
                <a16:creationId xmlns:a16="http://schemas.microsoft.com/office/drawing/2014/main" id="{7795E8A3-C540-4235-8752-84CC0E1495B5}"/>
              </a:ext>
            </a:extLst>
          </p:cNvPr>
          <p:cNvSpPr txBox="1"/>
          <p:nvPr/>
        </p:nvSpPr>
        <p:spPr>
          <a:xfrm>
            <a:off x="1544200" y="3808597"/>
            <a:ext cx="4970584" cy="769441"/>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 partners</a:t>
            </a:r>
          </a:p>
          <a:p>
            <a:pPr marL="228600" lvl="1" indent="-228600" defTabSz="913841">
              <a:spcAft>
                <a:spcPts val="600"/>
              </a:spcAft>
              <a:buSzPct val="90000"/>
              <a:buFont typeface="Arial" panose="020B0604020202020204" pitchFamily="34" charset="0"/>
              <a:buChar char="•"/>
            </a:pPr>
            <a:r>
              <a:rPr lang="en-US" sz="2000" dirty="0">
                <a:cs typeface="Segoe UI Light" panose="020B0502040204020203" pitchFamily="34" charset="0"/>
              </a:rPr>
              <a:t>Data sharing in near-real-time</a:t>
            </a:r>
            <a:r>
              <a:rPr lang="en-US" sz="2000" dirty="0"/>
              <a:t> </a:t>
            </a:r>
            <a:endParaRPr lang="en-US" sz="2800" b="1" dirty="0">
              <a:cs typeface="Segoe UI Light" panose="020B0502040204020203" pitchFamily="34" charset="0"/>
            </a:endParaRPr>
          </a:p>
        </p:txBody>
      </p:sp>
      <p:sp>
        <p:nvSpPr>
          <p:cNvPr id="112" name="TextBox 111">
            <a:extLst>
              <a:ext uri="{FF2B5EF4-FFF2-40B4-BE49-F238E27FC236}">
                <a16:creationId xmlns:a16="http://schemas.microsoft.com/office/drawing/2014/main" id="{0A417C5E-558F-4224-9D14-30C5DD9CB34E}"/>
              </a:ext>
            </a:extLst>
          </p:cNvPr>
          <p:cNvSpPr txBox="1"/>
          <p:nvPr/>
        </p:nvSpPr>
        <p:spPr>
          <a:xfrm>
            <a:off x="1544200" y="4957634"/>
            <a:ext cx="4970586" cy="1077218"/>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 customers</a:t>
            </a:r>
          </a:p>
          <a:p>
            <a:pPr marL="228600" lvl="1" indent="-228600" defTabSz="914367">
              <a:buFont typeface="Arial" panose="020B0604020202020204" pitchFamily="34" charset="0"/>
              <a:buChar char="•"/>
            </a:pPr>
            <a:r>
              <a:rPr lang="en-US" sz="2000" dirty="0">
                <a:cs typeface="Segoe UI Light" panose="020B0502040204020203" pitchFamily="34" charset="0"/>
              </a:rPr>
              <a:t>Data sharing in near-real-time</a:t>
            </a:r>
            <a:r>
              <a:rPr lang="en-US" sz="2000" dirty="0"/>
              <a:t> </a:t>
            </a:r>
            <a:endParaRPr lang="en-US" sz="2800" b="1" dirty="0">
              <a:cs typeface="Segoe UI Light" panose="020B0502040204020203" pitchFamily="34" charset="0"/>
            </a:endParaRPr>
          </a:p>
          <a:p>
            <a:pPr marL="228600" lvl="1" indent="-228600" defTabSz="914367">
              <a:buFont typeface="Arial" panose="020B0604020202020204" pitchFamily="34" charset="0"/>
              <a:buChar char="•"/>
            </a:pPr>
            <a:r>
              <a:rPr lang="en-US" sz="2000" dirty="0">
                <a:cs typeface="Segoe UI Light" panose="020B0502040204020203" pitchFamily="34" charset="0"/>
              </a:rPr>
              <a:t>Extend your business model</a:t>
            </a:r>
          </a:p>
        </p:txBody>
      </p:sp>
      <p:sp>
        <p:nvSpPr>
          <p:cNvPr id="113" name="TextBox 112">
            <a:extLst>
              <a:ext uri="{FF2B5EF4-FFF2-40B4-BE49-F238E27FC236}">
                <a16:creationId xmlns:a16="http://schemas.microsoft.com/office/drawing/2014/main" id="{1841FFDE-F497-4BC4-8128-B641DAE58591}"/>
              </a:ext>
            </a:extLst>
          </p:cNvPr>
          <p:cNvSpPr txBox="1"/>
          <p:nvPr/>
        </p:nvSpPr>
        <p:spPr>
          <a:xfrm>
            <a:off x="6600468" y="4568659"/>
            <a:ext cx="4970583" cy="1323439"/>
          </a:xfrm>
          <a:prstGeom prst="rect">
            <a:avLst/>
          </a:prstGeom>
          <a:noFill/>
        </p:spPr>
        <p:txBody>
          <a:bodyPr wrap="square" rtlCol="0">
            <a:spAutoFit/>
          </a:bodyPr>
          <a:lstStyle/>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In-Place Data Sharing </a:t>
            </a:r>
          </a:p>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No data pipeline to maintain </a:t>
            </a:r>
          </a:p>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Near-real-time updates</a:t>
            </a:r>
          </a:p>
          <a:p>
            <a:pPr defTabSz="914367"/>
            <a:endParaRPr lang="en-US" sz="2000" b="1" dirty="0">
              <a:latin typeface="Segoe UI Light" panose="020B0502040204020203" pitchFamily="34" charset="0"/>
              <a:cs typeface="Segoe UI Light" panose="020B0502040204020203" pitchFamily="34" charset="0"/>
            </a:endParaRPr>
          </a:p>
        </p:txBody>
      </p:sp>
      <p:pic>
        <p:nvPicPr>
          <p:cNvPr id="24" name="Picture 23">
            <a:extLst>
              <a:ext uri="{FF2B5EF4-FFF2-40B4-BE49-F238E27FC236}">
                <a16:creationId xmlns:a16="http://schemas.microsoft.com/office/drawing/2014/main" id="{E324AD08-13FE-47A0-B574-C957728BE6D0}"/>
              </a:ext>
            </a:extLst>
          </p:cNvPr>
          <p:cNvPicPr>
            <a:picLocks noChangeAspect="1"/>
          </p:cNvPicPr>
          <p:nvPr/>
        </p:nvPicPr>
        <p:blipFill>
          <a:blip r:embed="rId5"/>
          <a:stretch>
            <a:fillRect/>
          </a:stretch>
        </p:blipFill>
        <p:spPr>
          <a:xfrm>
            <a:off x="6768961" y="1413349"/>
            <a:ext cx="4314629" cy="2636956"/>
          </a:xfrm>
          <a:prstGeom prst="rect">
            <a:avLst/>
          </a:prstGeom>
        </p:spPr>
      </p:pic>
      <p:grpSp>
        <p:nvGrpSpPr>
          <p:cNvPr id="8" name="Group 7">
            <a:extLst>
              <a:ext uri="{FF2B5EF4-FFF2-40B4-BE49-F238E27FC236}">
                <a16:creationId xmlns:a16="http://schemas.microsoft.com/office/drawing/2014/main" id="{52431328-E304-4EFB-B89A-46AD09C7226E}"/>
              </a:ext>
            </a:extLst>
          </p:cNvPr>
          <p:cNvGrpSpPr/>
          <p:nvPr/>
        </p:nvGrpSpPr>
        <p:grpSpPr>
          <a:xfrm>
            <a:off x="607629" y="3707193"/>
            <a:ext cx="682393" cy="686223"/>
            <a:chOff x="607629" y="3620330"/>
            <a:chExt cx="682393" cy="686223"/>
          </a:xfrm>
        </p:grpSpPr>
        <p:sp>
          <p:nvSpPr>
            <p:cNvPr id="16" name="Oval 15">
              <a:extLst>
                <a:ext uri="{FF2B5EF4-FFF2-40B4-BE49-F238E27FC236}">
                  <a16:creationId xmlns:a16="http://schemas.microsoft.com/office/drawing/2014/main" id="{07C93AE8-572E-44C4-9879-BFBC3B8AB42B}"/>
                </a:ext>
              </a:extLst>
            </p:cNvPr>
            <p:cNvSpPr/>
            <p:nvPr/>
          </p:nvSpPr>
          <p:spPr bwMode="auto">
            <a:xfrm>
              <a:off x="607629" y="3620330"/>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globe_6">
              <a:extLst>
                <a:ext uri="{FF2B5EF4-FFF2-40B4-BE49-F238E27FC236}">
                  <a16:creationId xmlns:a16="http://schemas.microsoft.com/office/drawing/2014/main" id="{ACFD9C0B-834F-48D6-A3F4-855EC3CECF6C}"/>
                </a:ext>
              </a:extLst>
            </p:cNvPr>
            <p:cNvSpPr>
              <a:spLocks noChangeAspect="1" noEditPoints="1"/>
            </p:cNvSpPr>
            <p:nvPr/>
          </p:nvSpPr>
          <p:spPr bwMode="auto">
            <a:xfrm>
              <a:off x="778109" y="3772501"/>
              <a:ext cx="341432" cy="36576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F2B772B9-FC61-4EA6-8E02-798453C0C9E3}"/>
              </a:ext>
            </a:extLst>
          </p:cNvPr>
          <p:cNvGrpSpPr/>
          <p:nvPr/>
        </p:nvGrpSpPr>
        <p:grpSpPr>
          <a:xfrm>
            <a:off x="607629" y="4904093"/>
            <a:ext cx="682393" cy="686223"/>
            <a:chOff x="607629" y="4904093"/>
            <a:chExt cx="682393" cy="686223"/>
          </a:xfrm>
        </p:grpSpPr>
        <p:sp>
          <p:nvSpPr>
            <p:cNvPr id="20" name="Oval 19">
              <a:extLst>
                <a:ext uri="{FF2B5EF4-FFF2-40B4-BE49-F238E27FC236}">
                  <a16:creationId xmlns:a16="http://schemas.microsoft.com/office/drawing/2014/main" id="{1CBDF4FE-634D-4516-8BC2-CFE25E38158D}"/>
                </a:ext>
              </a:extLst>
            </p:cNvPr>
            <p:cNvSpPr/>
            <p:nvPr/>
          </p:nvSpPr>
          <p:spPr bwMode="auto">
            <a:xfrm>
              <a:off x="607629" y="490409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browser_3">
              <a:extLst>
                <a:ext uri="{FF2B5EF4-FFF2-40B4-BE49-F238E27FC236}">
                  <a16:creationId xmlns:a16="http://schemas.microsoft.com/office/drawing/2014/main" id="{CBEDAB3A-0512-48B9-BE52-60B10CD6358E}"/>
                </a:ext>
              </a:extLst>
            </p:cNvPr>
            <p:cNvSpPr>
              <a:spLocks noChangeAspect="1" noEditPoints="1"/>
            </p:cNvSpPr>
            <p:nvPr/>
          </p:nvSpPr>
          <p:spPr bwMode="auto">
            <a:xfrm>
              <a:off x="790569" y="5073174"/>
              <a:ext cx="316513" cy="30106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7" name="Group 6">
            <a:extLst>
              <a:ext uri="{FF2B5EF4-FFF2-40B4-BE49-F238E27FC236}">
                <a16:creationId xmlns:a16="http://schemas.microsoft.com/office/drawing/2014/main" id="{F62BF15E-9F45-405E-AA83-353C8080CBB6}"/>
              </a:ext>
            </a:extLst>
          </p:cNvPr>
          <p:cNvGrpSpPr/>
          <p:nvPr/>
        </p:nvGrpSpPr>
        <p:grpSpPr>
          <a:xfrm>
            <a:off x="607629" y="1456192"/>
            <a:ext cx="682393" cy="686223"/>
            <a:chOff x="607629" y="1456192"/>
            <a:chExt cx="682393" cy="686223"/>
          </a:xfrm>
        </p:grpSpPr>
        <p:sp>
          <p:nvSpPr>
            <p:cNvPr id="12" name="Oval 11">
              <a:extLst>
                <a:ext uri="{FF2B5EF4-FFF2-40B4-BE49-F238E27FC236}">
                  <a16:creationId xmlns:a16="http://schemas.microsoft.com/office/drawing/2014/main" id="{642C06C8-D1E6-49EB-8EB7-0EC5542CF788}"/>
                </a:ext>
              </a:extLst>
            </p:cNvPr>
            <p:cNvSpPr/>
            <p:nvPr/>
          </p:nvSpPr>
          <p:spPr bwMode="auto">
            <a:xfrm>
              <a:off x="607629" y="1456192"/>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arrow_16">
              <a:extLst>
                <a:ext uri="{FF2B5EF4-FFF2-40B4-BE49-F238E27FC236}">
                  <a16:creationId xmlns:a16="http://schemas.microsoft.com/office/drawing/2014/main" id="{C3088071-683C-48E7-A881-1185A00122E4}"/>
                </a:ext>
              </a:extLst>
            </p:cNvPr>
            <p:cNvSpPr>
              <a:spLocks noChangeAspect="1" noEditPoints="1"/>
            </p:cNvSpPr>
            <p:nvPr/>
          </p:nvSpPr>
          <p:spPr bwMode="auto">
            <a:xfrm>
              <a:off x="764996" y="1647619"/>
              <a:ext cx="367658" cy="27098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57404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decel="10000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500"/>
                                        <p:tgtEl>
                                          <p:spTgt spid="1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200"/>
                                  </p:stCondLst>
                                  <p:childTnLst>
                                    <p:set>
                                      <p:cBhvr>
                                        <p:cTn id="28" dur="1" fill="hold">
                                          <p:stCondLst>
                                            <p:cond delay="0"/>
                                          </p:stCondLst>
                                        </p:cTn>
                                        <p:tgtEl>
                                          <p:spTgt spid="112"/>
                                        </p:tgtEl>
                                        <p:attrNameLst>
                                          <p:attrName>style.visibility</p:attrName>
                                        </p:attrNameLst>
                                      </p:cBhvr>
                                      <p:to>
                                        <p:strVal val="visible"/>
                                      </p:to>
                                    </p:set>
                                    <p:animEffect transition="in" filter="fade">
                                      <p:cBhvr>
                                        <p:cTn id="2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31"/>
          <p:cNvSpPr txBox="1">
            <a:spLocks/>
          </p:cNvSpPr>
          <p:nvPr/>
        </p:nvSpPr>
        <p:spPr>
          <a:xfrm>
            <a:off x="208388" y="346052"/>
            <a:ext cx="11654187"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61">
              <a:defRPr/>
            </a:pPr>
            <a:endParaRPr lang="en-US" sz="4704" spc="-100">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588263" y="457200"/>
            <a:ext cx="11018520" cy="553998"/>
          </a:xfrm>
        </p:spPr>
        <p:txBody>
          <a:bodyPr/>
          <a:lstStyle/>
          <a:p>
            <a:r>
              <a:rPr lang="en-US" dirty="0"/>
              <a:t>Introducing Azure Data Explorer!</a:t>
            </a:r>
          </a:p>
        </p:txBody>
      </p:sp>
      <p:sp>
        <p:nvSpPr>
          <p:cNvPr id="23" name="Rectangle 22"/>
          <p:cNvSpPr/>
          <p:nvPr/>
        </p:nvSpPr>
        <p:spPr>
          <a:xfrm>
            <a:off x="1555684" y="1512497"/>
            <a:ext cx="1486571"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Any append-only stream of records</a:t>
            </a:r>
          </a:p>
        </p:txBody>
      </p:sp>
      <p:sp>
        <p:nvSpPr>
          <p:cNvPr id="24" name="Rectangle 23"/>
          <p:cNvSpPr/>
          <p:nvPr/>
        </p:nvSpPr>
        <p:spPr>
          <a:xfrm>
            <a:off x="5661468" y="1512497"/>
            <a:ext cx="178331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Relational query model:</a:t>
            </a:r>
          </a:p>
          <a:p>
            <a:pPr algn="ctr" defTabSz="914367"/>
            <a:r>
              <a:rPr lang="en-US" sz="1400" dirty="0">
                <a:solidFill>
                  <a:srgbClr val="FFFFFF"/>
                </a:solidFill>
                <a:latin typeface="Segoe UI"/>
              </a:rPr>
              <a:t>Filter, aggregate, join, calculated columns, …</a:t>
            </a:r>
          </a:p>
        </p:txBody>
      </p:sp>
      <p:sp>
        <p:nvSpPr>
          <p:cNvPr id="25" name="Rectangle 24"/>
          <p:cNvSpPr/>
          <p:nvPr/>
        </p:nvSpPr>
        <p:spPr>
          <a:xfrm>
            <a:off x="7642047" y="1512497"/>
            <a:ext cx="1333410"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Fully-managed</a:t>
            </a:r>
          </a:p>
        </p:txBody>
      </p:sp>
      <p:sp>
        <p:nvSpPr>
          <p:cNvPr id="26" name="Rectangle 25"/>
          <p:cNvSpPr/>
          <p:nvPr/>
        </p:nvSpPr>
        <p:spPr>
          <a:xfrm>
            <a:off x="69869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Rapid iterations to explore the data</a:t>
            </a:r>
          </a:p>
        </p:txBody>
      </p:sp>
      <p:sp>
        <p:nvSpPr>
          <p:cNvPr id="27" name="Rectangle 26"/>
          <p:cNvSpPr/>
          <p:nvPr/>
        </p:nvSpPr>
        <p:spPr>
          <a:xfrm>
            <a:off x="3207155" y="1518911"/>
            <a:ext cx="1977067" cy="1383034"/>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High volume</a:t>
            </a:r>
          </a:p>
          <a:p>
            <a:pPr algn="ctr" defTabSz="914367"/>
            <a:r>
              <a:rPr lang="en-US" sz="1400" dirty="0">
                <a:solidFill>
                  <a:srgbClr val="FFFFFF"/>
                </a:solidFill>
                <a:latin typeface="Segoe UI"/>
              </a:rPr>
              <a:t>High velocity</a:t>
            </a:r>
          </a:p>
          <a:p>
            <a:pPr algn="ctr" defTabSz="914367"/>
            <a:r>
              <a:rPr lang="en-US" sz="1400" dirty="0">
                <a:solidFill>
                  <a:srgbClr val="FFFFFF"/>
                </a:solidFill>
                <a:latin typeface="Segoe UI"/>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147325" y="1512496"/>
            <a:ext cx="135397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PaaS, Vanilla, Database</a:t>
            </a:r>
          </a:p>
        </p:txBody>
      </p:sp>
      <p:sp>
        <p:nvSpPr>
          <p:cNvPr id="30" name="Content Placeholder 2"/>
          <p:cNvSpPr txBox="1">
            <a:spLocks/>
          </p:cNvSpPr>
          <p:nvPr/>
        </p:nvSpPr>
        <p:spPr>
          <a:xfrm>
            <a:off x="2138477" y="3041297"/>
            <a:ext cx="9169846" cy="8349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50000"/>
              </a:lnSpc>
              <a:buNone/>
            </a:pPr>
            <a:r>
              <a:rPr lang="en-US" sz="4000" dirty="0">
                <a:solidFill>
                  <a:schemeClr val="tx1"/>
                </a:solidFill>
                <a:latin typeface="Segoe UI Light"/>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453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Purposely built</a:t>
            </a:r>
          </a:p>
        </p:txBody>
      </p:sp>
      <p:sp>
        <p:nvSpPr>
          <p:cNvPr id="29" name="Rectangle 28">
            <a:extLst>
              <a:ext uri="{FF2B5EF4-FFF2-40B4-BE49-F238E27FC236}">
                <a16:creationId xmlns:a16="http://schemas.microsoft.com/office/drawing/2014/main" id="{1B50480F-2AC7-4799-BC16-80CF6A20753E}"/>
              </a:ext>
            </a:extLst>
          </p:cNvPr>
          <p:cNvSpPr/>
          <p:nvPr/>
        </p:nvSpPr>
        <p:spPr>
          <a:xfrm>
            <a:off x="7782160" y="3340104"/>
            <a:ext cx="1869304"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8" name="Rectangle 17"/>
          <p:cNvSpPr/>
          <p:nvPr/>
        </p:nvSpPr>
        <p:spPr>
          <a:xfrm>
            <a:off x="2169334" y="4252781"/>
            <a:ext cx="2262433" cy="57762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9" name="Rectangle 18"/>
          <p:cNvSpPr/>
          <p:nvPr/>
        </p:nvSpPr>
        <p:spPr>
          <a:xfrm>
            <a:off x="5195712" y="4252781"/>
            <a:ext cx="569287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0" name="Rectangle 19"/>
          <p:cNvSpPr/>
          <p:nvPr/>
        </p:nvSpPr>
        <p:spPr>
          <a:xfrm>
            <a:off x="6457837" y="3340104"/>
            <a:ext cx="123772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1" name="Rectangle 20"/>
          <p:cNvSpPr/>
          <p:nvPr/>
        </p:nvSpPr>
        <p:spPr>
          <a:xfrm>
            <a:off x="4569909" y="3340104"/>
            <a:ext cx="1819215"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Rectangle 21"/>
          <p:cNvSpPr/>
          <p:nvPr/>
        </p:nvSpPr>
        <p:spPr>
          <a:xfrm>
            <a:off x="2612554" y="3344312"/>
            <a:ext cx="1819214"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5" name="Connector: Elbow 4">
            <a:extLst>
              <a:ext uri="{FF2B5EF4-FFF2-40B4-BE49-F238E27FC236}">
                <a16:creationId xmlns:a16="http://schemas.microsoft.com/office/drawing/2014/main" id="{C7E6DF66-66E5-4483-85B5-20B4FEA864A7}"/>
              </a:ext>
            </a:extLst>
          </p:cNvPr>
          <p:cNvCxnSpPr>
            <a:cxnSpLocks/>
            <a:stCxn id="23" idx="2"/>
            <a:endCxn id="22" idx="0"/>
          </p:cNvCxnSpPr>
          <p:nvPr/>
        </p:nvCxnSpPr>
        <p:spPr>
          <a:xfrm rot="16200000" flipH="1">
            <a:off x="2689382" y="2511533"/>
            <a:ext cx="442366" cy="1223191"/>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Lst>
          </p:cNvPr>
          <p:cNvCxnSpPr>
            <a:cxnSpLocks/>
            <a:stCxn id="27" idx="2"/>
            <a:endCxn id="22" idx="0"/>
          </p:cNvCxnSpPr>
          <p:nvPr/>
        </p:nvCxnSpPr>
        <p:spPr>
          <a:xfrm rot="5400000">
            <a:off x="3637742" y="2786364"/>
            <a:ext cx="442367" cy="673528"/>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Lst>
          </p:cNvPr>
          <p:cNvCxnSpPr>
            <a:cxnSpLocks/>
            <a:stCxn id="24" idx="2"/>
            <a:endCxn id="21" idx="0"/>
          </p:cNvCxnSpPr>
          <p:nvPr/>
        </p:nvCxnSpPr>
        <p:spPr>
          <a:xfrm rot="5400000">
            <a:off x="5797243" y="2584220"/>
            <a:ext cx="438158" cy="1073610"/>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Lst>
          </p:cNvPr>
          <p:cNvCxnSpPr>
            <a:cxnSpLocks/>
            <a:stCxn id="25" idx="2"/>
            <a:endCxn id="20" idx="0"/>
          </p:cNvCxnSpPr>
          <p:nvPr/>
        </p:nvCxnSpPr>
        <p:spPr>
          <a:xfrm rot="5400000">
            <a:off x="7473648" y="2505000"/>
            <a:ext cx="438158" cy="123205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Lst>
          </p:cNvPr>
          <p:cNvCxnSpPr>
            <a:cxnSpLocks/>
            <a:stCxn id="17" idx="2"/>
            <a:endCxn id="29" idx="0"/>
          </p:cNvCxnSpPr>
          <p:nvPr/>
        </p:nvCxnSpPr>
        <p:spPr>
          <a:xfrm rot="5400000">
            <a:off x="9051484" y="2567273"/>
            <a:ext cx="438159" cy="1107502"/>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Lst>
          </p:cNvPr>
          <p:cNvCxnSpPr>
            <a:cxnSpLocks/>
            <a:stCxn id="31" idx="0"/>
            <a:endCxn id="18" idx="2"/>
          </p:cNvCxnSpPr>
          <p:nvPr/>
        </p:nvCxnSpPr>
        <p:spPr>
          <a:xfrm flipV="1">
            <a:off x="3300551" y="4830409"/>
            <a:ext cx="0" cy="406693"/>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Lst>
          </p:cNvPr>
          <p:cNvCxnSpPr>
            <a:cxnSpLocks/>
            <a:stCxn id="26" idx="0"/>
            <a:endCxn id="19" idx="2"/>
          </p:cNvCxnSpPr>
          <p:nvPr/>
        </p:nvCxnSpPr>
        <p:spPr>
          <a:xfrm flipV="1">
            <a:off x="8042151" y="4835946"/>
            <a:ext cx="0" cy="4011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9B219F94-197F-4086-B75D-05000AFE0A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118742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EA79E-D7AE-439E-BEB4-E825940381EE}"/>
              </a:ext>
            </a:extLst>
          </p:cNvPr>
          <p:cNvSpPr txBox="1">
            <a:spLocks/>
          </p:cNvSpPr>
          <p:nvPr/>
        </p:nvSpPr>
        <p:spPr>
          <a:xfrm>
            <a:off x="603098" y="1448720"/>
            <a:ext cx="5733426" cy="511487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Aft>
                <a:spcPts val="600"/>
              </a:spcAft>
            </a:pPr>
            <a:r>
              <a:rPr lang="en-US" sz="2400" b="0" dirty="0">
                <a:solidFill>
                  <a:schemeClr val="accent2"/>
                </a:solidFill>
                <a:latin typeface="Segoe UI"/>
              </a:rPr>
              <a:t>Simple and powerful</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Rich rational query language (filter, aggregate, join, calculated columns, and more)</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Built-in full-text search, time series, user analytics, geospatial, and machine learning operators</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Out-of-the box visualization</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Easy-to-use syntax + Microsoft IntelliSense </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Highly recognizable hierarchical schema entities</a:t>
            </a:r>
          </a:p>
          <a:p>
            <a:pPr marL="174591" indent="-174591" defTabSz="914016">
              <a:spcAft>
                <a:spcPts val="600"/>
              </a:spcAft>
              <a:buFont typeface="Arial" panose="020B0604020202020204" pitchFamily="34" charset="0"/>
              <a:buChar char="•"/>
            </a:pPr>
            <a:endParaRPr lang="en-US" sz="1800" b="0" dirty="0">
              <a:highlight>
                <a:srgbClr val="FFFF00"/>
              </a:highlight>
              <a:latin typeface="Segoe UI"/>
            </a:endParaRPr>
          </a:p>
          <a:p>
            <a:pPr defTabSz="914016">
              <a:spcAft>
                <a:spcPts val="600"/>
              </a:spcAft>
            </a:pPr>
            <a:r>
              <a:rPr lang="en-US" sz="2400" b="0" dirty="0">
                <a:solidFill>
                  <a:schemeClr val="accent2"/>
                </a:solidFill>
                <a:latin typeface="Segoe UI"/>
              </a:rPr>
              <a:t>Extensible </a:t>
            </a:r>
          </a:p>
          <a:p>
            <a:pPr marL="171417" indent="-161894" defTabSz="914016">
              <a:spcAft>
                <a:spcPts val="600"/>
              </a:spcAft>
              <a:buFont typeface="Arial" panose="020B0604020202020204" pitchFamily="34" charset="0"/>
              <a:buChar char="•"/>
            </a:pPr>
            <a:r>
              <a:rPr lang="en-US" sz="1800" b="0" dirty="0">
                <a:solidFill>
                  <a:schemeClr val="tx1"/>
                </a:solidFill>
                <a:latin typeface="Segoe UI"/>
              </a:rPr>
              <a:t>In-line Python and R</a:t>
            </a:r>
          </a:p>
          <a:p>
            <a:pPr marL="171417" indent="-161894" defTabSz="914016">
              <a:spcAft>
                <a:spcPts val="600"/>
              </a:spcAft>
              <a:buFont typeface="Arial" panose="020B0604020202020204" pitchFamily="34" charset="0"/>
              <a:buChar char="•"/>
            </a:pPr>
            <a:r>
              <a:rPr lang="en-US" sz="1800" b="0" dirty="0">
                <a:solidFill>
                  <a:schemeClr val="tx1"/>
                </a:solidFill>
                <a:latin typeface="Segoe UI"/>
              </a:rPr>
              <a:t>T-SQL </a:t>
            </a:r>
          </a:p>
        </p:txBody>
      </p:sp>
      <p:sp>
        <p:nvSpPr>
          <p:cNvPr id="4" name="Title 1">
            <a:extLst>
              <a:ext uri="{FF2B5EF4-FFF2-40B4-BE49-F238E27FC236}">
                <a16:creationId xmlns:a16="http://schemas.microsoft.com/office/drawing/2014/main" id="{B5E1A44D-10F2-4C78-A3ED-6EF2D439F1F8}"/>
              </a:ext>
            </a:extLst>
          </p:cNvPr>
          <p:cNvSpPr txBox="1">
            <a:spLocks/>
          </p:cNvSpPr>
          <p:nvPr/>
        </p:nvSpPr>
        <p:spPr>
          <a:xfrm>
            <a:off x="426424" y="222585"/>
            <a:ext cx="11336039" cy="739343"/>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8" name="Picture 7">
            <a:extLst>
              <a:ext uri="{FF2B5EF4-FFF2-40B4-BE49-F238E27FC236}">
                <a16:creationId xmlns:a16="http://schemas.microsoft.com/office/drawing/2014/main" id="{5A060118-FAC4-4E40-8B05-03DCA3F2C6F8}"/>
              </a:ext>
            </a:extLst>
          </p:cNvPr>
          <p:cNvPicPr>
            <a:picLocks noChangeAspect="1"/>
          </p:cNvPicPr>
          <p:nvPr/>
        </p:nvPicPr>
        <p:blipFill>
          <a:blip r:embed="rId2"/>
          <a:stretch>
            <a:fillRect/>
          </a:stretch>
        </p:blipFill>
        <p:spPr>
          <a:xfrm>
            <a:off x="6468876" y="1436688"/>
            <a:ext cx="5443817" cy="2432916"/>
          </a:xfrm>
          <a:prstGeom prst="rect">
            <a:avLst/>
          </a:prstGeom>
          <a:ln>
            <a:solidFill>
              <a:schemeClr val="accent1"/>
            </a:solidFill>
          </a:ln>
        </p:spPr>
      </p:pic>
      <p:sp>
        <p:nvSpPr>
          <p:cNvPr id="2" name="Title 1">
            <a:extLst>
              <a:ext uri="{FF2B5EF4-FFF2-40B4-BE49-F238E27FC236}">
                <a16:creationId xmlns:a16="http://schemas.microsoft.com/office/drawing/2014/main" id="{DFD951CC-AE11-40A2-9B9F-0DA0F386FCE9}"/>
              </a:ext>
            </a:extLst>
          </p:cNvPr>
          <p:cNvSpPr>
            <a:spLocks noGrp="1"/>
          </p:cNvSpPr>
          <p:nvPr>
            <p:ph type="title"/>
          </p:nvPr>
        </p:nvSpPr>
        <p:spPr>
          <a:xfrm>
            <a:off x="588263" y="457200"/>
            <a:ext cx="11018520" cy="553998"/>
          </a:xfrm>
        </p:spPr>
        <p:txBody>
          <a:bodyPr/>
          <a:lstStyle/>
          <a:p>
            <a:r>
              <a:rPr lang="en-US" dirty="0"/>
              <a:t>Intuitive querying</a:t>
            </a:r>
          </a:p>
        </p:txBody>
      </p:sp>
    </p:spTree>
    <p:extLst>
      <p:ext uri="{BB962C8B-B14F-4D97-AF65-F5344CB8AC3E}">
        <p14:creationId xmlns:p14="http://schemas.microsoft.com/office/powerpoint/2010/main" val="388641296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Geospatial query</a:t>
            </a:r>
            <a:br>
              <a:rPr lang="en-US" dirty="0"/>
            </a:br>
            <a:endParaRPr lang="en-US" dirty="0"/>
          </a:p>
        </p:txBody>
      </p:sp>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602314" y="1448720"/>
            <a:ext cx="5596119" cy="4474943"/>
          </a:xfrm>
        </p:spPr>
        <p:txBody>
          <a:bodyPr vert="horz" wrap="square" lIns="0" tIns="0" rIns="0" bIns="0" rtlCol="0" anchor="t">
            <a:spAutoFit/>
          </a:bodyPr>
          <a:lstStyle/>
          <a:p>
            <a:pPr marL="342265" indent="-342265">
              <a:buAutoNum type="arabicPeriod"/>
            </a:pPr>
            <a:r>
              <a:rPr lang="en-US" sz="2000" b="1" dirty="0">
                <a:solidFill>
                  <a:schemeClr val="accent2"/>
                </a:solidFill>
                <a:cs typeface="Segoe UI Light"/>
              </a:rPr>
              <a:t> </a:t>
            </a:r>
            <a:r>
              <a:rPr lang="en-US" sz="1800" b="1" dirty="0">
                <a:solidFill>
                  <a:schemeClr val="accent2"/>
                </a:solidFill>
                <a:cs typeface="Segoe UI Light" panose="020B0502040204020203" pitchFamily="34" charset="0"/>
              </a:rPr>
              <a:t>Support for geospatial clustering</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Transformation from coordinates to geospatial clusters and back</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Support for Geohash, S2 and H3 cells</a:t>
            </a:r>
          </a:p>
          <a:p>
            <a:pPr marL="456565" indent="-456565">
              <a:buFont typeface="+mj-lt"/>
              <a:buAutoNum type="arabicPeriod"/>
            </a:pPr>
            <a:r>
              <a:rPr lang="en-US" sz="1800" b="1" dirty="0">
                <a:solidFill>
                  <a:schemeClr val="accent2"/>
                </a:solidFill>
                <a:cs typeface="Segoe UI Light" panose="020B0502040204020203" pitchFamily="34" charset="0"/>
              </a:rPr>
              <a:t>Distance</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Calculate the distance between two points or a point and a line / polygon</a:t>
            </a:r>
          </a:p>
          <a:p>
            <a:pPr marL="456565" indent="-456565">
              <a:buFont typeface="+mj-lt"/>
              <a:buAutoNum type="arabicPeriod"/>
            </a:pPr>
            <a:r>
              <a:rPr lang="en-US" sz="1800" b="1" dirty="0">
                <a:solidFill>
                  <a:schemeClr val="accent2"/>
                </a:solidFill>
                <a:cs typeface="Segoe UI Light" panose="020B0502040204020203" pitchFamily="34" charset="0"/>
              </a:rPr>
              <a:t>Contains</a:t>
            </a:r>
          </a:p>
          <a:p>
            <a:pPr lvl="1">
              <a:lnSpc>
                <a:spcPct val="150000"/>
              </a:lnSpc>
              <a:buFont typeface="Arial" panose="020B0604020202020204" pitchFamily="34" charset="0"/>
              <a:buChar char="•"/>
            </a:pPr>
            <a:r>
              <a:rPr lang="en-US" sz="1400" dirty="0">
                <a:solidFill>
                  <a:schemeClr val="tx1"/>
                </a:solidFill>
                <a:cs typeface="Segoe UI Light"/>
              </a:rPr>
              <a:t>Check whether a point is in a given circle or polygon</a:t>
            </a:r>
          </a:p>
          <a:p>
            <a:pPr marL="456565" indent="-456565">
              <a:buFont typeface="+mj-lt"/>
              <a:buAutoNum type="arabicPeriod"/>
            </a:pPr>
            <a:r>
              <a:rPr lang="en-US" sz="1800" b="1" dirty="0">
                <a:solidFill>
                  <a:schemeClr val="accent2"/>
                </a:solidFill>
                <a:cs typeface="Segoe UI Light" panose="020B0502040204020203" pitchFamily="34" charset="0"/>
              </a:rPr>
              <a:t>Advanced features</a:t>
            </a:r>
            <a:endParaRPr lang="en-US" sz="1800" dirty="0">
              <a:solidFill>
                <a:schemeClr val="accent2"/>
              </a:solidFill>
              <a:cs typeface="Segoe UI Light" panose="020B0502040204020203" pitchFamily="34" charset="0"/>
            </a:endParaRP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Densification to control shape edges, geodesics or straight lines</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H3-Rings, parents &amp; children</a:t>
            </a:r>
          </a:p>
          <a:p>
            <a:pPr marL="0" indent="0">
              <a:lnSpc>
                <a:spcPct val="150000"/>
              </a:lnSpc>
              <a:buNone/>
            </a:pPr>
            <a:r>
              <a:rPr lang="en-US" sz="1400" dirty="0">
                <a:solidFill>
                  <a:schemeClr val="tx1"/>
                </a:solidFill>
                <a:cs typeface="Segoe UI Light" panose="020B0502040204020203" pitchFamily="34" charset="0"/>
              </a:rPr>
              <a:t>Geospatial coordinates are interpreted as represented per the WGS-84 reference system</a:t>
            </a:r>
            <a:endParaRPr lang="en-US" sz="1400" dirty="0">
              <a:solidFill>
                <a:schemeClr val="tx1"/>
              </a:solidFill>
            </a:endParaRPr>
          </a:p>
        </p:txBody>
      </p:sp>
      <p:pic>
        <p:nvPicPr>
          <p:cNvPr id="4" name="Picture 2" descr="Places near Seattle">
            <a:extLst>
              <a:ext uri="{FF2B5EF4-FFF2-40B4-BE49-F238E27FC236}">
                <a16:creationId xmlns:a16="http://schemas.microsoft.com/office/drawing/2014/main" id="{943B7432-735D-48C0-94F1-14F6920C82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16" y="2920559"/>
            <a:ext cx="3189991" cy="1581289"/>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5" name="Picture 4" descr="Manhattan with a hole">
            <a:extLst>
              <a:ext uri="{FF2B5EF4-FFF2-40B4-BE49-F238E27FC236}">
                <a16:creationId xmlns:a16="http://schemas.microsoft.com/office/drawing/2014/main" id="{D079FD59-127C-4E8B-A5FF-1898E102E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016" y="4665305"/>
            <a:ext cx="3189991" cy="1819578"/>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8" name="Picture 8" descr="Distance between Seattle and Los Angeles">
            <a:extLst>
              <a:ext uri="{FF2B5EF4-FFF2-40B4-BE49-F238E27FC236}">
                <a16:creationId xmlns:a16="http://schemas.microsoft.com/office/drawing/2014/main" id="{82A26F4C-507E-4216-A0EA-288A1FAFD8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7016" y="1175812"/>
            <a:ext cx="3189991" cy="159629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10" name="Picture 9" descr="Icon&#10;&#10;Description automatically generated">
            <a:extLst>
              <a:ext uri="{FF2B5EF4-FFF2-40B4-BE49-F238E27FC236}">
                <a16:creationId xmlns:a16="http://schemas.microsoft.com/office/drawing/2014/main" id="{BD8D9813-FF2C-4050-B384-B9B0B42EA2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16313319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Advanced Analytics – </a:t>
            </a:r>
            <a:r>
              <a:rPr lang="en-US" dirty="0">
                <a:solidFill>
                  <a:schemeClr val="accent2"/>
                </a:solidFill>
              </a:rPr>
              <a:t>Built-in &amp; Extendible</a:t>
            </a: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69412" y="1447379"/>
            <a:ext cx="3761201" cy="226465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Out of the box</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Auto Clustering for Diagnosis and</a:t>
            </a:r>
            <a:r>
              <a:rPr kumimoji="0" lang="en-US" sz="2000" b="0" i="0" u="none" strike="noStrike" kern="1200" cap="none" spc="0" normalizeH="0" noProof="0" dirty="0">
                <a:ln>
                  <a:noFill/>
                </a:ln>
                <a:solidFill>
                  <a:schemeClr val="tx1"/>
                </a:solidFill>
                <a:effectLst/>
                <a:uLnTx/>
                <a:uFillTx/>
                <a:latin typeface="Segoe UI"/>
                <a:ea typeface="+mn-ea"/>
                <a:cs typeface="+mn-cs"/>
              </a:rPr>
              <a:t> RCA</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Anomaly Detection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Regression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Forecasting</a:t>
            </a:r>
          </a:p>
          <a:p>
            <a:pPr marL="285750" lvl="0" indent="-285750" defTabSz="914016">
              <a:spcAft>
                <a:spcPts val="600"/>
              </a:spcAft>
              <a:buFont typeface="Arial" panose="020B0604020202020204" pitchFamily="34" charset="0"/>
              <a:buChar char="•"/>
              <a:defRPr/>
            </a:pPr>
            <a:r>
              <a:rPr lang="en-US" sz="2000" b="0" dirty="0">
                <a:solidFill>
                  <a:schemeClr val="tx1"/>
                </a:solidFill>
                <a:latin typeface="Segoe UI"/>
              </a:rPr>
              <a:t>Time Series Analysis library</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7" name="Text Placeholder 2">
            <a:extLst>
              <a:ext uri="{FF2B5EF4-FFF2-40B4-BE49-F238E27FC236}">
                <a16:creationId xmlns:a16="http://schemas.microsoft.com/office/drawing/2014/main" id="{8697FE23-7327-4393-AEFE-E92555AACBE6}"/>
              </a:ext>
            </a:extLst>
          </p:cNvPr>
          <p:cNvSpPr txBox="1">
            <a:spLocks/>
          </p:cNvSpPr>
          <p:nvPr/>
        </p:nvSpPr>
        <p:spPr>
          <a:xfrm>
            <a:off x="6791544" y="1447379"/>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Distributed Custom</a:t>
            </a:r>
            <a:br>
              <a:rPr kumimoji="0" lang="en-US" sz="2400" b="0" i="0" u="none" strike="noStrike" kern="1200" cap="none" spc="0" normalizeH="0" baseline="0" noProof="0" dirty="0">
                <a:ln>
                  <a:noFill/>
                </a:ln>
                <a:solidFill>
                  <a:schemeClr val="accent2"/>
                </a:solidFill>
                <a:effectLst/>
                <a:uLnTx/>
                <a:uFillTx/>
                <a:latin typeface="Segoe UI"/>
                <a:ea typeface="+mn-ea"/>
                <a:cs typeface="+mn-cs"/>
              </a:rPr>
            </a:br>
            <a:r>
              <a:rPr kumimoji="0" lang="en-US" sz="2400" b="0" i="0" u="none" strike="noStrike" kern="1200" cap="none" spc="0" normalizeH="0" baseline="0" noProof="0" dirty="0">
                <a:ln>
                  <a:noFill/>
                </a:ln>
                <a:solidFill>
                  <a:schemeClr val="accent2"/>
                </a:solidFill>
                <a:effectLst/>
                <a:uLnTx/>
                <a:uFillTx/>
                <a:latin typeface="Segoe UI"/>
                <a:ea typeface="+mn-ea"/>
                <a:cs typeface="+mn-cs"/>
              </a:rPr>
              <a:t>Code Execution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Distributed Python and R execution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2000" b="0" dirty="0">
                <a:solidFill>
                  <a:schemeClr val="tx1"/>
                </a:solidFill>
                <a:latin typeface="Segoe UI"/>
              </a:rPr>
              <a:t>Custom code is embedded in the KQL query</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000" b="0" i="0" u="none" strike="noStrike" kern="1200" cap="none" spc="0" normalizeH="0" baseline="0" noProof="0" dirty="0">
              <a:ln>
                <a:noFill/>
              </a:ln>
              <a:solidFill>
                <a:schemeClr val="tx1"/>
              </a:solidFill>
              <a:effectLst/>
              <a:highlight>
                <a:srgbClr val="FFFF00"/>
              </a:highlight>
              <a:uLnTx/>
              <a:uFillTx/>
              <a:latin typeface="Segoe UI"/>
              <a:ea typeface="+mn-ea"/>
              <a:cs typeface="+mn-cs"/>
            </a:endParaRPr>
          </a:p>
        </p:txBody>
      </p:sp>
      <p:sp>
        <p:nvSpPr>
          <p:cNvPr id="9" name="Text Placeholder 2">
            <a:extLst>
              <a:ext uri="{FF2B5EF4-FFF2-40B4-BE49-F238E27FC236}">
                <a16:creationId xmlns:a16="http://schemas.microsoft.com/office/drawing/2014/main" id="{FE39CEEA-8FC7-403D-A2A5-27C3DA517638}"/>
              </a:ext>
            </a:extLst>
          </p:cNvPr>
          <p:cNvSpPr txBox="1">
            <a:spLocks/>
          </p:cNvSpPr>
          <p:nvPr/>
        </p:nvSpPr>
        <p:spPr>
          <a:xfrm>
            <a:off x="1669412" y="4298158"/>
            <a:ext cx="3020763" cy="104762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Spark Integration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Native Spark connector for heavy duty model training</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Operationalize model into ADX for scoring</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1" name="Text Placeholder 2">
            <a:extLst>
              <a:ext uri="{FF2B5EF4-FFF2-40B4-BE49-F238E27FC236}">
                <a16:creationId xmlns:a16="http://schemas.microsoft.com/office/drawing/2014/main" id="{3F9DDEC8-A98B-4E30-A581-1B4CB48D44EA}"/>
              </a:ext>
            </a:extLst>
          </p:cNvPr>
          <p:cNvSpPr txBox="1">
            <a:spLocks/>
          </p:cNvSpPr>
          <p:nvPr/>
        </p:nvSpPr>
        <p:spPr>
          <a:xfrm>
            <a:off x="6672167" y="4298158"/>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Tools</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Jupyter Integration with KQL Magic</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Python, Java SDKs</a:t>
            </a:r>
          </a:p>
        </p:txBody>
      </p:sp>
      <p:grpSp>
        <p:nvGrpSpPr>
          <p:cNvPr id="27" name="Group 26">
            <a:extLst>
              <a:ext uri="{FF2B5EF4-FFF2-40B4-BE49-F238E27FC236}">
                <a16:creationId xmlns:a16="http://schemas.microsoft.com/office/drawing/2014/main" id="{BF51ECDE-25B3-4B7C-858C-309ACD1B4306}"/>
              </a:ext>
            </a:extLst>
          </p:cNvPr>
          <p:cNvGrpSpPr/>
          <p:nvPr/>
        </p:nvGrpSpPr>
        <p:grpSpPr>
          <a:xfrm>
            <a:off x="696508" y="1544974"/>
            <a:ext cx="682393" cy="686223"/>
            <a:chOff x="554270" y="1544974"/>
            <a:chExt cx="682393" cy="686223"/>
          </a:xfrm>
        </p:grpSpPr>
        <p:sp>
          <p:nvSpPr>
            <p:cNvPr id="13" name="Oval 12">
              <a:extLst>
                <a:ext uri="{FF2B5EF4-FFF2-40B4-BE49-F238E27FC236}">
                  <a16:creationId xmlns:a16="http://schemas.microsoft.com/office/drawing/2014/main" id="{CB53E65F-7AAE-4048-B8BB-A28133456CC5}"/>
                </a:ext>
              </a:extLst>
            </p:cNvPr>
            <p:cNvSpPr/>
            <p:nvPr/>
          </p:nvSpPr>
          <p:spPr bwMode="auto">
            <a:xfrm>
              <a:off x="554270" y="154497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Processing_E9F5">
              <a:extLst>
                <a:ext uri="{FF2B5EF4-FFF2-40B4-BE49-F238E27FC236}">
                  <a16:creationId xmlns:a16="http://schemas.microsoft.com/office/drawing/2014/main" id="{1F4B5F87-1CA3-4E12-9A4D-F830F610F72F}"/>
                </a:ext>
              </a:extLst>
            </p:cNvPr>
            <p:cNvSpPr>
              <a:spLocks noChangeAspect="1" noEditPoints="1"/>
            </p:cNvSpPr>
            <p:nvPr/>
          </p:nvSpPr>
          <p:spPr bwMode="auto">
            <a:xfrm>
              <a:off x="685485" y="1703864"/>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63F541A-FED0-4569-841D-09FBBF6774A0}"/>
              </a:ext>
            </a:extLst>
          </p:cNvPr>
          <p:cNvGrpSpPr/>
          <p:nvPr/>
        </p:nvGrpSpPr>
        <p:grpSpPr>
          <a:xfrm>
            <a:off x="5769882" y="1543633"/>
            <a:ext cx="682393" cy="686223"/>
            <a:chOff x="6424947" y="1543633"/>
            <a:chExt cx="682393" cy="686223"/>
          </a:xfrm>
        </p:grpSpPr>
        <p:sp>
          <p:nvSpPr>
            <p:cNvPr id="19" name="Oval 18">
              <a:extLst>
                <a:ext uri="{FF2B5EF4-FFF2-40B4-BE49-F238E27FC236}">
                  <a16:creationId xmlns:a16="http://schemas.microsoft.com/office/drawing/2014/main" id="{C732CE08-F148-42CD-B92E-EAE0369E78A2}"/>
                </a:ext>
              </a:extLst>
            </p:cNvPr>
            <p:cNvSpPr/>
            <p:nvPr/>
          </p:nvSpPr>
          <p:spPr bwMode="auto">
            <a:xfrm>
              <a:off x="6424947" y="154363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ransform">
              <a:extLst>
                <a:ext uri="{FF2B5EF4-FFF2-40B4-BE49-F238E27FC236}">
                  <a16:creationId xmlns:a16="http://schemas.microsoft.com/office/drawing/2014/main" id="{6A8907B3-85D1-46C7-B0D7-53AC13892997}"/>
                </a:ext>
              </a:extLst>
            </p:cNvPr>
            <p:cNvSpPr>
              <a:spLocks noChangeAspect="1" noEditPoints="1"/>
            </p:cNvSpPr>
            <p:nvPr/>
          </p:nvSpPr>
          <p:spPr bwMode="auto">
            <a:xfrm>
              <a:off x="6608866" y="1690148"/>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30" name="Group 29">
            <a:extLst>
              <a:ext uri="{FF2B5EF4-FFF2-40B4-BE49-F238E27FC236}">
                <a16:creationId xmlns:a16="http://schemas.microsoft.com/office/drawing/2014/main" id="{F822D2BF-3EC2-4ACC-97EA-7939E0D8EC2C}"/>
              </a:ext>
            </a:extLst>
          </p:cNvPr>
          <p:cNvGrpSpPr/>
          <p:nvPr/>
        </p:nvGrpSpPr>
        <p:grpSpPr>
          <a:xfrm>
            <a:off x="5769882" y="4128373"/>
            <a:ext cx="682393" cy="686223"/>
            <a:chOff x="6424947" y="4128373"/>
            <a:chExt cx="682393" cy="686223"/>
          </a:xfrm>
        </p:grpSpPr>
        <p:sp>
          <p:nvSpPr>
            <p:cNvPr id="22" name="Oval 21">
              <a:extLst>
                <a:ext uri="{FF2B5EF4-FFF2-40B4-BE49-F238E27FC236}">
                  <a16:creationId xmlns:a16="http://schemas.microsoft.com/office/drawing/2014/main" id="{C3F16A9D-45BC-408C-B673-0CF97745526A}"/>
                </a:ext>
              </a:extLst>
            </p:cNvPr>
            <p:cNvSpPr/>
            <p:nvPr/>
          </p:nvSpPr>
          <p:spPr bwMode="auto">
            <a:xfrm>
              <a:off x="6424947" y="412837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gear">
              <a:extLst>
                <a:ext uri="{FF2B5EF4-FFF2-40B4-BE49-F238E27FC236}">
                  <a16:creationId xmlns:a16="http://schemas.microsoft.com/office/drawing/2014/main" id="{DE742F94-A7A9-4D1A-A494-FB74F7C923F4}"/>
                </a:ext>
              </a:extLst>
            </p:cNvPr>
            <p:cNvSpPr>
              <a:spLocks noChangeAspect="1" noEditPoints="1"/>
            </p:cNvSpPr>
            <p:nvPr/>
          </p:nvSpPr>
          <p:spPr bwMode="auto">
            <a:xfrm>
              <a:off x="6582468" y="4288604"/>
              <a:ext cx="367350" cy="36576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33" name="Group 32">
            <a:extLst>
              <a:ext uri="{FF2B5EF4-FFF2-40B4-BE49-F238E27FC236}">
                <a16:creationId xmlns:a16="http://schemas.microsoft.com/office/drawing/2014/main" id="{3B858A87-07C4-4FD9-B663-066D8A9E8154}"/>
              </a:ext>
            </a:extLst>
          </p:cNvPr>
          <p:cNvGrpSpPr/>
          <p:nvPr/>
        </p:nvGrpSpPr>
        <p:grpSpPr>
          <a:xfrm>
            <a:off x="696508" y="4129714"/>
            <a:ext cx="682393" cy="686223"/>
            <a:chOff x="554270" y="4129714"/>
            <a:chExt cx="682393" cy="686223"/>
          </a:xfrm>
        </p:grpSpPr>
        <p:sp>
          <p:nvSpPr>
            <p:cNvPr id="16" name="Oval 15">
              <a:extLst>
                <a:ext uri="{FF2B5EF4-FFF2-40B4-BE49-F238E27FC236}">
                  <a16:creationId xmlns:a16="http://schemas.microsoft.com/office/drawing/2014/main" id="{7DC79CFE-1D8E-45A1-A9F1-13E2A0967D1D}"/>
                </a:ext>
              </a:extLst>
            </p:cNvPr>
            <p:cNvSpPr/>
            <p:nvPr/>
          </p:nvSpPr>
          <p:spPr bwMode="auto">
            <a:xfrm>
              <a:off x="554270" y="412971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circle">
              <a:extLst>
                <a:ext uri="{FF2B5EF4-FFF2-40B4-BE49-F238E27FC236}">
                  <a16:creationId xmlns:a16="http://schemas.microsoft.com/office/drawing/2014/main" id="{B665AD28-C112-4EF7-BF4B-64A29D2967D4}"/>
                </a:ext>
              </a:extLst>
            </p:cNvPr>
            <p:cNvSpPr>
              <a:spLocks noChangeAspect="1" noEditPoints="1"/>
            </p:cNvSpPr>
            <p:nvPr/>
          </p:nvSpPr>
          <p:spPr bwMode="auto">
            <a:xfrm>
              <a:off x="712586" y="427237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2"/>
                </a:solidFill>
              </a:endParaRPr>
            </a:p>
          </p:txBody>
        </p:sp>
      </p:grpSp>
      <p:pic>
        <p:nvPicPr>
          <p:cNvPr id="37" name="Picture 36" descr="Icon&#10;&#10;Description automatically generated">
            <a:extLst>
              <a:ext uri="{FF2B5EF4-FFF2-40B4-BE49-F238E27FC236}">
                <a16:creationId xmlns:a16="http://schemas.microsoft.com/office/drawing/2014/main" id="{1C6E9045-8484-4941-8677-7D9C9D41E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276567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1C9275-F968-4500-8804-3F7A03F34E37}"/>
              </a:ext>
            </a:extLst>
          </p:cNvPr>
          <p:cNvSpPr/>
          <p:nvPr/>
        </p:nvSpPr>
        <p:spPr bwMode="auto">
          <a:xfrm>
            <a:off x="0" y="3403403"/>
            <a:ext cx="12192000" cy="34671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Pricing – </a:t>
            </a:r>
            <a:r>
              <a:rPr lang="en-US" dirty="0">
                <a:solidFill>
                  <a:schemeClr val="accent2"/>
                </a:solidFill>
              </a:rPr>
              <a:t>Flexible Cost</a:t>
            </a: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77906" y="1443590"/>
            <a:ext cx="4305100" cy="1754683"/>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2"/>
                </a:solidFill>
                <a:effectLst/>
                <a:uLnTx/>
                <a:uFillTx/>
                <a:latin typeface="Segoe UI"/>
                <a:ea typeface="+mn-ea"/>
                <a:cs typeface="+mn-cs"/>
              </a:rPr>
              <a:t>Reserved resources cost model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Dedicated capacity</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Reserved instance pricing available</a:t>
            </a: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p:txBody>
      </p:sp>
      <p:sp>
        <p:nvSpPr>
          <p:cNvPr id="9" name="Text Placeholder 2">
            <a:extLst>
              <a:ext uri="{FF2B5EF4-FFF2-40B4-BE49-F238E27FC236}">
                <a16:creationId xmlns:a16="http://schemas.microsoft.com/office/drawing/2014/main" id="{C8676F42-0734-4E9E-AD33-C5207E8254FB}"/>
              </a:ext>
            </a:extLst>
          </p:cNvPr>
          <p:cNvSpPr txBox="1">
            <a:spLocks/>
          </p:cNvSpPr>
          <p:nvPr/>
        </p:nvSpPr>
        <p:spPr>
          <a:xfrm>
            <a:off x="5860233" y="1443590"/>
            <a:ext cx="5668771" cy="1813298"/>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2"/>
                </a:solidFill>
                <a:effectLst/>
                <a:uLnTx/>
                <a:uFillTx/>
                <a:latin typeface="Segoe UI"/>
                <a:ea typeface="+mn-ea"/>
                <a:cs typeface="+mn-cs"/>
              </a:rPr>
              <a:t>Advantages of this model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Freely explore your data - not bound by cost per query</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Predictable cost</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Decoupled storage and compute</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Easy to switch between SKUs after provisioning</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Ability to Start/Stop the compute</a:t>
            </a:r>
          </a:p>
        </p:txBody>
      </p:sp>
      <p:sp>
        <p:nvSpPr>
          <p:cNvPr id="11" name="Text Placeholder 2">
            <a:extLst>
              <a:ext uri="{FF2B5EF4-FFF2-40B4-BE49-F238E27FC236}">
                <a16:creationId xmlns:a16="http://schemas.microsoft.com/office/drawing/2014/main" id="{D919AD27-5267-48B4-A7F8-B304589E1379}"/>
              </a:ext>
            </a:extLst>
          </p:cNvPr>
          <p:cNvSpPr txBox="1">
            <a:spLocks/>
          </p:cNvSpPr>
          <p:nvPr/>
        </p:nvSpPr>
        <p:spPr>
          <a:xfrm>
            <a:off x="6006304" y="4478878"/>
            <a:ext cx="2106745" cy="80207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016" rtl="0" eaLnBrk="1" fontAlgn="auto" latinLnBrk="0" hangingPunct="1">
              <a:lnSpc>
                <a:spcPct val="100000"/>
              </a:lnSpc>
              <a:spcBef>
                <a:spcPts val="0"/>
              </a:spcBef>
              <a:spcAft>
                <a:spcPts val="600"/>
              </a:spcAft>
              <a:buClrTx/>
              <a:buSzPct val="90000"/>
              <a:tabLst/>
              <a:defRPr/>
            </a:pPr>
            <a:r>
              <a:rPr kumimoji="0" lang="en-US" sz="1400" b="1" i="0" u="none" strike="noStrike" kern="1200" cap="none" spc="0" normalizeH="0" baseline="0" noProof="0" dirty="0">
                <a:ln>
                  <a:noFill/>
                </a:ln>
                <a:solidFill>
                  <a:schemeClr val="bg1"/>
                </a:solidFill>
                <a:effectLst/>
                <a:uLnTx/>
                <a:uFillTx/>
                <a:latin typeface="Segoe UI"/>
                <a:ea typeface="+mn-ea"/>
                <a:cs typeface="+mn-cs"/>
              </a:rPr>
              <a:t>Markup/IP </a:t>
            </a:r>
            <a:br>
              <a:rPr lang="en-US" sz="1600" b="0" dirty="0">
                <a:solidFill>
                  <a:schemeClr val="bg1"/>
                </a:solidFill>
                <a:latin typeface="Segoe UI"/>
              </a:rPr>
            </a:br>
            <a:r>
              <a:rPr lang="en-US" sz="1200" b="0" dirty="0">
                <a:solidFill>
                  <a:schemeClr val="bg1"/>
                </a:solidFill>
                <a:latin typeface="Segoe UI"/>
              </a:rPr>
              <a:t>C</a:t>
            </a:r>
            <a:r>
              <a:rPr kumimoji="0" lang="en-US" sz="1200" b="0" i="0" u="none" strike="noStrike" kern="1200" cap="none" spc="0" normalizeH="0" baseline="0" noProof="0" dirty="0" err="1">
                <a:ln>
                  <a:noFill/>
                </a:ln>
                <a:solidFill>
                  <a:schemeClr val="bg1"/>
                </a:solidFill>
                <a:effectLst/>
                <a:uLnTx/>
                <a:uFillTx/>
                <a:latin typeface="Segoe UI"/>
              </a:rPr>
              <a:t>ost</a:t>
            </a:r>
            <a:r>
              <a:rPr kumimoji="0" lang="en-US" sz="1200" b="0" i="0" u="none" strike="noStrike" kern="1200" cap="none" spc="0" normalizeH="0" baseline="0" noProof="0" dirty="0">
                <a:ln>
                  <a:noFill/>
                </a:ln>
                <a:solidFill>
                  <a:schemeClr val="bg1"/>
                </a:solidFill>
                <a:effectLst/>
                <a:uLnTx/>
                <a:uFillTx/>
                <a:latin typeface="Segoe UI"/>
              </a:rPr>
              <a:t> of using the PaaS Service – hourly billing based on the compute usage</a:t>
            </a:r>
          </a:p>
        </p:txBody>
      </p:sp>
      <p:sp>
        <p:nvSpPr>
          <p:cNvPr id="12" name="Text Placeholder 2">
            <a:extLst>
              <a:ext uri="{FF2B5EF4-FFF2-40B4-BE49-F238E27FC236}">
                <a16:creationId xmlns:a16="http://schemas.microsoft.com/office/drawing/2014/main" id="{033C974F-9B2E-4216-97A8-92B89AC87FF3}"/>
              </a:ext>
            </a:extLst>
          </p:cNvPr>
          <p:cNvSpPr txBox="1">
            <a:spLocks/>
          </p:cNvSpPr>
          <p:nvPr/>
        </p:nvSpPr>
        <p:spPr>
          <a:xfrm>
            <a:off x="590192" y="5754222"/>
            <a:ext cx="11123537" cy="57858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Wide range of options</a:t>
            </a:r>
          </a:p>
          <a:p>
            <a:pPr marR="0" lvl="0" algn="l" defTabSz="914016" rtl="0" eaLnBrk="1" fontAlgn="auto" latinLnBrk="0" hangingPunct="1">
              <a:lnSpc>
                <a:spcPct val="100000"/>
              </a:lnSpc>
              <a:spcBef>
                <a:spcPts val="0"/>
              </a:spcBef>
              <a:spcAft>
                <a:spcPts val="600"/>
              </a:spcAft>
              <a:buClrTx/>
              <a:buSzPct val="90000"/>
              <a:tabLst/>
              <a:defRPr/>
            </a:pPr>
            <a:r>
              <a:rPr lang="en-US" sz="1600" b="0" dirty="0">
                <a:solidFill>
                  <a:schemeClr val="bg1"/>
                </a:solidFill>
                <a:latin typeface="Segoe UI"/>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CPU optimized and Storage optimized SKUs</a:t>
            </a:r>
            <a:r>
              <a:rPr kumimoji="0" lang="en-US" sz="1600" b="0" i="0" u="none" strike="noStrike" kern="1200" cap="none" spc="0" normalizeH="0" noProof="0" dirty="0">
                <a:ln>
                  <a:noFill/>
                </a:ln>
                <a:solidFill>
                  <a:schemeClr val="bg1"/>
                </a:solidFill>
                <a:effectLst/>
                <a:uLnTx/>
                <a:uFillTx/>
                <a:latin typeface="Segoe UI"/>
                <a:ea typeface="+mn-ea"/>
                <a:cs typeface="+mn-cs"/>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Dev/Test SKU under $200/month</a:t>
            </a:r>
            <a:r>
              <a:rPr kumimoji="0" lang="en-US" sz="1600" b="0" i="0" u="none" strike="noStrike" kern="1200" cap="none" spc="0" normalizeH="0" noProof="0" dirty="0">
                <a:ln>
                  <a:noFill/>
                </a:ln>
                <a:solidFill>
                  <a:schemeClr val="bg1"/>
                </a:solidFill>
                <a:effectLst/>
                <a:uLnTx/>
                <a:uFillTx/>
                <a:latin typeface="Segoe UI"/>
                <a:ea typeface="+mn-ea"/>
                <a:cs typeface="+mn-cs"/>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PROD SKUs starting around $600/month</a:t>
            </a:r>
          </a:p>
        </p:txBody>
      </p:sp>
      <p:sp>
        <p:nvSpPr>
          <p:cNvPr id="3" name="Rectangle 2">
            <a:extLst>
              <a:ext uri="{FF2B5EF4-FFF2-40B4-BE49-F238E27FC236}">
                <a16:creationId xmlns:a16="http://schemas.microsoft.com/office/drawing/2014/main" id="{DCD4A97C-439B-44F2-A459-3EBC7E9DC05D}"/>
              </a:ext>
            </a:extLst>
          </p:cNvPr>
          <p:cNvSpPr/>
          <p:nvPr/>
        </p:nvSpPr>
        <p:spPr>
          <a:xfrm>
            <a:off x="9210042" y="5155480"/>
            <a:ext cx="161262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http://aka.ms/adx.cost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Scan me!">
            <a:extLst>
              <a:ext uri="{FF2B5EF4-FFF2-40B4-BE49-F238E27FC236}">
                <a16:creationId xmlns:a16="http://schemas.microsoft.com/office/drawing/2014/main" id="{406516B3-70E7-4A95-BECE-D5954A6D6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577" y="3855851"/>
            <a:ext cx="1092745" cy="10927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con&#10;&#10;Description automatically generated">
            <a:extLst>
              <a:ext uri="{FF2B5EF4-FFF2-40B4-BE49-F238E27FC236}">
                <a16:creationId xmlns:a16="http://schemas.microsoft.com/office/drawing/2014/main" id="{7CF61703-08AC-47EB-AAE1-5512E894B6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13" name="Oval 12">
            <a:extLst>
              <a:ext uri="{FF2B5EF4-FFF2-40B4-BE49-F238E27FC236}">
                <a16:creationId xmlns:a16="http://schemas.microsoft.com/office/drawing/2014/main" id="{39CB26E8-4532-4D8D-984F-543EE33F81F9}"/>
              </a:ext>
            </a:extLst>
          </p:cNvPr>
          <p:cNvSpPr/>
          <p:nvPr/>
        </p:nvSpPr>
        <p:spPr bwMode="auto">
          <a:xfrm>
            <a:off x="696508" y="154497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5DB71A46-CBC8-41A5-8258-B147C351D5F8}"/>
              </a:ext>
            </a:extLst>
          </p:cNvPr>
          <p:cNvSpPr txBox="1"/>
          <p:nvPr/>
        </p:nvSpPr>
        <p:spPr>
          <a:xfrm>
            <a:off x="600677" y="3422014"/>
            <a:ext cx="2717001" cy="338554"/>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Four main components</a:t>
            </a:r>
          </a:p>
        </p:txBody>
      </p:sp>
      <p:sp>
        <p:nvSpPr>
          <p:cNvPr id="26" name="TextBox 25">
            <a:extLst>
              <a:ext uri="{FF2B5EF4-FFF2-40B4-BE49-F238E27FC236}">
                <a16:creationId xmlns:a16="http://schemas.microsoft.com/office/drawing/2014/main" id="{23944835-411A-436B-A812-61DB6F3C0147}"/>
              </a:ext>
            </a:extLst>
          </p:cNvPr>
          <p:cNvSpPr txBox="1"/>
          <p:nvPr/>
        </p:nvSpPr>
        <p:spPr>
          <a:xfrm>
            <a:off x="311825" y="4478878"/>
            <a:ext cx="1445074" cy="523220"/>
          </a:xfrm>
          <a:prstGeom prst="rect">
            <a:avLst/>
          </a:prstGeom>
          <a:noFill/>
        </p:spPr>
        <p:txBody>
          <a:bodyPr wrap="square">
            <a:spAutoFit/>
          </a:bodyPr>
          <a:lstStyle/>
          <a:p>
            <a:pPr marR="0" lvl="0" algn="ctr" defTabSz="914016" rtl="0" eaLnBrk="1" fontAlgn="auto" latinLnBrk="0" hangingPunct="1">
              <a:lnSpc>
                <a:spcPct val="100000"/>
              </a:lnSpc>
              <a:spcBef>
                <a:spcPts val="0"/>
              </a:spcBef>
              <a:spcAft>
                <a:spcPts val="600"/>
              </a:spcAft>
              <a:buClrTx/>
              <a:buSzPct val="90000"/>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Compute</a:t>
            </a:r>
            <a:br>
              <a:rPr kumimoji="0" lang="en-US" sz="1800" b="1" i="0" u="none" strike="noStrike" kern="1200" cap="none" spc="0" normalizeH="0" baseline="0" noProof="0" dirty="0">
                <a:ln>
                  <a:noFill/>
                </a:ln>
                <a:solidFill>
                  <a:schemeClr val="bg1"/>
                </a:solidFill>
                <a:effectLst/>
                <a:uLnTx/>
                <a:uFillTx/>
                <a:latin typeface="Segoe UI"/>
                <a:ea typeface="+mn-ea"/>
                <a:cs typeface="+mn-cs"/>
              </a:rPr>
            </a:br>
            <a:r>
              <a:rPr lang="en-US" sz="1200" dirty="0">
                <a:solidFill>
                  <a:schemeClr val="bg1"/>
                </a:solidFill>
                <a:latin typeface="Segoe UI"/>
              </a:rPr>
              <a:t>H</a:t>
            </a:r>
            <a:r>
              <a:rPr kumimoji="0" lang="en-US" sz="1200" b="0" i="0" u="none" strike="noStrike" kern="1200" cap="none" spc="0" normalizeH="0" baseline="0" noProof="0" dirty="0" err="1">
                <a:ln>
                  <a:noFill/>
                </a:ln>
                <a:solidFill>
                  <a:schemeClr val="bg1"/>
                </a:solidFill>
                <a:effectLst/>
                <a:uLnTx/>
                <a:uFillTx/>
                <a:latin typeface="Segoe UI"/>
                <a:ea typeface="+mn-ea"/>
                <a:cs typeface="+mn-cs"/>
              </a:rPr>
              <a:t>ourly</a:t>
            </a:r>
            <a:r>
              <a:rPr kumimoji="0" lang="en-US" sz="1200" b="0" i="0" u="none" strike="noStrike" kern="1200" cap="none" spc="0" normalizeH="0" baseline="0" noProof="0" dirty="0">
                <a:ln>
                  <a:noFill/>
                </a:ln>
                <a:solidFill>
                  <a:schemeClr val="bg1"/>
                </a:solidFill>
                <a:effectLst/>
                <a:uLnTx/>
                <a:uFillTx/>
                <a:latin typeface="Segoe UI"/>
                <a:ea typeface="+mn-ea"/>
                <a:cs typeface="+mn-cs"/>
              </a:rPr>
              <a:t> billing </a:t>
            </a:r>
          </a:p>
        </p:txBody>
      </p:sp>
      <p:sp>
        <p:nvSpPr>
          <p:cNvPr id="28" name="TextBox 27">
            <a:extLst>
              <a:ext uri="{FF2B5EF4-FFF2-40B4-BE49-F238E27FC236}">
                <a16:creationId xmlns:a16="http://schemas.microsoft.com/office/drawing/2014/main" id="{B0D612C8-C9AA-424A-BDBA-F1893815A3E3}"/>
              </a:ext>
            </a:extLst>
          </p:cNvPr>
          <p:cNvSpPr txBox="1"/>
          <p:nvPr/>
        </p:nvSpPr>
        <p:spPr>
          <a:xfrm>
            <a:off x="1921395" y="4478878"/>
            <a:ext cx="2469294" cy="1138773"/>
          </a:xfrm>
          <a:prstGeom prst="rect">
            <a:avLst/>
          </a:prstGeom>
          <a:noFill/>
        </p:spPr>
        <p:txBody>
          <a:bodyPr wrap="square">
            <a:spAutoFit/>
          </a:bodyPr>
          <a:lstStyle/>
          <a:p>
            <a:pPr algn="ctr"/>
            <a:r>
              <a:rPr kumimoji="0" lang="en-US" sz="1600" b="1" i="0" u="none" strike="noStrike" kern="1200" cap="none" spc="0" normalizeH="0" baseline="0" noProof="0" dirty="0">
                <a:ln>
                  <a:noFill/>
                </a:ln>
                <a:solidFill>
                  <a:schemeClr val="bg1"/>
                </a:solidFill>
                <a:effectLst/>
                <a:uLnTx/>
                <a:uFillTx/>
                <a:latin typeface="Segoe UI"/>
                <a:ea typeface="+mn-ea"/>
                <a:cs typeface="+mn-cs"/>
              </a:rPr>
              <a:t>Storage</a:t>
            </a:r>
            <a:r>
              <a:rPr kumimoji="0" lang="en-US" sz="1600" b="0" i="0" u="none" strike="noStrike" kern="1200" cap="none" spc="0" normalizeH="0" baseline="0" noProof="0" dirty="0">
                <a:ln>
                  <a:noFill/>
                </a:ln>
                <a:solidFill>
                  <a:schemeClr val="bg1"/>
                </a:solidFill>
                <a:effectLst/>
                <a:uLnTx/>
                <a:uFillTx/>
                <a:latin typeface="Segoe UI"/>
                <a:ea typeface="+mn-ea"/>
                <a:cs typeface="+mn-cs"/>
              </a:rPr>
              <a:t> </a:t>
            </a:r>
            <a:r>
              <a:rPr kumimoji="0" lang="en-US" sz="1600" b="1" i="0" u="none" strike="noStrike" kern="1200" cap="none" spc="0" normalizeH="0" baseline="0" noProof="0" dirty="0">
                <a:ln>
                  <a:noFill/>
                </a:ln>
                <a:solidFill>
                  <a:schemeClr val="bg1"/>
                </a:solidFill>
                <a:effectLst/>
                <a:uLnTx/>
                <a:uFillTx/>
                <a:latin typeface="Segoe UI"/>
                <a:ea typeface="+mn-ea"/>
                <a:cs typeface="+mn-cs"/>
              </a:rPr>
              <a:t>&amp;</a:t>
            </a:r>
            <a:br>
              <a:rPr kumimoji="0" lang="en-US" sz="1600" b="1" i="0" u="none" strike="noStrike" kern="1200" cap="none" spc="0" normalizeH="0" baseline="0" noProof="0" dirty="0">
                <a:ln>
                  <a:noFill/>
                </a:ln>
                <a:solidFill>
                  <a:schemeClr val="bg1"/>
                </a:solidFill>
                <a:effectLst/>
                <a:uLnTx/>
                <a:uFillTx/>
                <a:latin typeface="Segoe UI"/>
                <a:ea typeface="+mn-ea"/>
                <a:cs typeface="+mn-cs"/>
              </a:rPr>
            </a:br>
            <a:r>
              <a:rPr kumimoji="0" lang="en-US" sz="1600" b="1" i="0" u="none" strike="noStrike" kern="1200" cap="none" spc="0" normalizeH="0" baseline="0" noProof="0" dirty="0">
                <a:ln>
                  <a:noFill/>
                </a:ln>
                <a:solidFill>
                  <a:schemeClr val="bg1"/>
                </a:solidFill>
                <a:effectLst/>
                <a:uLnTx/>
                <a:uFillTx/>
                <a:latin typeface="Segoe UI"/>
                <a:ea typeface="+mn-ea"/>
                <a:cs typeface="+mn-cs"/>
              </a:rPr>
              <a:t>Transactions</a:t>
            </a:r>
            <a:br>
              <a:rPr lang="en-US" sz="1600" dirty="0">
                <a:solidFill>
                  <a:schemeClr val="bg1"/>
                </a:solidFill>
                <a:latin typeface="Segoe UI"/>
              </a:rPr>
            </a:br>
            <a:r>
              <a:rPr lang="en-US" sz="1200" dirty="0">
                <a:solidFill>
                  <a:schemeClr val="bg1"/>
                </a:solidFill>
                <a:latin typeface="Segoe UI"/>
              </a:rPr>
              <a:t>U</a:t>
            </a:r>
            <a:r>
              <a:rPr kumimoji="0" lang="en-US" sz="1200" b="0" i="0" u="none" strike="noStrike" kern="1200" cap="none" spc="0" normalizeH="0" baseline="0" noProof="0" dirty="0">
                <a:ln>
                  <a:noFill/>
                </a:ln>
                <a:solidFill>
                  <a:schemeClr val="bg1"/>
                </a:solidFill>
                <a:effectLst/>
                <a:uLnTx/>
                <a:uFillTx/>
                <a:latin typeface="Segoe UI"/>
                <a:ea typeface="+mn-ea"/>
                <a:cs typeface="+mn-cs"/>
              </a:rPr>
              <a:t>sed for persistent store, compressed data (typical 6x compression)</a:t>
            </a:r>
            <a:endParaRPr lang="en-US" sz="1200" dirty="0"/>
          </a:p>
        </p:txBody>
      </p:sp>
      <p:sp>
        <p:nvSpPr>
          <p:cNvPr id="30" name="TextBox 29">
            <a:extLst>
              <a:ext uri="{FF2B5EF4-FFF2-40B4-BE49-F238E27FC236}">
                <a16:creationId xmlns:a16="http://schemas.microsoft.com/office/drawing/2014/main" id="{2D8B3C4B-E47F-4594-B045-D6EEB2A488C2}"/>
              </a:ext>
            </a:extLst>
          </p:cNvPr>
          <p:cNvSpPr txBox="1"/>
          <p:nvPr/>
        </p:nvSpPr>
        <p:spPr>
          <a:xfrm>
            <a:off x="4536760" y="4478878"/>
            <a:ext cx="1323473" cy="338554"/>
          </a:xfrm>
          <a:prstGeom prst="rect">
            <a:avLst/>
          </a:prstGeom>
          <a:noFill/>
        </p:spPr>
        <p:txBody>
          <a:bodyPr wrap="square">
            <a:spAutoFit/>
          </a:bodyPr>
          <a:lstStyle/>
          <a:p>
            <a:pPr marR="0" lvl="0" algn="ctr" defTabSz="914016" rtl="0" eaLnBrk="1" fontAlgn="auto" latinLnBrk="0" hangingPunct="1">
              <a:lnSpc>
                <a:spcPct val="100000"/>
              </a:lnSpc>
              <a:spcBef>
                <a:spcPts val="0"/>
              </a:spcBef>
              <a:spcAft>
                <a:spcPts val="600"/>
              </a:spcAft>
              <a:buClrTx/>
              <a:buSzPct val="90000"/>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Network</a:t>
            </a:r>
          </a:p>
        </p:txBody>
      </p:sp>
      <p:pic>
        <p:nvPicPr>
          <p:cNvPr id="31" name="Picture 30" descr="Icon&#10;&#10;Description automatically generated">
            <a:extLst>
              <a:ext uri="{FF2B5EF4-FFF2-40B4-BE49-F238E27FC236}">
                <a16:creationId xmlns:a16="http://schemas.microsoft.com/office/drawing/2014/main" id="{51C658F8-0A3D-496C-A257-9AF9A4981A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723" y="3833151"/>
            <a:ext cx="489224" cy="488310"/>
          </a:xfrm>
          <a:prstGeom prst="rect">
            <a:avLst/>
          </a:prstGeom>
        </p:spPr>
      </p:pic>
      <p:pic>
        <p:nvPicPr>
          <p:cNvPr id="35" name="Picture 34" descr="Graphical user interface, application, icon&#10;&#10;Description automatically generated">
            <a:extLst>
              <a:ext uri="{FF2B5EF4-FFF2-40B4-BE49-F238E27FC236}">
                <a16:creationId xmlns:a16="http://schemas.microsoft.com/office/drawing/2014/main" id="{C9CE67CE-FC80-45C6-889C-9C86999774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6175" y="3866361"/>
            <a:ext cx="421890" cy="421890"/>
          </a:xfrm>
          <a:prstGeom prst="rect">
            <a:avLst/>
          </a:prstGeom>
        </p:spPr>
      </p:pic>
      <p:pic>
        <p:nvPicPr>
          <p:cNvPr id="37" name="Picture 36" descr="A picture containing text, device&#10;&#10;Description automatically generated">
            <a:extLst>
              <a:ext uri="{FF2B5EF4-FFF2-40B4-BE49-F238E27FC236}">
                <a16:creationId xmlns:a16="http://schemas.microsoft.com/office/drawing/2014/main" id="{4FC49699-2620-4375-A3DB-1F3F4B493B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86863" y="3866756"/>
            <a:ext cx="421890" cy="421101"/>
          </a:xfrm>
          <a:prstGeom prst="rect">
            <a:avLst/>
          </a:prstGeom>
        </p:spPr>
      </p:pic>
      <p:pic>
        <p:nvPicPr>
          <p:cNvPr id="39" name="Picture 38" descr="Icon&#10;&#10;Description automatically generated">
            <a:extLst>
              <a:ext uri="{FF2B5EF4-FFF2-40B4-BE49-F238E27FC236}">
                <a16:creationId xmlns:a16="http://schemas.microsoft.com/office/drawing/2014/main" id="{DAD84098-3EC9-4733-88E3-0196951FBC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91514" y="3866756"/>
            <a:ext cx="421889" cy="421101"/>
          </a:xfrm>
          <a:prstGeom prst="rect">
            <a:avLst/>
          </a:prstGeom>
        </p:spPr>
      </p:pic>
      <p:sp>
        <p:nvSpPr>
          <p:cNvPr id="40" name="Oval 39">
            <a:extLst>
              <a:ext uri="{FF2B5EF4-FFF2-40B4-BE49-F238E27FC236}">
                <a16:creationId xmlns:a16="http://schemas.microsoft.com/office/drawing/2014/main" id="{3940C178-8D1E-4B17-A2BE-83A66C98516C}"/>
              </a:ext>
            </a:extLst>
          </p:cNvPr>
          <p:cNvSpPr/>
          <p:nvPr/>
        </p:nvSpPr>
        <p:spPr bwMode="auto">
          <a:xfrm>
            <a:off x="584200" y="6161385"/>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5017589-9A03-4AFE-9D0E-71DBC8F9F478}"/>
              </a:ext>
            </a:extLst>
          </p:cNvPr>
          <p:cNvSpPr/>
          <p:nvPr/>
        </p:nvSpPr>
        <p:spPr bwMode="auto">
          <a:xfrm>
            <a:off x="4712648" y="6169558"/>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67FA891-D230-4DA9-AE2B-E9140C6FC69E}"/>
              </a:ext>
            </a:extLst>
          </p:cNvPr>
          <p:cNvSpPr/>
          <p:nvPr/>
        </p:nvSpPr>
        <p:spPr bwMode="auto">
          <a:xfrm>
            <a:off x="7918396" y="6169558"/>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Background pattern&#10;&#10;Description automatically generated">
            <a:extLst>
              <a:ext uri="{FF2B5EF4-FFF2-40B4-BE49-F238E27FC236}">
                <a16:creationId xmlns:a16="http://schemas.microsoft.com/office/drawing/2014/main" id="{0413BF85-04DB-42F0-BD02-61C029C358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767" y="1701892"/>
            <a:ext cx="357861" cy="357861"/>
          </a:xfrm>
          <a:prstGeom prst="rect">
            <a:avLst/>
          </a:prstGeom>
        </p:spPr>
      </p:pic>
      <p:grpSp>
        <p:nvGrpSpPr>
          <p:cNvPr id="50" name="Group 49">
            <a:extLst>
              <a:ext uri="{FF2B5EF4-FFF2-40B4-BE49-F238E27FC236}">
                <a16:creationId xmlns:a16="http://schemas.microsoft.com/office/drawing/2014/main" id="{11EC505B-F479-405A-8A82-BD64B2E3513A}"/>
              </a:ext>
            </a:extLst>
          </p:cNvPr>
          <p:cNvGrpSpPr/>
          <p:nvPr/>
        </p:nvGrpSpPr>
        <p:grpSpPr>
          <a:xfrm>
            <a:off x="5299075" y="1503817"/>
            <a:ext cx="378372" cy="756744"/>
            <a:chOff x="5299075" y="1805032"/>
            <a:chExt cx="378372" cy="756744"/>
          </a:xfrm>
        </p:grpSpPr>
        <p:cxnSp>
          <p:nvCxnSpPr>
            <p:cNvPr id="48" name="Straight Connector 47">
              <a:extLst>
                <a:ext uri="{FF2B5EF4-FFF2-40B4-BE49-F238E27FC236}">
                  <a16:creationId xmlns:a16="http://schemas.microsoft.com/office/drawing/2014/main" id="{951FC639-6D2C-47A6-8644-BB0CCFD4A160}"/>
                </a:ext>
              </a:extLst>
            </p:cNvPr>
            <p:cNvCxnSpPr>
              <a:cxnSpLocks/>
            </p:cNvCxnSpPr>
            <p:nvPr/>
          </p:nvCxnSpPr>
          <p:spPr>
            <a:xfrm>
              <a:off x="5299075" y="1805032"/>
              <a:ext cx="378372" cy="378372"/>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6BE18D-E03F-460F-9E0B-314EF3373BFF}"/>
                </a:ext>
              </a:extLst>
            </p:cNvPr>
            <p:cNvCxnSpPr>
              <a:cxnSpLocks/>
            </p:cNvCxnSpPr>
            <p:nvPr/>
          </p:nvCxnSpPr>
          <p:spPr>
            <a:xfrm flipH="1">
              <a:off x="5299075" y="2183404"/>
              <a:ext cx="378372" cy="378372"/>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895491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glass&#10;&#10;Description automatically generated">
            <a:extLst>
              <a:ext uri="{FF2B5EF4-FFF2-40B4-BE49-F238E27FC236}">
                <a16:creationId xmlns:a16="http://schemas.microsoft.com/office/drawing/2014/main" id="{C261DE71-621F-4575-B855-78BB14778612}"/>
              </a:ext>
            </a:extLst>
          </p:cNvPr>
          <p:cNvPicPr>
            <a:picLocks noChangeAspect="1"/>
          </p:cNvPicPr>
          <p:nvPr/>
        </p:nvPicPr>
        <p:blipFill>
          <a:blip r:embed="rId3" cstate="print">
            <a:extLst>
              <a:ext uri="{28A0092B-C50C-407E-A947-70E740481C1C}">
                <a14:useLocalDpi xmlns:a14="http://schemas.microsoft.com/office/drawing/2010/main" val="0"/>
              </a:ext>
            </a:extLst>
          </a:blip>
          <a:srcRect l="14097" r="19522" b="11492"/>
          <a:stretch>
            <a:fillRect/>
          </a:stretch>
        </p:blipFill>
        <p:spPr>
          <a:xfrm>
            <a:off x="3996854" y="1752600"/>
            <a:ext cx="4227067" cy="4227067"/>
          </a:xfrm>
          <a:custGeom>
            <a:avLst/>
            <a:gdLst>
              <a:gd name="connsiteX0" fmla="*/ 2612775 w 5225550"/>
              <a:gd name="connsiteY0" fmla="*/ 0 h 5225550"/>
              <a:gd name="connsiteX1" fmla="*/ 5225550 w 5225550"/>
              <a:gd name="connsiteY1" fmla="*/ 2612775 h 5225550"/>
              <a:gd name="connsiteX2" fmla="*/ 2612775 w 5225550"/>
              <a:gd name="connsiteY2" fmla="*/ 5225550 h 5225550"/>
              <a:gd name="connsiteX3" fmla="*/ 0 w 5225550"/>
              <a:gd name="connsiteY3" fmla="*/ 2612775 h 5225550"/>
              <a:gd name="connsiteX4" fmla="*/ 2612775 w 5225550"/>
              <a:gd name="connsiteY4" fmla="*/ 0 h 522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550" h="5225550">
                <a:moveTo>
                  <a:pt x="2612775" y="0"/>
                </a:moveTo>
                <a:cubicBezTo>
                  <a:pt x="4055771" y="0"/>
                  <a:pt x="5225550" y="1169779"/>
                  <a:pt x="5225550" y="2612775"/>
                </a:cubicBezTo>
                <a:cubicBezTo>
                  <a:pt x="5225550" y="4055771"/>
                  <a:pt x="4055771" y="5225550"/>
                  <a:pt x="2612775" y="5225550"/>
                </a:cubicBezTo>
                <a:cubicBezTo>
                  <a:pt x="1169779" y="5225550"/>
                  <a:pt x="0" y="4055771"/>
                  <a:pt x="0" y="2612775"/>
                </a:cubicBezTo>
                <a:cubicBezTo>
                  <a:pt x="0" y="1169779"/>
                  <a:pt x="1169779" y="0"/>
                  <a:pt x="2612775" y="0"/>
                </a:cubicBezTo>
                <a:close/>
              </a:path>
            </a:pathLst>
          </a:custGeom>
          <a:effectLst>
            <a:glow rad="292100">
              <a:schemeClr val="accent1">
                <a:satMod val="175000"/>
                <a:alpha val="40000"/>
              </a:schemeClr>
            </a:glow>
          </a:effectLst>
        </p:spPr>
      </p:pic>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p:txBody>
          <a:bodyPr/>
          <a:lstStyle/>
          <a:p>
            <a:r>
              <a:rPr lang="en-US" dirty="0"/>
              <a:t>Enterprise Ready – </a:t>
            </a:r>
            <a:r>
              <a:rPr lang="en-US" dirty="0">
                <a:solidFill>
                  <a:schemeClr val="accent2"/>
                </a:solidFill>
              </a:rPr>
              <a:t>Mission Critical</a:t>
            </a: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3236240" y="2519447"/>
            <a:ext cx="3824503" cy="4200575"/>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tabLst/>
              <a:defRPr/>
            </a:pPr>
            <a:r>
              <a:rPr kumimoji="0" lang="en-US" sz="1600" b="1" i="0" u="none" strike="noStrike" kern="1200" cap="none" spc="0" normalizeH="0" baseline="0" noProof="0" dirty="0">
                <a:ln>
                  <a:noFill/>
                </a:ln>
                <a:solidFill>
                  <a:schemeClr val="accent2"/>
                </a:solidFill>
                <a:effectLst/>
                <a:uLnTx/>
                <a:uFillTx/>
                <a:latin typeface="Segoe UI"/>
                <a:ea typeface="+mn-ea"/>
                <a:cs typeface="+mn-cs"/>
              </a:rPr>
              <a:t> </a:t>
            </a:r>
          </a:p>
          <a:p>
            <a:pPr marL="0" marR="0" lvl="0" indent="0" algn="l" defTabSz="914016" rtl="0" eaLnBrk="1" fontAlgn="auto" latinLnBrk="0" hangingPunct="1">
              <a:lnSpc>
                <a:spcPct val="100000"/>
              </a:lnSpc>
              <a:spcBef>
                <a:spcPts val="0"/>
              </a:spcBef>
              <a:spcAft>
                <a:spcPts val="600"/>
              </a:spcAft>
              <a:buClrTx/>
              <a:buSzPct val="90000"/>
              <a:tabLst/>
              <a:defRPr/>
            </a:pPr>
            <a:endParaRPr kumimoji="0" lang="en-US" sz="1600" b="0" i="0" u="none" strike="noStrike" kern="1200" cap="none" spc="0" normalizeH="0" baseline="0" noProof="0" dirty="0">
              <a:ln>
                <a:noFill/>
              </a:ln>
              <a:solidFill>
                <a:schemeClr val="accent2"/>
              </a:solidFill>
              <a:effectLst/>
              <a:uLnTx/>
              <a:uFillTx/>
              <a:latin typeface="Segoe UI"/>
              <a:ea typeface="+mn-ea"/>
              <a:cs typeface="+mn-cs"/>
            </a:endParaRPr>
          </a:p>
          <a:p>
            <a:pPr marL="9523" marR="0" lvl="0" algn="l" defTabSz="914016" rtl="0" eaLnBrk="1" fontAlgn="auto" latinLnBrk="0" hangingPunct="1">
              <a:lnSpc>
                <a:spcPct val="100000"/>
              </a:lnSpc>
              <a:spcBef>
                <a:spcPts val="0"/>
              </a:spcBef>
              <a:spcAft>
                <a:spcPts val="600"/>
              </a:spcAft>
              <a:buClrTx/>
              <a:buSzPct val="90000"/>
              <a:tabLst/>
              <a:defRPr/>
            </a:pPr>
            <a:endParaRPr kumimoji="0" lang="en-US" sz="1600"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13" name="Text Placeholder 2">
            <a:extLst>
              <a:ext uri="{FF2B5EF4-FFF2-40B4-BE49-F238E27FC236}">
                <a16:creationId xmlns:a16="http://schemas.microsoft.com/office/drawing/2014/main" id="{57352D6B-2A0A-4F00-8CE8-D9DAB3FF22EA}"/>
              </a:ext>
            </a:extLst>
          </p:cNvPr>
          <p:cNvSpPr txBox="1">
            <a:spLocks/>
          </p:cNvSpPr>
          <p:nvPr/>
        </p:nvSpPr>
        <p:spPr>
          <a:xfrm>
            <a:off x="11922710" y="3227601"/>
            <a:ext cx="3071275" cy="4200575"/>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R="0" lvl="0" algn="l" defTabSz="914016" rtl="0" eaLnBrk="1" fontAlgn="auto" latinLnBrk="0" hangingPunct="1">
              <a:lnSpc>
                <a:spcPct val="100000"/>
              </a:lnSpc>
              <a:spcBef>
                <a:spcPts val="0"/>
              </a:spcBef>
              <a:spcAft>
                <a:spcPts val="600"/>
              </a:spcAft>
              <a:buClrTx/>
              <a:buSzPct val="90000"/>
              <a:tabLst/>
              <a:defRPr/>
            </a:pPr>
            <a:endParaRPr kumimoji="0" lang="en-US" sz="1600" b="1" i="0" u="none" strike="noStrike" kern="1200" cap="none" spc="0" normalizeH="0" baseline="0" noProof="0" dirty="0">
              <a:ln>
                <a:noFill/>
              </a:ln>
              <a:solidFill>
                <a:schemeClr val="accent2"/>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tabLst/>
              <a:defRPr/>
            </a:pPr>
            <a:endParaRPr kumimoji="0" lang="en-US" sz="1600" b="0" i="0" u="none" strike="noStrike" kern="1200" cap="none" spc="0" normalizeH="0" baseline="0" noProof="0" dirty="0">
              <a:ln>
                <a:noFill/>
              </a:ln>
              <a:solidFill>
                <a:schemeClr val="accent2"/>
              </a:solidFill>
              <a:effectLst/>
              <a:uLnTx/>
              <a:uFillTx/>
              <a:latin typeface="Segoe UI"/>
              <a:ea typeface="+mn-ea"/>
              <a:cs typeface="+mn-cs"/>
            </a:endParaRPr>
          </a:p>
          <a:p>
            <a:pPr marL="9523" marR="0" lvl="0" algn="l" defTabSz="914016" rtl="0" eaLnBrk="1" fontAlgn="auto" latinLnBrk="0" hangingPunct="1">
              <a:lnSpc>
                <a:spcPct val="100000"/>
              </a:lnSpc>
              <a:spcBef>
                <a:spcPts val="0"/>
              </a:spcBef>
              <a:spcAft>
                <a:spcPts val="600"/>
              </a:spcAft>
              <a:buClrTx/>
              <a:buSzPct val="90000"/>
              <a:tabLst/>
              <a:defRPr/>
            </a:pPr>
            <a:endParaRPr kumimoji="0" lang="en-US" sz="1600" b="0" i="0" u="none" strike="noStrike" kern="1200" cap="none" spc="0" normalizeH="0" baseline="0" noProof="0" dirty="0">
              <a:ln>
                <a:noFill/>
              </a:ln>
              <a:solidFill>
                <a:schemeClr val="accent2"/>
              </a:solidFill>
              <a:effectLst/>
              <a:uLnTx/>
              <a:uFillTx/>
              <a:latin typeface="Segoe UI"/>
              <a:ea typeface="+mn-ea"/>
              <a:cs typeface="+mn-cs"/>
            </a:endParaRPr>
          </a:p>
        </p:txBody>
      </p:sp>
      <p:pic>
        <p:nvPicPr>
          <p:cNvPr id="5" name="Picture 4" descr="Icon&#10;&#10;Description automatically generated">
            <a:extLst>
              <a:ext uri="{FF2B5EF4-FFF2-40B4-BE49-F238E27FC236}">
                <a16:creationId xmlns:a16="http://schemas.microsoft.com/office/drawing/2014/main" id="{90E15E88-44EA-4BE5-B73C-684F4DA8C6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Oval 6">
            <a:extLst>
              <a:ext uri="{FF2B5EF4-FFF2-40B4-BE49-F238E27FC236}">
                <a16:creationId xmlns:a16="http://schemas.microsoft.com/office/drawing/2014/main" id="{A194771A-7877-4869-A372-CA807567A1F7}"/>
              </a:ext>
            </a:extLst>
          </p:cNvPr>
          <p:cNvSpPr/>
          <p:nvPr/>
        </p:nvSpPr>
        <p:spPr bwMode="auto">
          <a:xfrm>
            <a:off x="3478307" y="1222988"/>
            <a:ext cx="5264160" cy="5286290"/>
          </a:xfrm>
          <a:prstGeom prst="ellipse">
            <a:avLst/>
          </a:prstGeom>
          <a:noFill/>
          <a:ln w="12700" cap="rnd">
            <a:solidFill>
              <a:schemeClr val="accent2"/>
            </a:solidFill>
            <a:miter lim="800000"/>
            <a:headEnd/>
            <a:tailEnd/>
          </a:ln>
          <a:effectLst>
            <a:glow rad="63500">
              <a:schemeClr val="accent1">
                <a:satMod val="175000"/>
                <a:alpha val="40000"/>
              </a:schemeClr>
            </a:glow>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 name="TextBox 15">
            <a:extLst>
              <a:ext uri="{FF2B5EF4-FFF2-40B4-BE49-F238E27FC236}">
                <a16:creationId xmlns:a16="http://schemas.microsoft.com/office/drawing/2014/main" id="{5815896F-887F-482D-AD82-D870A9B75998}"/>
              </a:ext>
            </a:extLst>
          </p:cNvPr>
          <p:cNvSpPr txBox="1"/>
          <p:nvPr/>
        </p:nvSpPr>
        <p:spPr>
          <a:xfrm>
            <a:off x="-83921" y="1643267"/>
            <a:ext cx="4227067"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Azure Active Directory Integration</a:t>
            </a:r>
          </a:p>
        </p:txBody>
      </p:sp>
      <p:sp>
        <p:nvSpPr>
          <p:cNvPr id="18" name="TextBox 17">
            <a:extLst>
              <a:ext uri="{FF2B5EF4-FFF2-40B4-BE49-F238E27FC236}">
                <a16:creationId xmlns:a16="http://schemas.microsoft.com/office/drawing/2014/main" id="{C1A00702-0A46-42F1-A1DC-8BECC2F71C49}"/>
              </a:ext>
            </a:extLst>
          </p:cNvPr>
          <p:cNvSpPr txBox="1"/>
          <p:nvPr/>
        </p:nvSpPr>
        <p:spPr>
          <a:xfrm>
            <a:off x="415577" y="2432005"/>
            <a:ext cx="3157914"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Role based authorization</a:t>
            </a:r>
          </a:p>
        </p:txBody>
      </p:sp>
      <p:sp>
        <p:nvSpPr>
          <p:cNvPr id="20" name="TextBox 19">
            <a:extLst>
              <a:ext uri="{FF2B5EF4-FFF2-40B4-BE49-F238E27FC236}">
                <a16:creationId xmlns:a16="http://schemas.microsoft.com/office/drawing/2014/main" id="{49ECAB41-0AB1-4F11-A975-74B30A215C32}"/>
              </a:ext>
            </a:extLst>
          </p:cNvPr>
          <p:cNvSpPr txBox="1"/>
          <p:nvPr/>
        </p:nvSpPr>
        <p:spPr>
          <a:xfrm>
            <a:off x="213213" y="3232775"/>
            <a:ext cx="3099150"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Network Perimeter Security</a:t>
            </a:r>
          </a:p>
        </p:txBody>
      </p:sp>
      <p:sp>
        <p:nvSpPr>
          <p:cNvPr id="22" name="TextBox 21">
            <a:extLst>
              <a:ext uri="{FF2B5EF4-FFF2-40B4-BE49-F238E27FC236}">
                <a16:creationId xmlns:a16="http://schemas.microsoft.com/office/drawing/2014/main" id="{DB74133D-DEC9-42DD-B615-27365879F585}"/>
              </a:ext>
            </a:extLst>
          </p:cNvPr>
          <p:cNvSpPr txBox="1"/>
          <p:nvPr/>
        </p:nvSpPr>
        <p:spPr>
          <a:xfrm>
            <a:off x="389159" y="4045577"/>
            <a:ext cx="2868768" cy="646331"/>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Encryption </a:t>
            </a:r>
            <a:r>
              <a:rPr lang="en-US" dirty="0">
                <a:solidFill>
                  <a:schemeClr val="accent2"/>
                </a:solidFill>
                <a:latin typeface="Segoe UI"/>
              </a:rPr>
              <a:t>with customer managed keys/”BYOK”</a:t>
            </a:r>
            <a:r>
              <a:rPr kumimoji="0" lang="en-US" sz="1800" i="0" u="none" strike="noStrike" kern="1200" cap="none" spc="0" normalizeH="0" baseline="0" noProof="0" dirty="0">
                <a:ln>
                  <a:noFill/>
                </a:ln>
                <a:solidFill>
                  <a:schemeClr val="accent2"/>
                </a:solidFill>
                <a:effectLst/>
                <a:uLnTx/>
                <a:uFillTx/>
                <a:latin typeface="Segoe UI"/>
                <a:ea typeface="+mn-ea"/>
                <a:cs typeface="+mn-cs"/>
              </a:rPr>
              <a:t> </a:t>
            </a:r>
          </a:p>
        </p:txBody>
      </p:sp>
      <p:sp>
        <p:nvSpPr>
          <p:cNvPr id="24" name="TextBox 23">
            <a:extLst>
              <a:ext uri="{FF2B5EF4-FFF2-40B4-BE49-F238E27FC236}">
                <a16:creationId xmlns:a16="http://schemas.microsoft.com/office/drawing/2014/main" id="{B8EA8531-46AA-49AB-8F80-D168E1F7EAE8}"/>
              </a:ext>
            </a:extLst>
          </p:cNvPr>
          <p:cNvSpPr txBox="1"/>
          <p:nvPr/>
        </p:nvSpPr>
        <p:spPr>
          <a:xfrm>
            <a:off x="258040" y="4858379"/>
            <a:ext cx="3277770"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Build Azure Policy </a:t>
            </a:r>
            <a:r>
              <a:rPr lang="en-US" dirty="0">
                <a:solidFill>
                  <a:schemeClr val="accent2"/>
                </a:solidFill>
                <a:latin typeface="Segoe UI"/>
              </a:rPr>
              <a:t>S</a:t>
            </a:r>
            <a:r>
              <a:rPr kumimoji="0" lang="en-US" sz="1800" i="0" u="none" strike="noStrike" kern="1200" cap="none" spc="0" normalizeH="0" baseline="0" noProof="0" dirty="0" err="1">
                <a:ln>
                  <a:noFill/>
                </a:ln>
                <a:solidFill>
                  <a:schemeClr val="accent2"/>
                </a:solidFill>
                <a:effectLst/>
                <a:uLnTx/>
                <a:uFillTx/>
                <a:latin typeface="Segoe UI"/>
                <a:ea typeface="+mn-ea"/>
                <a:cs typeface="+mn-cs"/>
              </a:rPr>
              <a:t>upport</a:t>
            </a:r>
            <a:r>
              <a:rPr kumimoji="0" lang="en-US" sz="1800" i="0" u="none" strike="noStrike" kern="1200" cap="none" spc="0" normalizeH="0" baseline="0" noProof="0" dirty="0">
                <a:ln>
                  <a:noFill/>
                </a:ln>
                <a:solidFill>
                  <a:schemeClr val="accent2"/>
                </a:solidFill>
                <a:effectLst/>
                <a:uLnTx/>
                <a:uFillTx/>
                <a:latin typeface="Segoe UI"/>
                <a:ea typeface="+mn-ea"/>
                <a:cs typeface="+mn-cs"/>
              </a:rPr>
              <a:t> </a:t>
            </a:r>
          </a:p>
        </p:txBody>
      </p:sp>
      <p:sp>
        <p:nvSpPr>
          <p:cNvPr id="26" name="TextBox 25">
            <a:extLst>
              <a:ext uri="{FF2B5EF4-FFF2-40B4-BE49-F238E27FC236}">
                <a16:creationId xmlns:a16="http://schemas.microsoft.com/office/drawing/2014/main" id="{B78153D7-613A-438C-8810-123398AD56E1}"/>
              </a:ext>
            </a:extLst>
          </p:cNvPr>
          <p:cNvSpPr txBox="1"/>
          <p:nvPr/>
        </p:nvSpPr>
        <p:spPr>
          <a:xfrm>
            <a:off x="1387099" y="5671182"/>
            <a:ext cx="2675397"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Bring Your Own Keys</a:t>
            </a:r>
          </a:p>
        </p:txBody>
      </p:sp>
      <p:sp>
        <p:nvSpPr>
          <p:cNvPr id="28" name="TextBox 27">
            <a:extLst>
              <a:ext uri="{FF2B5EF4-FFF2-40B4-BE49-F238E27FC236}">
                <a16:creationId xmlns:a16="http://schemas.microsoft.com/office/drawing/2014/main" id="{C928F204-1175-4DBA-AE91-81BA18CFFA28}"/>
              </a:ext>
            </a:extLst>
          </p:cNvPr>
          <p:cNvSpPr txBox="1"/>
          <p:nvPr/>
        </p:nvSpPr>
        <p:spPr>
          <a:xfrm>
            <a:off x="8068203" y="1607171"/>
            <a:ext cx="3328184"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Availability Zones</a:t>
            </a:r>
          </a:p>
        </p:txBody>
      </p:sp>
      <p:sp>
        <p:nvSpPr>
          <p:cNvPr id="30" name="TextBox 29">
            <a:extLst>
              <a:ext uri="{FF2B5EF4-FFF2-40B4-BE49-F238E27FC236}">
                <a16:creationId xmlns:a16="http://schemas.microsoft.com/office/drawing/2014/main" id="{A0C7D544-A4AF-4D6D-A61A-06429C69F890}"/>
              </a:ext>
            </a:extLst>
          </p:cNvPr>
          <p:cNvSpPr txBox="1"/>
          <p:nvPr/>
        </p:nvSpPr>
        <p:spPr>
          <a:xfrm>
            <a:off x="8637440" y="2419973"/>
            <a:ext cx="2559127"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Auto Scale-Up/In</a:t>
            </a:r>
          </a:p>
        </p:txBody>
      </p:sp>
      <p:sp>
        <p:nvSpPr>
          <p:cNvPr id="32" name="TextBox 31">
            <a:extLst>
              <a:ext uri="{FF2B5EF4-FFF2-40B4-BE49-F238E27FC236}">
                <a16:creationId xmlns:a16="http://schemas.microsoft.com/office/drawing/2014/main" id="{5F6D0A09-96AA-476A-80FB-2F8ECF5571E3}"/>
              </a:ext>
            </a:extLst>
          </p:cNvPr>
          <p:cNvSpPr txBox="1"/>
          <p:nvPr/>
        </p:nvSpPr>
        <p:spPr>
          <a:xfrm>
            <a:off x="8916295" y="3196679"/>
            <a:ext cx="2129965"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Globally available</a:t>
            </a:r>
          </a:p>
        </p:txBody>
      </p:sp>
      <p:sp>
        <p:nvSpPr>
          <p:cNvPr id="34" name="TextBox 33">
            <a:extLst>
              <a:ext uri="{FF2B5EF4-FFF2-40B4-BE49-F238E27FC236}">
                <a16:creationId xmlns:a16="http://schemas.microsoft.com/office/drawing/2014/main" id="{4C408474-A50F-445D-88C6-F66B5CDE610F}"/>
              </a:ext>
            </a:extLst>
          </p:cNvPr>
          <p:cNvSpPr txBox="1"/>
          <p:nvPr/>
        </p:nvSpPr>
        <p:spPr>
          <a:xfrm>
            <a:off x="8948720" y="4021513"/>
            <a:ext cx="2129965"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CI/CD Integration</a:t>
            </a:r>
          </a:p>
        </p:txBody>
      </p:sp>
      <p:sp>
        <p:nvSpPr>
          <p:cNvPr id="36" name="TextBox 35">
            <a:extLst>
              <a:ext uri="{FF2B5EF4-FFF2-40B4-BE49-F238E27FC236}">
                <a16:creationId xmlns:a16="http://schemas.microsoft.com/office/drawing/2014/main" id="{BCBE116C-FDA0-4CD4-8626-36A940B310C0}"/>
              </a:ext>
            </a:extLst>
          </p:cNvPr>
          <p:cNvSpPr txBox="1"/>
          <p:nvPr/>
        </p:nvSpPr>
        <p:spPr>
          <a:xfrm>
            <a:off x="8682094" y="4822283"/>
            <a:ext cx="3328184"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Automated provisioning</a:t>
            </a:r>
          </a:p>
        </p:txBody>
      </p:sp>
      <p:sp>
        <p:nvSpPr>
          <p:cNvPr id="38" name="TextBox 37">
            <a:extLst>
              <a:ext uri="{FF2B5EF4-FFF2-40B4-BE49-F238E27FC236}">
                <a16:creationId xmlns:a16="http://schemas.microsoft.com/office/drawing/2014/main" id="{23F9EEA7-6C20-42F3-9F7C-FC786C57096D}"/>
              </a:ext>
            </a:extLst>
          </p:cNvPr>
          <p:cNvSpPr txBox="1"/>
          <p:nvPr/>
        </p:nvSpPr>
        <p:spPr>
          <a:xfrm>
            <a:off x="8146247" y="5659150"/>
            <a:ext cx="2660063"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Monitoring</a:t>
            </a:r>
          </a:p>
        </p:txBody>
      </p:sp>
      <p:sp>
        <p:nvSpPr>
          <p:cNvPr id="39" name="Oval 38">
            <a:extLst>
              <a:ext uri="{FF2B5EF4-FFF2-40B4-BE49-F238E27FC236}">
                <a16:creationId xmlns:a16="http://schemas.microsoft.com/office/drawing/2014/main" id="{51171D82-8959-49D1-B115-9F3BCDB98C5C}"/>
              </a:ext>
            </a:extLst>
          </p:cNvPr>
          <p:cNvSpPr/>
          <p:nvPr/>
        </p:nvSpPr>
        <p:spPr bwMode="auto">
          <a:xfrm>
            <a:off x="4152621" y="179183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C8419266-A252-40D1-8578-6736F9085DD8}"/>
              </a:ext>
            </a:extLst>
          </p:cNvPr>
          <p:cNvSpPr/>
          <p:nvPr/>
        </p:nvSpPr>
        <p:spPr bwMode="auto">
          <a:xfrm>
            <a:off x="3576905" y="260168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AB7BB0E4-C8B3-45FC-A370-C9B5D2736E92}"/>
              </a:ext>
            </a:extLst>
          </p:cNvPr>
          <p:cNvSpPr/>
          <p:nvPr/>
        </p:nvSpPr>
        <p:spPr bwMode="auto">
          <a:xfrm>
            <a:off x="3312806" y="338087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F46D229-696B-4726-A7C1-4B6E774888FD}"/>
              </a:ext>
            </a:extLst>
          </p:cNvPr>
          <p:cNvSpPr/>
          <p:nvPr/>
        </p:nvSpPr>
        <p:spPr bwMode="auto">
          <a:xfrm>
            <a:off x="3276531" y="419015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36F8357-16BD-4B53-80B2-37F2E29BA288}"/>
              </a:ext>
            </a:extLst>
          </p:cNvPr>
          <p:cNvSpPr/>
          <p:nvPr/>
        </p:nvSpPr>
        <p:spPr bwMode="auto">
          <a:xfrm>
            <a:off x="3516745" y="500272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62035CB7-7C57-46A3-AFCE-4B7F1AA7C002}"/>
              </a:ext>
            </a:extLst>
          </p:cNvPr>
          <p:cNvSpPr/>
          <p:nvPr/>
        </p:nvSpPr>
        <p:spPr bwMode="auto">
          <a:xfrm>
            <a:off x="4085423" y="581902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C0FD207-A677-460A-ABB3-3B5988F2CE7B}"/>
              </a:ext>
            </a:extLst>
          </p:cNvPr>
          <p:cNvSpPr/>
          <p:nvPr/>
        </p:nvSpPr>
        <p:spPr bwMode="auto">
          <a:xfrm flipH="1">
            <a:off x="7992982" y="175509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B967B560-5776-4048-965D-C74AE2DDCCC8}"/>
              </a:ext>
            </a:extLst>
          </p:cNvPr>
          <p:cNvSpPr/>
          <p:nvPr/>
        </p:nvSpPr>
        <p:spPr bwMode="auto">
          <a:xfrm flipH="1">
            <a:off x="8568698" y="256494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C98C619F-545A-484A-B07E-D3455262C6E3}"/>
              </a:ext>
            </a:extLst>
          </p:cNvPr>
          <p:cNvSpPr/>
          <p:nvPr/>
        </p:nvSpPr>
        <p:spPr bwMode="auto">
          <a:xfrm flipH="1">
            <a:off x="8832797" y="334413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04D4E6B1-28F5-4302-974F-AE26E9D94CE8}"/>
              </a:ext>
            </a:extLst>
          </p:cNvPr>
          <p:cNvSpPr/>
          <p:nvPr/>
        </p:nvSpPr>
        <p:spPr bwMode="auto">
          <a:xfrm flipH="1">
            <a:off x="8869072" y="415341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E7855E7E-FEC0-46DE-8882-25010C470832}"/>
              </a:ext>
            </a:extLst>
          </p:cNvPr>
          <p:cNvSpPr/>
          <p:nvPr/>
        </p:nvSpPr>
        <p:spPr bwMode="auto">
          <a:xfrm flipH="1">
            <a:off x="8628858" y="496598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DDD9DA6B-950B-41B9-8E78-9A0A5B2A30EC}"/>
              </a:ext>
            </a:extLst>
          </p:cNvPr>
          <p:cNvSpPr/>
          <p:nvPr/>
        </p:nvSpPr>
        <p:spPr bwMode="auto">
          <a:xfrm flipH="1">
            <a:off x="8060180" y="578228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381659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F36C8D9-F6C2-4B1B-A7B3-68101A88B0AF}"/>
              </a:ext>
            </a:extLst>
          </p:cNvPr>
          <p:cNvGraphicFramePr>
            <a:graphicFrameLocks noGrp="1"/>
          </p:cNvGraphicFramePr>
          <p:nvPr>
            <p:extLst>
              <p:ext uri="{D42A27DB-BD31-4B8C-83A1-F6EECF244321}">
                <p14:modId xmlns:p14="http://schemas.microsoft.com/office/powerpoint/2010/main" val="2274729887"/>
              </p:ext>
            </p:extLst>
          </p:nvPr>
        </p:nvGraphicFramePr>
        <p:xfrm>
          <a:off x="293688" y="1439535"/>
          <a:ext cx="11312314" cy="5068659"/>
        </p:xfrm>
        <a:graphic>
          <a:graphicData uri="http://schemas.openxmlformats.org/drawingml/2006/table">
            <a:tbl>
              <a:tblPr firstRow="1" bandRow="1">
                <a:tableStyleId>{5C22544A-7EE6-4342-B048-85BDC9FD1C3A}</a:tableStyleId>
              </a:tblPr>
              <a:tblGrid>
                <a:gridCol w="1041112">
                  <a:extLst>
                    <a:ext uri="{9D8B030D-6E8A-4147-A177-3AD203B41FA5}">
                      <a16:colId xmlns:a16="http://schemas.microsoft.com/office/drawing/2014/main" val="798615022"/>
                    </a:ext>
                  </a:extLst>
                </a:gridCol>
                <a:gridCol w="2531024">
                  <a:extLst>
                    <a:ext uri="{9D8B030D-6E8A-4147-A177-3AD203B41FA5}">
                      <a16:colId xmlns:a16="http://schemas.microsoft.com/office/drawing/2014/main" val="790710305"/>
                    </a:ext>
                  </a:extLst>
                </a:gridCol>
                <a:gridCol w="2032491">
                  <a:extLst>
                    <a:ext uri="{9D8B030D-6E8A-4147-A177-3AD203B41FA5}">
                      <a16:colId xmlns:a16="http://schemas.microsoft.com/office/drawing/2014/main" val="3071225037"/>
                    </a:ext>
                  </a:extLst>
                </a:gridCol>
                <a:gridCol w="2483087">
                  <a:extLst>
                    <a:ext uri="{9D8B030D-6E8A-4147-A177-3AD203B41FA5}">
                      <a16:colId xmlns:a16="http://schemas.microsoft.com/office/drawing/2014/main" val="67437270"/>
                    </a:ext>
                  </a:extLst>
                </a:gridCol>
                <a:gridCol w="1677764">
                  <a:extLst>
                    <a:ext uri="{9D8B030D-6E8A-4147-A177-3AD203B41FA5}">
                      <a16:colId xmlns:a16="http://schemas.microsoft.com/office/drawing/2014/main" val="386628151"/>
                    </a:ext>
                  </a:extLst>
                </a:gridCol>
                <a:gridCol w="1546836">
                  <a:extLst>
                    <a:ext uri="{9D8B030D-6E8A-4147-A177-3AD203B41FA5}">
                      <a16:colId xmlns:a16="http://schemas.microsoft.com/office/drawing/2014/main" val="1782138274"/>
                    </a:ext>
                  </a:extLst>
                </a:gridCol>
              </a:tblGrid>
              <a:tr h="467706">
                <a:tc>
                  <a:txBody>
                    <a:bodyPr/>
                    <a:lstStyle/>
                    <a:p>
                      <a:pPr marL="0" algn="ctr" defTabSz="932742" rtl="0" eaLnBrk="1" latinLnBrk="0" hangingPunct="1"/>
                      <a:r>
                        <a:rPr lang="en-US" sz="1400" b="0" kern="1200" dirty="0">
                          <a:solidFill>
                            <a:schemeClr val="accent2"/>
                          </a:solidFill>
                          <a:latin typeface="+mn-lt"/>
                          <a:ea typeface="+mn-ea"/>
                          <a:cs typeface="+mn-cs"/>
                        </a:rPr>
                        <a:t>Customer Need</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32742" rtl="0" eaLnBrk="1" latinLnBrk="0" hangingPunct="1"/>
                      <a:r>
                        <a:rPr lang="en-US" sz="1400" b="0" kern="1200" dirty="0">
                          <a:solidFill>
                            <a:schemeClr val="accent2"/>
                          </a:solidFill>
                          <a:latin typeface="+mn-lt"/>
                          <a:ea typeface="+mn-ea"/>
                          <a:cs typeface="+mn-cs"/>
                        </a:rPr>
                        <a:t>Azure Monitor</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solidFill>
                            <a:schemeClr val="accent2"/>
                          </a:solidFill>
                          <a:latin typeface="+mn-lt"/>
                        </a:rPr>
                        <a:t>Azure Security *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32742" rtl="0" eaLnBrk="1" latinLnBrk="0" hangingPunct="1"/>
                      <a:r>
                        <a:rPr lang="en-US" sz="1400" b="0" kern="1200" dirty="0">
                          <a:solidFill>
                            <a:schemeClr val="accent2"/>
                          </a:solidFill>
                          <a:latin typeface="+mn-lt"/>
                          <a:ea typeface="+mn-ea"/>
                          <a:cs typeface="+mn-cs"/>
                        </a:rPr>
                        <a:t>Industrial IoT - Time Series Insights -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1400" b="0" dirty="0">
                          <a:solidFill>
                            <a:schemeClr val="accent2"/>
                          </a:solidFill>
                          <a:latin typeface="+mn-lt"/>
                        </a:rPr>
                        <a:t>Xbox </a:t>
                      </a:r>
                      <a:r>
                        <a:rPr lang="en-US" sz="1400" b="0" dirty="0" err="1">
                          <a:solidFill>
                            <a:schemeClr val="accent2"/>
                          </a:solidFill>
                          <a:latin typeface="+mn-lt"/>
                        </a:rPr>
                        <a:t>Playfab</a:t>
                      </a:r>
                      <a:endParaRPr lang="en-US" sz="1400" b="0" dirty="0">
                        <a:solidFill>
                          <a:schemeClr val="accent2"/>
                        </a:solidFill>
                        <a:latin typeface="+mn-lt"/>
                      </a:endParaRPr>
                    </a:p>
                    <a:p>
                      <a:pPr algn="ctr" rtl="0"/>
                      <a:endParaRPr lang="en-US" sz="1400" b="0" dirty="0">
                        <a:solidFill>
                          <a:schemeClr val="accent2"/>
                        </a:solidFill>
                        <a:latin typeface="+mn-lt"/>
                      </a:endParaRP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solidFill>
                            <a:schemeClr val="accent2"/>
                          </a:solidFill>
                          <a:latin typeface="+mn-lt"/>
                        </a:rPr>
                        <a:t>MCVP</a:t>
                      </a:r>
                    </a:p>
                    <a:p>
                      <a:pPr algn="ctr"/>
                      <a:endParaRPr lang="en-US" sz="1400" b="0" dirty="0">
                        <a:solidFill>
                          <a:schemeClr val="accent2"/>
                        </a:solidFill>
                        <a:latin typeface="+mn-lt"/>
                      </a:endParaRP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705622"/>
                  </a:ext>
                </a:extLst>
              </a:tr>
              <a:tr h="288883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bg1"/>
                          </a:solidFill>
                          <a:latin typeface="+mn-lt"/>
                          <a:cs typeface="Segoe UI Light" panose="020B0502040204020203" pitchFamily="34" charset="0"/>
                        </a:rPr>
                        <a:t>A fit for purpose end to end solution.</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marR="0" lvl="0" indent="-9171" algn="l" defTabSz="914400" rtl="0" eaLnBrk="1" fontAlgn="auto" latinLnBrk="0" hangingPunct="1">
                        <a:lnSpc>
                          <a:spcPct val="100000"/>
                        </a:lnSpc>
                        <a:spcBef>
                          <a:spcPts val="0"/>
                        </a:spcBef>
                        <a:spcAft>
                          <a:spcPts val="0"/>
                        </a:spcAft>
                        <a:buClrTx/>
                        <a:buSzTx/>
                        <a:buFont typeface="+mj-lt"/>
                        <a:buNone/>
                        <a:tabLst/>
                        <a:defRPr/>
                      </a:pPr>
                      <a:r>
                        <a:rPr lang="en-US" sz="1200" b="0" dirty="0">
                          <a:solidFill>
                            <a:schemeClr val="bg1"/>
                          </a:solidFill>
                          <a:latin typeface="+mn-lt"/>
                          <a:cs typeface="Segoe UI Light" panose="020B0502040204020203" pitchFamily="34" charset="0"/>
                        </a:rPr>
                        <a:t>Lead with Azure Monitor Log Analytics and Application insights when the customer needs an E2E solution for IT infrastructure, services and applications monitoring and analytics.</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App and infra monitoring models and knowledge OOB</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Full multitenant monitoring experience with alert, dashboards</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Smart analytics for monitoring</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Solution framework for specific more knowledge domains  </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solidFill>
                            <a:schemeClr val="bg1"/>
                          </a:solidFill>
                          <a:latin typeface="+mn-lt"/>
                          <a:cs typeface="Segoe UI Light" panose="020B0502040204020203" pitchFamily="34" charset="0"/>
                        </a:rPr>
                        <a:t>Lead with the Microsoft security solutions like Windows Defender Advanced Threat protection, Azure Security Center and azure Security Insights when the customer needs a security solution</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Security knowledge applied out of the box </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Automatic remediation, protection </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indent="0" rtl="0">
                        <a:buNone/>
                      </a:pPr>
                      <a:r>
                        <a:rPr lang="en-US" sz="1200" b="0" dirty="0">
                          <a:solidFill>
                            <a:schemeClr val="bg1"/>
                          </a:solidFill>
                          <a:latin typeface="+mn-lt"/>
                          <a:cs typeface="Segoe UI Light" panose="020B0502040204020203" pitchFamily="34" charset="0"/>
                        </a:rPr>
                        <a:t>Lead with TSI when the customer needs an end-end-end solution for Industrial IoT analytics that offers:</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IoT-optimized, turnkey, PAYG, serverless platform</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Rich semantic modeling for contextualization of time series data</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Asset-based analytics user experience for discovery, trending, anomaly detection and operational intelligence</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r>
                        <a:rPr lang="en-US" sz="1200" b="0" kern="1200" dirty="0">
                          <a:solidFill>
                            <a:schemeClr val="bg1"/>
                          </a:solidFill>
                          <a:latin typeface="+mn-lt"/>
                          <a:ea typeface="+mn-ea"/>
                          <a:cs typeface="Segoe UI Light" panose="020B0502040204020203" pitchFamily="34" charset="0"/>
                        </a:rPr>
                        <a:t>Lead with </a:t>
                      </a:r>
                      <a:r>
                        <a:rPr lang="en-US" sz="1200" b="0" kern="1200" dirty="0" err="1">
                          <a:solidFill>
                            <a:schemeClr val="bg1"/>
                          </a:solidFill>
                          <a:latin typeface="+mn-lt"/>
                          <a:ea typeface="+mn-ea"/>
                          <a:cs typeface="Segoe UI Light" panose="020B0502040204020203" pitchFamily="34" charset="0"/>
                        </a:rPr>
                        <a:t>Playfab</a:t>
                      </a:r>
                      <a:r>
                        <a:rPr lang="en-US" sz="1200" b="0" kern="1200" dirty="0">
                          <a:solidFill>
                            <a:schemeClr val="bg1"/>
                          </a:solidFill>
                          <a:latin typeface="+mn-lt"/>
                          <a:ea typeface="+mn-ea"/>
                          <a:cs typeface="Segoe UI Light" panose="020B0502040204020203" pitchFamily="34" charset="0"/>
                        </a:rPr>
                        <a:t> when the customer needs full platform for game development including game analytics and data exchange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rtl="0"/>
                      <a:r>
                        <a:rPr lang="en-US" sz="1200" b="0" kern="1200" dirty="0">
                          <a:solidFill>
                            <a:schemeClr val="bg1"/>
                          </a:solidFill>
                          <a:latin typeface="+mn-lt"/>
                          <a:ea typeface="+mn-ea"/>
                          <a:cs typeface="Segoe UI Light" panose="020B0502040204020203" pitchFamily="34" charset="0"/>
                        </a:rPr>
                        <a:t>Lead with MCVP for connected cars E2E fit for purpose solution and platform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828295488"/>
                  </a:ext>
                </a:extLst>
              </a:tr>
              <a:tr h="135012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a:solidFill>
                            <a:schemeClr val="bg1"/>
                          </a:solidFill>
                          <a:latin typeface="+mn-lt"/>
                          <a:cs typeface="Segoe UI Light" panose="020B0502040204020203" pitchFamily="34" charset="0"/>
                        </a:rPr>
                        <a:t>A flexible platform to build custom analytical  solutions.</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r>
                        <a:rPr lang="en-US" sz="1200" b="0" dirty="0">
                          <a:solidFill>
                            <a:schemeClr val="bg1"/>
                          </a:solidFill>
                          <a:latin typeface="+mn-lt"/>
                          <a:cs typeface="Segoe UI Light" panose="020B0502040204020203" pitchFamily="34" charset="0"/>
                        </a:rPr>
                        <a:t>Recommend </a:t>
                      </a:r>
                      <a:r>
                        <a:rPr lang="en-US" sz="1200" b="0" kern="1200" dirty="0">
                          <a:solidFill>
                            <a:schemeClr val="bg1"/>
                          </a:solidFill>
                          <a:latin typeface="+mn-lt"/>
                          <a:ea typeface="+mn-ea"/>
                          <a:cs typeface="Segoe UI Light" panose="020B0502040204020203" pitchFamily="34" charset="0"/>
                        </a:rPr>
                        <a:t>ADX when the customer is </a:t>
                      </a:r>
                      <a:r>
                        <a:rPr lang="en-US" sz="1200" b="0" dirty="0">
                          <a:solidFill>
                            <a:schemeClr val="bg1"/>
                          </a:solidFill>
                          <a:latin typeface="+mn-lt"/>
                          <a:cs typeface="Segoe UI Light" panose="020B0502040204020203" pitchFamily="34" charset="0"/>
                        </a:rPr>
                        <a:t>building their own analytics solution or platform and needs</a:t>
                      </a:r>
                      <a:r>
                        <a:rPr lang="en-US" sz="1200" b="0" dirty="0">
                          <a:solidFill>
                            <a:schemeClr val="bg1"/>
                          </a:solidFill>
                          <a:latin typeface="+mn-lt"/>
                        </a:rPr>
                        <a:t>:</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Full control of data sources, data schema and data management</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Reserved resources cost model</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lang="en-US" sz="1200" b="0">
                        <a:latin typeface="Segoe Light"/>
                      </a:endParaRPr>
                    </a:p>
                  </a:txBody>
                  <a:tcPr/>
                </a:tc>
                <a:tc hMerge="1">
                  <a:txBody>
                    <a:bodyPr/>
                    <a:lstStyle/>
                    <a:p>
                      <a:endParaRPr lang="en-US" sz="1200" b="0">
                        <a:latin typeface="Segoe Light"/>
                      </a:endParaRPr>
                    </a:p>
                  </a:txBody>
                  <a:tcPr/>
                </a:tc>
                <a:tc hMerge="1">
                  <a:txBody>
                    <a:bodyPr/>
                    <a:lstStyle/>
                    <a:p>
                      <a:endParaRPr lang="en-US" sz="1400"/>
                    </a:p>
                  </a:txBody>
                  <a:tcPr/>
                </a:tc>
                <a:tc hMerge="1">
                  <a:txBody>
                    <a:bodyPr/>
                    <a:lstStyle/>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endParaRPr lang="en-US" sz="1200" b="0">
                        <a:latin typeface="Segoe Light"/>
                      </a:endParaRPr>
                    </a:p>
                  </a:txBody>
                  <a:tcPr/>
                </a:tc>
                <a:extLst>
                  <a:ext uri="{0D108BD9-81ED-4DB2-BD59-A6C34878D82A}">
                    <a16:rowId xmlns:a16="http://schemas.microsoft.com/office/drawing/2014/main" val="3104212078"/>
                  </a:ext>
                </a:extLst>
              </a:tr>
            </a:tbl>
          </a:graphicData>
        </a:graphic>
      </p:graphicFrame>
      <p:pic>
        <p:nvPicPr>
          <p:cNvPr id="4" name="Picture 3">
            <a:extLst>
              <a:ext uri="{FF2B5EF4-FFF2-40B4-BE49-F238E27FC236}">
                <a16:creationId xmlns:a16="http://schemas.microsoft.com/office/drawing/2014/main" id="{43F1731A-32BA-4741-9BB7-3BD7C5E5D2A6}"/>
              </a:ext>
            </a:extLst>
          </p:cNvPr>
          <p:cNvPicPr>
            <a:picLocks noChangeAspect="1"/>
          </p:cNvPicPr>
          <p:nvPr/>
        </p:nvPicPr>
        <p:blipFill>
          <a:blip r:embed="rId2"/>
          <a:stretch>
            <a:fillRect/>
          </a:stretch>
        </p:blipFill>
        <p:spPr>
          <a:xfrm>
            <a:off x="10161530" y="5274552"/>
            <a:ext cx="1003416" cy="1003416"/>
          </a:xfrm>
          <a:prstGeom prst="rect">
            <a:avLst/>
          </a:prstGeom>
        </p:spPr>
      </p:pic>
      <p:sp>
        <p:nvSpPr>
          <p:cNvPr id="5" name="Title 4">
            <a:extLst>
              <a:ext uri="{FF2B5EF4-FFF2-40B4-BE49-F238E27FC236}">
                <a16:creationId xmlns:a16="http://schemas.microsoft.com/office/drawing/2014/main" id="{BB4D66E4-238E-4B2E-ABDF-63DD5F6635C9}"/>
              </a:ext>
            </a:extLst>
          </p:cNvPr>
          <p:cNvSpPr>
            <a:spLocks noGrp="1"/>
          </p:cNvSpPr>
          <p:nvPr>
            <p:ph type="title"/>
          </p:nvPr>
        </p:nvSpPr>
        <p:spPr>
          <a:xfrm>
            <a:off x="588263" y="457200"/>
            <a:ext cx="11018520" cy="553998"/>
          </a:xfrm>
        </p:spPr>
        <p:txBody>
          <a:bodyPr/>
          <a:lstStyle/>
          <a:p>
            <a:r>
              <a:rPr lang="en-US" dirty="0">
                <a:solidFill>
                  <a:srgbClr val="FFFFFF"/>
                </a:solidFill>
              </a:rPr>
              <a:t>ADX - The platform for Analytical SaaS</a:t>
            </a:r>
            <a:endParaRPr lang="en-US" dirty="0"/>
          </a:p>
        </p:txBody>
      </p:sp>
      <p:pic>
        <p:nvPicPr>
          <p:cNvPr id="6" name="Picture 5" descr="Icon&#10;&#10;Description automatically generated">
            <a:extLst>
              <a:ext uri="{FF2B5EF4-FFF2-40B4-BE49-F238E27FC236}">
                <a16:creationId xmlns:a16="http://schemas.microsoft.com/office/drawing/2014/main" id="{2899B58A-CE63-42A5-AB4D-E8A8FFD515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3145438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DFCF03-AFBE-4D41-8E74-9CD06E64D7C4}"/>
              </a:ext>
            </a:extLst>
          </p:cNvPr>
          <p:cNvSpPr/>
          <p:nvPr/>
        </p:nvSpPr>
        <p:spPr bwMode="auto">
          <a:xfrm>
            <a:off x="0" y="3429000"/>
            <a:ext cx="12192000" cy="3429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idx="4294967295"/>
          </p:nvPr>
        </p:nvSpPr>
        <p:spPr>
          <a:xfrm>
            <a:off x="1174750" y="457200"/>
            <a:ext cx="11017250" cy="554038"/>
          </a:xfrm>
        </p:spPr>
        <p:txBody>
          <a:bodyPr/>
          <a:lstStyle/>
          <a:p>
            <a:r>
              <a:rPr lang="en-US"/>
              <a:t>The Digital Transformation</a:t>
            </a:r>
          </a:p>
        </p:txBody>
      </p:sp>
      <p:sp>
        <p:nvSpPr>
          <p:cNvPr id="6" name="Text Placeholder 5"/>
          <p:cNvSpPr>
            <a:spLocks noGrp="1"/>
          </p:cNvSpPr>
          <p:nvPr>
            <p:ph type="body" sz="quarter" idx="4294967295"/>
          </p:nvPr>
        </p:nvSpPr>
        <p:spPr>
          <a:xfrm>
            <a:off x="2579427" y="1485900"/>
            <a:ext cx="8724830" cy="1107996"/>
          </a:xfrm>
        </p:spPr>
        <p:txBody>
          <a:bodyPr/>
          <a:lstStyle/>
          <a:p>
            <a:pPr marL="0" indent="0">
              <a:buNone/>
            </a:pPr>
            <a:r>
              <a:rPr lang="en-US" sz="2400" dirty="0"/>
              <a:t>digital feedback loops that help you better engage with your </a:t>
            </a:r>
            <a:r>
              <a:rPr lang="en-US" sz="2400" b="1" dirty="0">
                <a:solidFill>
                  <a:schemeClr val="accent2"/>
                </a:solidFill>
              </a:rPr>
              <a:t>customers</a:t>
            </a:r>
            <a:r>
              <a:rPr lang="en-US" sz="2400" dirty="0">
                <a:solidFill>
                  <a:schemeClr val="accent2"/>
                </a:solidFill>
              </a:rPr>
              <a:t>,</a:t>
            </a:r>
            <a:r>
              <a:rPr lang="en-US" sz="2400" dirty="0"/>
              <a:t> empower your </a:t>
            </a:r>
            <a:r>
              <a:rPr lang="en-US" sz="2400" b="1" dirty="0">
                <a:solidFill>
                  <a:schemeClr val="accent2"/>
                </a:solidFill>
              </a:rPr>
              <a:t>employees</a:t>
            </a:r>
            <a:r>
              <a:rPr lang="en-US" sz="2400" dirty="0"/>
              <a:t>, optimize your </a:t>
            </a:r>
            <a:r>
              <a:rPr lang="en-US" sz="2400" b="1" dirty="0">
                <a:solidFill>
                  <a:schemeClr val="accent2"/>
                </a:solidFill>
              </a:rPr>
              <a:t>operations</a:t>
            </a:r>
            <a:r>
              <a:rPr lang="en-US" sz="2400" dirty="0"/>
              <a:t>, and reinvent </a:t>
            </a:r>
            <a:r>
              <a:rPr lang="en-US" sz="2400" b="1" dirty="0">
                <a:solidFill>
                  <a:schemeClr val="accent2"/>
                </a:solidFill>
              </a:rPr>
              <a:t>products and business models</a:t>
            </a:r>
          </a:p>
        </p:txBody>
      </p:sp>
      <p:pic>
        <p:nvPicPr>
          <p:cNvPr id="3" name="Picture 2" descr="A close up of text on a white surface&#10;&#10;Description automatically generated">
            <a:extLst>
              <a:ext uri="{FF2B5EF4-FFF2-40B4-BE49-F238E27FC236}">
                <a16:creationId xmlns:a16="http://schemas.microsoft.com/office/drawing/2014/main" id="{9597CB3F-3C35-49E4-9932-FEE8F3E4E1C4}"/>
              </a:ext>
            </a:extLst>
          </p:cNvPr>
          <p:cNvPicPr>
            <a:picLocks noChangeAspect="1"/>
          </p:cNvPicPr>
          <p:nvPr/>
        </p:nvPicPr>
        <p:blipFill>
          <a:blip r:embed="rId3"/>
          <a:stretch>
            <a:fillRect/>
          </a:stretch>
        </p:blipFill>
        <p:spPr>
          <a:xfrm>
            <a:off x="8625915" y="3983188"/>
            <a:ext cx="1782610" cy="1782610"/>
          </a:xfrm>
          <a:prstGeom prst="rect">
            <a:avLst/>
          </a:prstGeom>
        </p:spPr>
      </p:pic>
      <p:sp>
        <p:nvSpPr>
          <p:cNvPr id="4" name="Rectangle 3">
            <a:extLst>
              <a:ext uri="{FF2B5EF4-FFF2-40B4-BE49-F238E27FC236}">
                <a16:creationId xmlns:a16="http://schemas.microsoft.com/office/drawing/2014/main" id="{F96DAB65-F5DF-479C-8877-AD05B66484EC}"/>
              </a:ext>
            </a:extLst>
          </p:cNvPr>
          <p:cNvSpPr/>
          <p:nvPr/>
        </p:nvSpPr>
        <p:spPr>
          <a:xfrm>
            <a:off x="8032421" y="5791635"/>
            <a:ext cx="3576967" cy="523220"/>
          </a:xfrm>
          <a:prstGeom prst="rect">
            <a:avLst/>
          </a:prstGeom>
        </p:spPr>
        <p:txBody>
          <a:bodyPr wrap="square">
            <a:spAutoFit/>
          </a:bodyPr>
          <a:lstStyle/>
          <a:p>
            <a:pPr defTabSz="914192">
              <a:defRPr/>
            </a:pPr>
            <a:r>
              <a:rPr lang="en-US" sz="1400" dirty="0">
                <a:solidFill>
                  <a:srgbClr val="1A1A1A"/>
                </a:solidFill>
                <a:hlinkClick r:id="rId4"/>
              </a:rPr>
              <a:t>https://www.linkedin.com/pulse/digital-transformation-satya-nadella/</a:t>
            </a:r>
            <a:endParaRPr lang="en-US" sz="1400" dirty="0">
              <a:solidFill>
                <a:srgbClr val="1A1A1A"/>
              </a:solidFill>
            </a:endParaRPr>
          </a:p>
        </p:txBody>
      </p:sp>
      <p:pic>
        <p:nvPicPr>
          <p:cNvPr id="7" name="Picture 6" descr="A screenshot of a cell phone&#10;&#10;Description automatically generated">
            <a:extLst>
              <a:ext uri="{FF2B5EF4-FFF2-40B4-BE49-F238E27FC236}">
                <a16:creationId xmlns:a16="http://schemas.microsoft.com/office/drawing/2014/main" id="{CE181492-3C15-4234-BE75-3CACA67B3650}"/>
              </a:ext>
            </a:extLst>
          </p:cNvPr>
          <p:cNvPicPr>
            <a:picLocks noChangeAspect="1"/>
          </p:cNvPicPr>
          <p:nvPr/>
        </p:nvPicPr>
        <p:blipFill rotWithShape="1">
          <a:blip r:embed="rId5"/>
          <a:srcRect l="8883" t="5651" r="7668" b="15237"/>
          <a:stretch/>
        </p:blipFill>
        <p:spPr>
          <a:xfrm>
            <a:off x="730975" y="3758164"/>
            <a:ext cx="5266197" cy="270100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B7BC819-8ED9-4706-B47F-312A34D869F7}"/>
              </a:ext>
            </a:extLst>
          </p:cNvPr>
          <p:cNvSpPr txBox="1"/>
          <p:nvPr/>
        </p:nvSpPr>
        <p:spPr>
          <a:xfrm>
            <a:off x="9153681" y="2806201"/>
            <a:ext cx="1125308" cy="307777"/>
          </a:xfrm>
          <a:prstGeom prst="rect">
            <a:avLst/>
          </a:prstGeom>
          <a:noFill/>
        </p:spPr>
        <p:txBody>
          <a:bodyPr wrap="none" lIns="0" tIns="0" rIns="0" bIns="0" rtlCol="0">
            <a:spAutoFit/>
          </a:bodyPr>
          <a:lstStyle/>
          <a:p>
            <a:pPr algn="l"/>
            <a:r>
              <a:rPr lang="en-US" sz="2000" dirty="0">
                <a:solidFill>
                  <a:schemeClr val="accent2"/>
                </a:solidFill>
              </a:rPr>
              <a:t>S. Nadella</a:t>
            </a:r>
          </a:p>
        </p:txBody>
      </p:sp>
      <p:sp>
        <p:nvSpPr>
          <p:cNvPr id="8" name="TextBox 7">
            <a:extLst>
              <a:ext uri="{FF2B5EF4-FFF2-40B4-BE49-F238E27FC236}">
                <a16:creationId xmlns:a16="http://schemas.microsoft.com/office/drawing/2014/main" id="{91079718-12DF-4D95-83D7-1296A15FE246}"/>
              </a:ext>
            </a:extLst>
          </p:cNvPr>
          <p:cNvSpPr txBox="1"/>
          <p:nvPr/>
        </p:nvSpPr>
        <p:spPr>
          <a:xfrm>
            <a:off x="2055304" y="1168301"/>
            <a:ext cx="464871" cy="1477328"/>
          </a:xfrm>
          <a:prstGeom prst="rect">
            <a:avLst/>
          </a:prstGeom>
          <a:noFill/>
        </p:spPr>
        <p:txBody>
          <a:bodyPr wrap="none" lIns="0" tIns="0" rIns="0" bIns="0" rtlCol="0">
            <a:spAutoFit/>
          </a:bodyPr>
          <a:lstStyle/>
          <a:p>
            <a:pPr algn="l"/>
            <a:r>
              <a:rPr lang="en-US" sz="9600" dirty="0">
                <a:solidFill>
                  <a:schemeClr val="accent1">
                    <a:lumMod val="50000"/>
                  </a:schemeClr>
                </a:solidFill>
              </a:rPr>
              <a:t>“</a:t>
            </a:r>
          </a:p>
        </p:txBody>
      </p:sp>
      <p:sp>
        <p:nvSpPr>
          <p:cNvPr id="10" name="TextBox 9">
            <a:extLst>
              <a:ext uri="{FF2B5EF4-FFF2-40B4-BE49-F238E27FC236}">
                <a16:creationId xmlns:a16="http://schemas.microsoft.com/office/drawing/2014/main" id="{D54D4914-B593-4F9E-BF7B-F06222F2916E}"/>
              </a:ext>
            </a:extLst>
          </p:cNvPr>
          <p:cNvSpPr txBox="1"/>
          <p:nvPr/>
        </p:nvSpPr>
        <p:spPr>
          <a:xfrm>
            <a:off x="10333581" y="1968740"/>
            <a:ext cx="457448" cy="1477328"/>
          </a:xfrm>
          <a:prstGeom prst="rect">
            <a:avLst/>
          </a:prstGeom>
          <a:noFill/>
        </p:spPr>
        <p:txBody>
          <a:bodyPr wrap="square" lIns="0" tIns="0" rIns="0" bIns="0" rtlCol="0">
            <a:spAutoFit/>
          </a:bodyPr>
          <a:lstStyle/>
          <a:p>
            <a:pPr algn="l"/>
            <a:r>
              <a:rPr lang="en-US" sz="9600" dirty="0">
                <a:solidFill>
                  <a:schemeClr val="accent1">
                    <a:lumMod val="50000"/>
                  </a:schemeClr>
                </a:solidFill>
              </a:rPr>
              <a:t>“</a:t>
            </a:r>
          </a:p>
        </p:txBody>
      </p:sp>
      <p:grpSp>
        <p:nvGrpSpPr>
          <p:cNvPr id="11" name="Group 10">
            <a:extLst>
              <a:ext uri="{FF2B5EF4-FFF2-40B4-BE49-F238E27FC236}">
                <a16:creationId xmlns:a16="http://schemas.microsoft.com/office/drawing/2014/main" id="{AEFBA507-E878-4D03-A1B8-365E74D8F3C4}"/>
              </a:ext>
            </a:extLst>
          </p:cNvPr>
          <p:cNvGrpSpPr/>
          <p:nvPr/>
        </p:nvGrpSpPr>
        <p:grpSpPr>
          <a:xfrm>
            <a:off x="654333" y="1550134"/>
            <a:ext cx="1141165" cy="1147570"/>
            <a:chOff x="3223201" y="3531073"/>
            <a:chExt cx="1141165" cy="1147570"/>
          </a:xfrm>
        </p:grpSpPr>
        <p:sp>
          <p:nvSpPr>
            <p:cNvPr id="12" name="Oval 11">
              <a:extLst>
                <a:ext uri="{FF2B5EF4-FFF2-40B4-BE49-F238E27FC236}">
                  <a16:creationId xmlns:a16="http://schemas.microsoft.com/office/drawing/2014/main" id="{D5369063-5979-497D-9EE0-370A6479C905}"/>
                </a:ext>
              </a:extLst>
            </p:cNvPr>
            <p:cNvSpPr/>
            <p:nvPr/>
          </p:nvSpPr>
          <p:spPr bwMode="auto">
            <a:xfrm>
              <a:off x="3223201" y="3531073"/>
              <a:ext cx="1141165" cy="114757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a:endParaRPr lang="en-US">
                <a:solidFill>
                  <a:srgbClr val="FFFFFF"/>
                </a:solidFill>
                <a:latin typeface="Segoe UI"/>
              </a:endParaRPr>
            </a:p>
          </p:txBody>
        </p:sp>
        <p:grpSp>
          <p:nvGrpSpPr>
            <p:cNvPr id="14" name="Group 252">
              <a:extLst>
                <a:ext uri="{FF2B5EF4-FFF2-40B4-BE49-F238E27FC236}">
                  <a16:creationId xmlns:a16="http://schemas.microsoft.com/office/drawing/2014/main" id="{AAC99450-E0FD-4CA2-A8D6-7EC5E476F194}"/>
                </a:ext>
              </a:extLst>
            </p:cNvPr>
            <p:cNvGrpSpPr>
              <a:grpSpLocks noChangeAspect="1"/>
            </p:cNvGrpSpPr>
            <p:nvPr/>
          </p:nvGrpSpPr>
          <p:grpSpPr bwMode="auto">
            <a:xfrm>
              <a:off x="3505652" y="3816727"/>
              <a:ext cx="576262" cy="576262"/>
              <a:chOff x="410" y="2777"/>
              <a:chExt cx="312" cy="312"/>
            </a:xfrm>
          </p:grpSpPr>
          <p:sp>
            <p:nvSpPr>
              <p:cNvPr id="15" name="Oval 253">
                <a:extLst>
                  <a:ext uri="{FF2B5EF4-FFF2-40B4-BE49-F238E27FC236}">
                    <a16:creationId xmlns:a16="http://schemas.microsoft.com/office/drawing/2014/main" id="{3B0C4F17-38B3-4956-8941-7116F1875089}"/>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6" name="Oval 254">
                <a:extLst>
                  <a:ext uri="{FF2B5EF4-FFF2-40B4-BE49-F238E27FC236}">
                    <a16:creationId xmlns:a16="http://schemas.microsoft.com/office/drawing/2014/main" id="{24FABD9A-9F13-4A02-8419-9991847E0007}"/>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8" name="Oval 255">
                <a:extLst>
                  <a:ext uri="{FF2B5EF4-FFF2-40B4-BE49-F238E27FC236}">
                    <a16:creationId xmlns:a16="http://schemas.microsoft.com/office/drawing/2014/main" id="{52FF77ED-C747-4980-931C-B4E66C6DF260}"/>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9" name="Oval 256">
                <a:extLst>
                  <a:ext uri="{FF2B5EF4-FFF2-40B4-BE49-F238E27FC236}">
                    <a16:creationId xmlns:a16="http://schemas.microsoft.com/office/drawing/2014/main" id="{14444DB6-3477-461B-A59B-720F05F1ED52}"/>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0" name="Oval 257">
                <a:extLst>
                  <a:ext uri="{FF2B5EF4-FFF2-40B4-BE49-F238E27FC236}">
                    <a16:creationId xmlns:a16="http://schemas.microsoft.com/office/drawing/2014/main" id="{F10F3AB2-CCF5-48DA-B575-4621ECB09EE1}"/>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1" name="Oval 258">
                <a:extLst>
                  <a:ext uri="{FF2B5EF4-FFF2-40B4-BE49-F238E27FC236}">
                    <a16:creationId xmlns:a16="http://schemas.microsoft.com/office/drawing/2014/main" id="{1BEE3447-FC9D-42F8-8FA8-3C106D33D3BC}"/>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2" name="Oval 259">
                <a:extLst>
                  <a:ext uri="{FF2B5EF4-FFF2-40B4-BE49-F238E27FC236}">
                    <a16:creationId xmlns:a16="http://schemas.microsoft.com/office/drawing/2014/main" id="{A2F7966D-E363-49F1-A5FE-49BC7802C8E9}"/>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3" name="Oval 260">
                <a:extLst>
                  <a:ext uri="{FF2B5EF4-FFF2-40B4-BE49-F238E27FC236}">
                    <a16:creationId xmlns:a16="http://schemas.microsoft.com/office/drawing/2014/main" id="{255784A5-6544-470B-B3B8-C0C48F86A3EE}"/>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4" name="Oval 261">
                <a:extLst>
                  <a:ext uri="{FF2B5EF4-FFF2-40B4-BE49-F238E27FC236}">
                    <a16:creationId xmlns:a16="http://schemas.microsoft.com/office/drawing/2014/main" id="{D51DD032-CEDF-4D05-B349-37FD43D57914}"/>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5" name="Oval 262">
                <a:extLst>
                  <a:ext uri="{FF2B5EF4-FFF2-40B4-BE49-F238E27FC236}">
                    <a16:creationId xmlns:a16="http://schemas.microsoft.com/office/drawing/2014/main" id="{B41F2431-4A3A-4872-86B3-356206F5822D}"/>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6" name="Oval 263">
                <a:extLst>
                  <a:ext uri="{FF2B5EF4-FFF2-40B4-BE49-F238E27FC236}">
                    <a16:creationId xmlns:a16="http://schemas.microsoft.com/office/drawing/2014/main" id="{B8F12F0E-3CEA-4C12-88F8-6E2EDA8265AB}"/>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7" name="Oval 264">
                <a:extLst>
                  <a:ext uri="{FF2B5EF4-FFF2-40B4-BE49-F238E27FC236}">
                    <a16:creationId xmlns:a16="http://schemas.microsoft.com/office/drawing/2014/main" id="{81EF69AE-62D3-4040-9F27-2071CEB84603}"/>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8" name="Oval 265">
                <a:extLst>
                  <a:ext uri="{FF2B5EF4-FFF2-40B4-BE49-F238E27FC236}">
                    <a16:creationId xmlns:a16="http://schemas.microsoft.com/office/drawing/2014/main" id="{F0DDEFE3-2983-4930-A4E0-3E7B1F5C36FC}"/>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9" name="Oval 266">
                <a:extLst>
                  <a:ext uri="{FF2B5EF4-FFF2-40B4-BE49-F238E27FC236}">
                    <a16:creationId xmlns:a16="http://schemas.microsoft.com/office/drawing/2014/main" id="{FA5355D2-0A0C-4369-9BB5-1036FA779798}"/>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0" name="Oval 267">
                <a:extLst>
                  <a:ext uri="{FF2B5EF4-FFF2-40B4-BE49-F238E27FC236}">
                    <a16:creationId xmlns:a16="http://schemas.microsoft.com/office/drawing/2014/main" id="{00C818A6-1241-446B-AA3A-4EE8206F621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1" name="Oval 268">
                <a:extLst>
                  <a:ext uri="{FF2B5EF4-FFF2-40B4-BE49-F238E27FC236}">
                    <a16:creationId xmlns:a16="http://schemas.microsoft.com/office/drawing/2014/main" id="{394D564F-2F5B-421C-A81B-41816F9E0CAD}"/>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2" name="Oval 269">
                <a:extLst>
                  <a:ext uri="{FF2B5EF4-FFF2-40B4-BE49-F238E27FC236}">
                    <a16:creationId xmlns:a16="http://schemas.microsoft.com/office/drawing/2014/main" id="{CBFCA859-F507-4D6F-A253-2FB64FA22D86}"/>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3" name="Oval 270">
                <a:extLst>
                  <a:ext uri="{FF2B5EF4-FFF2-40B4-BE49-F238E27FC236}">
                    <a16:creationId xmlns:a16="http://schemas.microsoft.com/office/drawing/2014/main" id="{7ABD39F5-CB1F-4488-80A2-8E0EE2140B9D}"/>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4" name="Oval 271">
                <a:extLst>
                  <a:ext uri="{FF2B5EF4-FFF2-40B4-BE49-F238E27FC236}">
                    <a16:creationId xmlns:a16="http://schemas.microsoft.com/office/drawing/2014/main" id="{B16F4443-C462-464D-8108-BF47E77BAD5C}"/>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5" name="Oval 272">
                <a:extLst>
                  <a:ext uri="{FF2B5EF4-FFF2-40B4-BE49-F238E27FC236}">
                    <a16:creationId xmlns:a16="http://schemas.microsoft.com/office/drawing/2014/main" id="{C819F3F5-19A3-4C3D-AEBC-5558CA8E082F}"/>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6" name="Oval 273">
                <a:extLst>
                  <a:ext uri="{FF2B5EF4-FFF2-40B4-BE49-F238E27FC236}">
                    <a16:creationId xmlns:a16="http://schemas.microsoft.com/office/drawing/2014/main" id="{5457FA32-FA31-4C12-9512-A516C9651AED}"/>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7" name="Oval 274">
                <a:extLst>
                  <a:ext uri="{FF2B5EF4-FFF2-40B4-BE49-F238E27FC236}">
                    <a16:creationId xmlns:a16="http://schemas.microsoft.com/office/drawing/2014/main" id="{CBABF152-02C0-46F1-898E-FFE5849104AC}"/>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8" name="Oval 275">
                <a:extLst>
                  <a:ext uri="{FF2B5EF4-FFF2-40B4-BE49-F238E27FC236}">
                    <a16:creationId xmlns:a16="http://schemas.microsoft.com/office/drawing/2014/main" id="{C6349A89-5309-4668-B78E-90EAB3FF4100}"/>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9" name="Oval 276">
                <a:extLst>
                  <a:ext uri="{FF2B5EF4-FFF2-40B4-BE49-F238E27FC236}">
                    <a16:creationId xmlns:a16="http://schemas.microsoft.com/office/drawing/2014/main" id="{D7FDD594-E35E-4647-8639-CA0584513687}"/>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0" name="Oval 277">
                <a:extLst>
                  <a:ext uri="{FF2B5EF4-FFF2-40B4-BE49-F238E27FC236}">
                    <a16:creationId xmlns:a16="http://schemas.microsoft.com/office/drawing/2014/main" id="{553EB923-88A8-4B6F-8EEB-F676F92CA516}"/>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1" name="Oval 278">
                <a:extLst>
                  <a:ext uri="{FF2B5EF4-FFF2-40B4-BE49-F238E27FC236}">
                    <a16:creationId xmlns:a16="http://schemas.microsoft.com/office/drawing/2014/main" id="{3367AC90-B67B-41E5-ADE4-BA68557F4D8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2" name="Oval 279">
                <a:extLst>
                  <a:ext uri="{FF2B5EF4-FFF2-40B4-BE49-F238E27FC236}">
                    <a16:creationId xmlns:a16="http://schemas.microsoft.com/office/drawing/2014/main" id="{4E1189B8-0E95-48E7-9E02-C75B8B1004EC}"/>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Oval 280">
                <a:extLst>
                  <a:ext uri="{FF2B5EF4-FFF2-40B4-BE49-F238E27FC236}">
                    <a16:creationId xmlns:a16="http://schemas.microsoft.com/office/drawing/2014/main" id="{CF0CAAC2-A2FF-427C-8151-3E78476E9391}"/>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Oval 281">
                <a:extLst>
                  <a:ext uri="{FF2B5EF4-FFF2-40B4-BE49-F238E27FC236}">
                    <a16:creationId xmlns:a16="http://schemas.microsoft.com/office/drawing/2014/main" id="{BB0080FA-428E-411B-87D9-A955DE1C1AC9}"/>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Oval 282">
                <a:extLst>
                  <a:ext uri="{FF2B5EF4-FFF2-40B4-BE49-F238E27FC236}">
                    <a16:creationId xmlns:a16="http://schemas.microsoft.com/office/drawing/2014/main" id="{B320B232-B9B6-470E-A147-CC3C4502858B}"/>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6" name="Oval 283">
                <a:extLst>
                  <a:ext uri="{FF2B5EF4-FFF2-40B4-BE49-F238E27FC236}">
                    <a16:creationId xmlns:a16="http://schemas.microsoft.com/office/drawing/2014/main" id="{64943448-E1EB-4F1B-9AF0-6B047CC06506}"/>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7" name="Oval 284">
                <a:extLst>
                  <a:ext uri="{FF2B5EF4-FFF2-40B4-BE49-F238E27FC236}">
                    <a16:creationId xmlns:a16="http://schemas.microsoft.com/office/drawing/2014/main" id="{FCBB83B0-D9DE-4A64-A4B1-97BC54729FB9}"/>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8" name="Oval 285">
                <a:extLst>
                  <a:ext uri="{FF2B5EF4-FFF2-40B4-BE49-F238E27FC236}">
                    <a16:creationId xmlns:a16="http://schemas.microsoft.com/office/drawing/2014/main" id="{B6DB1509-F087-41C2-B5C3-D8FB149464A2}"/>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9" name="Oval 286">
                <a:extLst>
                  <a:ext uri="{FF2B5EF4-FFF2-40B4-BE49-F238E27FC236}">
                    <a16:creationId xmlns:a16="http://schemas.microsoft.com/office/drawing/2014/main" id="{6CBD19B0-E590-4BF7-BD77-668B96AC6704}"/>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0" name="Oval 287">
                <a:extLst>
                  <a:ext uri="{FF2B5EF4-FFF2-40B4-BE49-F238E27FC236}">
                    <a16:creationId xmlns:a16="http://schemas.microsoft.com/office/drawing/2014/main" id="{8E31C9C0-AAD2-46D4-9316-BF6AC7533A6F}"/>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1" name="Oval 288">
                <a:extLst>
                  <a:ext uri="{FF2B5EF4-FFF2-40B4-BE49-F238E27FC236}">
                    <a16:creationId xmlns:a16="http://schemas.microsoft.com/office/drawing/2014/main" id="{0AC927DC-3A09-4133-9190-794053C64E2B}"/>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Tree>
    <p:extLst>
      <p:ext uri="{BB962C8B-B14F-4D97-AF65-F5344CB8AC3E}">
        <p14:creationId xmlns:p14="http://schemas.microsoft.com/office/powerpoint/2010/main" val="3585276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P spid="8"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7EAFA6F5-A194-464C-A7EC-012011A5C376}"/>
              </a:ext>
            </a:extLst>
          </p:cNvPr>
          <p:cNvGrpSpPr/>
          <p:nvPr/>
        </p:nvGrpSpPr>
        <p:grpSpPr>
          <a:xfrm>
            <a:off x="1679168" y="2198542"/>
            <a:ext cx="7839479" cy="3585163"/>
            <a:chOff x="1679168" y="2198542"/>
            <a:chExt cx="8041094" cy="3585163"/>
          </a:xfrm>
        </p:grpSpPr>
        <p:sp>
          <p:nvSpPr>
            <p:cNvPr id="8" name="Rectangle 7">
              <a:extLst>
                <a:ext uri="{FF2B5EF4-FFF2-40B4-BE49-F238E27FC236}">
                  <a16:creationId xmlns:a16="http://schemas.microsoft.com/office/drawing/2014/main" id="{C04D4029-8370-4FB6-80B2-8B76BBCD2650}"/>
                </a:ext>
              </a:extLst>
            </p:cNvPr>
            <p:cNvSpPr/>
            <p:nvPr/>
          </p:nvSpPr>
          <p:spPr bwMode="auto">
            <a:xfrm>
              <a:off x="1679168" y="2198542"/>
              <a:ext cx="8041094" cy="3585163"/>
            </a:xfrm>
            <a:prstGeom prst="rect">
              <a:avLst/>
            </a:prstGeom>
            <a:solidFill>
              <a:schemeClr val="accent1"/>
            </a:solidFill>
            <a:ln w="15875">
              <a:gradFill flip="none" rotWithShape="1">
                <a:gsLst>
                  <a:gs pos="44000">
                    <a:schemeClr val="tx1">
                      <a:alpha val="0"/>
                    </a:schemeClr>
                  </a:gs>
                  <a:gs pos="75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66EE8183-DCC1-4914-8DC5-7F0B979C8DBC}"/>
                </a:ext>
              </a:extLst>
            </p:cNvPr>
            <p:cNvSpPr txBox="1"/>
            <p:nvPr/>
          </p:nvSpPr>
          <p:spPr>
            <a:xfrm>
              <a:off x="8140868" y="2364902"/>
              <a:ext cx="1175505" cy="369332"/>
            </a:xfrm>
            <a:prstGeom prst="rect">
              <a:avLst/>
            </a:prstGeom>
            <a:noFill/>
          </p:spPr>
          <p:txBody>
            <a:bodyPr wrap="square" lIns="0" tIns="0" rIns="0" bIns="0" rtlCol="0">
              <a:spAutoFit/>
            </a:bodyPr>
            <a:lstStyle/>
            <a:p>
              <a:pPr defTabSz="914192"/>
              <a:r>
                <a:rPr lang="en-US" sz="2400" dirty="0" err="1">
                  <a:solidFill>
                    <a:srgbClr val="FFFFFF"/>
                  </a:solidFill>
                  <a:latin typeface="Segoe UI"/>
                </a:rPr>
                <a:t>BigData</a:t>
              </a:r>
              <a:endParaRPr lang="en-US" sz="2400" dirty="0">
                <a:solidFill>
                  <a:srgbClr val="FFFFFF"/>
                </a:solidFill>
                <a:latin typeface="Segoe UI"/>
              </a:endParaRPr>
            </a:p>
          </p:txBody>
        </p:sp>
        <p:grpSp>
          <p:nvGrpSpPr>
            <p:cNvPr id="92" name="Group 91">
              <a:extLst>
                <a:ext uri="{FF2B5EF4-FFF2-40B4-BE49-F238E27FC236}">
                  <a16:creationId xmlns:a16="http://schemas.microsoft.com/office/drawing/2014/main" id="{504569D5-358C-4858-BCF6-8737A5FA0BF2}"/>
                </a:ext>
              </a:extLst>
            </p:cNvPr>
            <p:cNvGrpSpPr/>
            <p:nvPr/>
          </p:nvGrpSpPr>
          <p:grpSpPr>
            <a:xfrm>
              <a:off x="2156967" y="2360132"/>
              <a:ext cx="7437763" cy="3287343"/>
              <a:chOff x="2156967" y="2360132"/>
              <a:chExt cx="7437763" cy="3287343"/>
            </a:xfrm>
          </p:grpSpPr>
          <p:sp>
            <p:nvSpPr>
              <p:cNvPr id="47" name="TextBox 46">
                <a:extLst>
                  <a:ext uri="{FF2B5EF4-FFF2-40B4-BE49-F238E27FC236}">
                    <a16:creationId xmlns:a16="http://schemas.microsoft.com/office/drawing/2014/main" id="{FA802A65-4210-41A9-A9D3-208497157C5A}"/>
                  </a:ext>
                </a:extLst>
              </p:cNvPr>
              <p:cNvSpPr txBox="1"/>
              <p:nvPr/>
            </p:nvSpPr>
            <p:spPr>
              <a:xfrm>
                <a:off x="8127912" y="3102291"/>
                <a:ext cx="1466818" cy="2545184"/>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Log files</a:t>
                </a:r>
              </a:p>
              <a:p>
                <a:pPr defTabSz="914192">
                  <a:lnSpc>
                    <a:spcPct val="150000"/>
                  </a:lnSpc>
                </a:pPr>
                <a:r>
                  <a:rPr lang="en-US" sz="1400" dirty="0">
                    <a:solidFill>
                      <a:srgbClr val="FFFFFF"/>
                    </a:solidFill>
                    <a:latin typeface="Segoe UI"/>
                  </a:rPr>
                  <a:t>Spatial &amp; GPS coordinates</a:t>
                </a:r>
              </a:p>
              <a:p>
                <a:pPr defTabSz="914192">
                  <a:lnSpc>
                    <a:spcPct val="150000"/>
                  </a:lnSpc>
                </a:pPr>
                <a:r>
                  <a:rPr lang="en-US" sz="1400" dirty="0">
                    <a:solidFill>
                      <a:srgbClr val="FFFFFF"/>
                    </a:solidFill>
                    <a:latin typeface="Segoe UI"/>
                  </a:rPr>
                  <a:t>Data market feeds</a:t>
                </a:r>
              </a:p>
              <a:p>
                <a:pPr defTabSz="914192">
                  <a:lnSpc>
                    <a:spcPct val="150000"/>
                  </a:lnSpc>
                </a:pPr>
                <a:r>
                  <a:rPr lang="en-US" sz="1400" dirty="0" err="1">
                    <a:solidFill>
                      <a:srgbClr val="FFFFFF"/>
                    </a:solidFill>
                    <a:latin typeface="Segoe UI"/>
                  </a:rPr>
                  <a:t>eGov</a:t>
                </a:r>
                <a:r>
                  <a:rPr lang="en-US" sz="1400" dirty="0">
                    <a:solidFill>
                      <a:srgbClr val="FFFFFF"/>
                    </a:solidFill>
                    <a:latin typeface="Segoe UI"/>
                  </a:rPr>
                  <a:t> feeds</a:t>
                </a:r>
              </a:p>
              <a:p>
                <a:pPr defTabSz="914192">
                  <a:lnSpc>
                    <a:spcPct val="150000"/>
                  </a:lnSpc>
                </a:pPr>
                <a:r>
                  <a:rPr lang="en-US" sz="1400" dirty="0">
                    <a:solidFill>
                      <a:srgbClr val="FFFFFF"/>
                    </a:solidFill>
                    <a:latin typeface="Segoe UI"/>
                  </a:rPr>
                  <a:t>Weather</a:t>
                </a:r>
              </a:p>
              <a:p>
                <a:pPr defTabSz="914192">
                  <a:lnSpc>
                    <a:spcPct val="150000"/>
                  </a:lnSpc>
                </a:pPr>
                <a:r>
                  <a:rPr lang="en-US" sz="1400" dirty="0">
                    <a:solidFill>
                      <a:srgbClr val="FFFFFF"/>
                    </a:solidFill>
                    <a:latin typeface="Segoe UI"/>
                  </a:rPr>
                  <a:t>Text/image</a:t>
                </a:r>
              </a:p>
              <a:p>
                <a:pPr defTabSz="914192">
                  <a:lnSpc>
                    <a:spcPct val="150000"/>
                  </a:lnSpc>
                </a:pPr>
                <a:endParaRPr lang="en-US" sz="1400" dirty="0">
                  <a:solidFill>
                    <a:srgbClr val="FFFFFF"/>
                  </a:solidFill>
                  <a:latin typeface="Segoe UI"/>
                </a:endParaRPr>
              </a:p>
            </p:txBody>
          </p:sp>
          <p:sp>
            <p:nvSpPr>
              <p:cNvPr id="44" name="TextBox 43">
                <a:extLst>
                  <a:ext uri="{FF2B5EF4-FFF2-40B4-BE49-F238E27FC236}">
                    <a16:creationId xmlns:a16="http://schemas.microsoft.com/office/drawing/2014/main" id="{F419CFAE-C02C-4076-9EE5-38151FF78438}"/>
                  </a:ext>
                </a:extLst>
              </p:cNvPr>
              <p:cNvSpPr txBox="1"/>
              <p:nvPr/>
            </p:nvSpPr>
            <p:spPr>
              <a:xfrm>
                <a:off x="2156967" y="2360132"/>
                <a:ext cx="1088745"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Click streams</a:t>
                </a:r>
              </a:p>
              <a:p>
                <a:pPr defTabSz="914192">
                  <a:lnSpc>
                    <a:spcPct val="150000"/>
                  </a:lnSpc>
                </a:pPr>
                <a:r>
                  <a:rPr lang="en-US" sz="1400" dirty="0">
                    <a:solidFill>
                      <a:srgbClr val="FFFFFF"/>
                    </a:solidFill>
                    <a:latin typeface="Segoe UI"/>
                  </a:rPr>
                  <a:t>Wikis, Blogs</a:t>
                </a:r>
              </a:p>
            </p:txBody>
          </p:sp>
          <p:sp>
            <p:nvSpPr>
              <p:cNvPr id="45" name="TextBox 44">
                <a:extLst>
                  <a:ext uri="{FF2B5EF4-FFF2-40B4-BE49-F238E27FC236}">
                    <a16:creationId xmlns:a16="http://schemas.microsoft.com/office/drawing/2014/main" id="{719B5DF0-7F20-4254-B9F1-FA7F4CB0E616}"/>
                  </a:ext>
                </a:extLst>
              </p:cNvPr>
              <p:cNvSpPr txBox="1"/>
              <p:nvPr/>
            </p:nvSpPr>
            <p:spPr>
              <a:xfrm>
                <a:off x="3778458" y="2360132"/>
                <a:ext cx="1128019"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Sensors/RFID/ Devices</a:t>
                </a:r>
              </a:p>
            </p:txBody>
          </p:sp>
          <p:sp>
            <p:nvSpPr>
              <p:cNvPr id="46" name="TextBox 45">
                <a:extLst>
                  <a:ext uri="{FF2B5EF4-FFF2-40B4-BE49-F238E27FC236}">
                    <a16:creationId xmlns:a16="http://schemas.microsoft.com/office/drawing/2014/main" id="{EC0384BD-FD88-4729-9D3A-715267F95EEF}"/>
                  </a:ext>
                </a:extLst>
              </p:cNvPr>
              <p:cNvSpPr txBox="1"/>
              <p:nvPr/>
            </p:nvSpPr>
            <p:spPr>
              <a:xfrm>
                <a:off x="5319660" y="2360132"/>
                <a:ext cx="1489659"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Social Sentiment</a:t>
                </a:r>
              </a:p>
              <a:p>
                <a:pPr defTabSz="914192">
                  <a:lnSpc>
                    <a:spcPct val="150000"/>
                  </a:lnSpc>
                </a:pPr>
                <a:r>
                  <a:rPr lang="en-US" sz="1400" dirty="0">
                    <a:solidFill>
                      <a:srgbClr val="FFFFFF"/>
                    </a:solidFill>
                    <a:latin typeface="Segoe UI"/>
                  </a:rPr>
                  <a:t>Audio/Video</a:t>
                </a:r>
              </a:p>
            </p:txBody>
          </p:sp>
        </p:grpSp>
      </p:grpSp>
      <p:grpSp>
        <p:nvGrpSpPr>
          <p:cNvPr id="98" name="Group 97">
            <a:extLst>
              <a:ext uri="{FF2B5EF4-FFF2-40B4-BE49-F238E27FC236}">
                <a16:creationId xmlns:a16="http://schemas.microsoft.com/office/drawing/2014/main" id="{9A52F0FE-EB49-46CC-B501-31C589BEA434}"/>
              </a:ext>
            </a:extLst>
          </p:cNvPr>
          <p:cNvGrpSpPr/>
          <p:nvPr/>
        </p:nvGrpSpPr>
        <p:grpSpPr>
          <a:xfrm>
            <a:off x="9097702" y="1767138"/>
            <a:ext cx="860102" cy="860102"/>
            <a:chOff x="9290212" y="1767138"/>
            <a:chExt cx="860102" cy="860102"/>
          </a:xfrm>
        </p:grpSpPr>
        <p:sp>
          <p:nvSpPr>
            <p:cNvPr id="74" name="Content Placeholder 2">
              <a:extLst>
                <a:ext uri="{FF2B5EF4-FFF2-40B4-BE49-F238E27FC236}">
                  <a16:creationId xmlns:a16="http://schemas.microsoft.com/office/drawing/2014/main" id="{5523FC17-0C8B-48BA-A605-B8006E78A42E}"/>
                </a:ext>
              </a:extLst>
            </p:cNvPr>
            <p:cNvSpPr txBox="1">
              <a:spLocks/>
            </p:cNvSpPr>
            <p:nvPr/>
          </p:nvSpPr>
          <p:spPr>
            <a:xfrm>
              <a:off x="9342535" y="1819461"/>
              <a:ext cx="755457" cy="755457"/>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75" name="Oval 74">
              <a:extLst>
                <a:ext uri="{FF2B5EF4-FFF2-40B4-BE49-F238E27FC236}">
                  <a16:creationId xmlns:a16="http://schemas.microsoft.com/office/drawing/2014/main" id="{C5653359-638B-498C-8470-399A1C032638}"/>
                </a:ext>
              </a:extLst>
            </p:cNvPr>
            <p:cNvSpPr/>
            <p:nvPr/>
          </p:nvSpPr>
          <p:spPr bwMode="auto">
            <a:xfrm>
              <a:off x="9290212" y="1767138"/>
              <a:ext cx="860102" cy="86010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descr="A picture containing icon&#10;&#10;Description automatically generated">
              <a:extLst>
                <a:ext uri="{FF2B5EF4-FFF2-40B4-BE49-F238E27FC236}">
                  <a16:creationId xmlns:a16="http://schemas.microsoft.com/office/drawing/2014/main" id="{9F17E1E2-9F3C-4E5C-8D57-92A4440AB5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942" y="1970204"/>
              <a:ext cx="378214" cy="378922"/>
            </a:xfrm>
            <a:prstGeom prst="rect">
              <a:avLst/>
            </a:prstGeom>
          </p:spPr>
        </p:pic>
      </p:grpSp>
      <p:grpSp>
        <p:nvGrpSpPr>
          <p:cNvPr id="96" name="Group 95">
            <a:extLst>
              <a:ext uri="{FF2B5EF4-FFF2-40B4-BE49-F238E27FC236}">
                <a16:creationId xmlns:a16="http://schemas.microsoft.com/office/drawing/2014/main" id="{5337A1B1-80BE-48A1-9377-F841A86E41C5}"/>
              </a:ext>
            </a:extLst>
          </p:cNvPr>
          <p:cNvGrpSpPr/>
          <p:nvPr/>
        </p:nvGrpSpPr>
        <p:grpSpPr>
          <a:xfrm>
            <a:off x="1679167" y="3262984"/>
            <a:ext cx="5756097" cy="2520719"/>
            <a:chOff x="1679167" y="3262984"/>
            <a:chExt cx="5756097" cy="2520719"/>
          </a:xfrm>
        </p:grpSpPr>
        <p:sp>
          <p:nvSpPr>
            <p:cNvPr id="6" name="Rectangle 5">
              <a:extLst>
                <a:ext uri="{FF2B5EF4-FFF2-40B4-BE49-F238E27FC236}">
                  <a16:creationId xmlns:a16="http://schemas.microsoft.com/office/drawing/2014/main" id="{0251E5C9-8728-4BC9-9652-120E1D0E9B8F}"/>
                </a:ext>
              </a:extLst>
            </p:cNvPr>
            <p:cNvSpPr/>
            <p:nvPr/>
          </p:nvSpPr>
          <p:spPr bwMode="auto">
            <a:xfrm>
              <a:off x="1679167" y="3262984"/>
              <a:ext cx="5756097" cy="2520719"/>
            </a:xfrm>
            <a:prstGeom prst="rect">
              <a:avLst/>
            </a:prstGeom>
            <a:solidFill>
              <a:schemeClr val="accent1">
                <a:lumMod val="50000"/>
              </a:schemeClr>
            </a:solidFill>
            <a:ln w="15875">
              <a:gradFill flip="none" rotWithShape="1">
                <a:gsLst>
                  <a:gs pos="51000">
                    <a:schemeClr val="tx1">
                      <a:alpha val="0"/>
                    </a:schemeClr>
                  </a:gs>
                  <a:gs pos="78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CEA6BE1B-3959-43AB-A506-90C85F483F98}"/>
                </a:ext>
              </a:extLst>
            </p:cNvPr>
            <p:cNvSpPr txBox="1"/>
            <p:nvPr/>
          </p:nvSpPr>
          <p:spPr>
            <a:xfrm>
              <a:off x="5880142" y="3537322"/>
              <a:ext cx="1179540" cy="369332"/>
            </a:xfrm>
            <a:prstGeom prst="rect">
              <a:avLst/>
            </a:prstGeom>
            <a:noFill/>
          </p:spPr>
          <p:txBody>
            <a:bodyPr wrap="square" lIns="0" tIns="0" rIns="0" bIns="0" rtlCol="0">
              <a:spAutoFit/>
            </a:bodyPr>
            <a:lstStyle/>
            <a:p>
              <a:pPr defTabSz="914192"/>
              <a:r>
                <a:rPr lang="en-US" sz="2400" dirty="0">
                  <a:solidFill>
                    <a:srgbClr val="FFFFFF"/>
                  </a:solidFill>
                  <a:latin typeface="Segoe UI"/>
                </a:rPr>
                <a:t>Web 2.0</a:t>
              </a:r>
            </a:p>
          </p:txBody>
        </p:sp>
        <p:grpSp>
          <p:nvGrpSpPr>
            <p:cNvPr id="93" name="Group 92">
              <a:extLst>
                <a:ext uri="{FF2B5EF4-FFF2-40B4-BE49-F238E27FC236}">
                  <a16:creationId xmlns:a16="http://schemas.microsoft.com/office/drawing/2014/main" id="{5031A632-D92F-4B85-8C1C-DB5D9B4AF903}"/>
                </a:ext>
              </a:extLst>
            </p:cNvPr>
            <p:cNvGrpSpPr/>
            <p:nvPr/>
          </p:nvGrpSpPr>
          <p:grpSpPr>
            <a:xfrm>
              <a:off x="2031219" y="3372287"/>
              <a:ext cx="5202318" cy="2103068"/>
              <a:chOff x="2031219" y="3372287"/>
              <a:chExt cx="5202318" cy="2103068"/>
            </a:xfrm>
          </p:grpSpPr>
          <p:sp>
            <p:nvSpPr>
              <p:cNvPr id="39" name="TextBox 38">
                <a:extLst>
                  <a:ext uri="{FF2B5EF4-FFF2-40B4-BE49-F238E27FC236}">
                    <a16:creationId xmlns:a16="http://schemas.microsoft.com/office/drawing/2014/main" id="{72D77269-79F4-4D05-B999-DBAB6CCD7E23}"/>
                  </a:ext>
                </a:extLst>
              </p:cNvPr>
              <p:cNvSpPr txBox="1"/>
              <p:nvPr/>
            </p:nvSpPr>
            <p:spPr>
              <a:xfrm>
                <a:off x="2031219" y="3372287"/>
                <a:ext cx="1088746"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Advertising</a:t>
                </a:r>
              </a:p>
              <a:p>
                <a:pPr defTabSz="914192">
                  <a:lnSpc>
                    <a:spcPct val="150000"/>
                  </a:lnSpc>
                </a:pPr>
                <a:r>
                  <a:rPr lang="en-US" sz="1400" dirty="0">
                    <a:solidFill>
                      <a:srgbClr val="FFFFFF"/>
                    </a:solidFill>
                    <a:latin typeface="Segoe UI"/>
                  </a:rPr>
                  <a:t>Mobile</a:t>
                </a:r>
              </a:p>
            </p:txBody>
          </p:sp>
          <p:sp>
            <p:nvSpPr>
              <p:cNvPr id="40" name="TextBox 39">
                <a:extLst>
                  <a:ext uri="{FF2B5EF4-FFF2-40B4-BE49-F238E27FC236}">
                    <a16:creationId xmlns:a16="http://schemas.microsoft.com/office/drawing/2014/main" id="{EAF7DB9D-59C8-4F13-BC87-74789C704B32}"/>
                  </a:ext>
                </a:extLst>
              </p:cNvPr>
              <p:cNvSpPr txBox="1"/>
              <p:nvPr/>
            </p:nvSpPr>
            <p:spPr>
              <a:xfrm>
                <a:off x="3435603" y="3372287"/>
                <a:ext cx="1088746"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Collaboration</a:t>
                </a:r>
              </a:p>
              <a:p>
                <a:pPr defTabSz="914192">
                  <a:lnSpc>
                    <a:spcPct val="150000"/>
                  </a:lnSpc>
                </a:pPr>
                <a:r>
                  <a:rPr lang="en-US" sz="1400" dirty="0">
                    <a:solidFill>
                      <a:srgbClr val="FFFFFF"/>
                    </a:solidFill>
                    <a:latin typeface="Segoe UI"/>
                  </a:rPr>
                  <a:t>eCommerce</a:t>
                </a:r>
              </a:p>
            </p:txBody>
          </p:sp>
          <p:sp>
            <p:nvSpPr>
              <p:cNvPr id="43" name="TextBox 42">
                <a:extLst>
                  <a:ext uri="{FF2B5EF4-FFF2-40B4-BE49-F238E27FC236}">
                    <a16:creationId xmlns:a16="http://schemas.microsoft.com/office/drawing/2014/main" id="{AA5C61C1-D27E-4011-B8A0-D2A6F6CF269D}"/>
                  </a:ext>
                </a:extLst>
              </p:cNvPr>
              <p:cNvSpPr txBox="1"/>
              <p:nvPr/>
            </p:nvSpPr>
            <p:spPr>
              <a:xfrm>
                <a:off x="5749989" y="4222833"/>
                <a:ext cx="1483548" cy="125252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Web logs</a:t>
                </a:r>
              </a:p>
              <a:p>
                <a:pPr defTabSz="914192">
                  <a:lnSpc>
                    <a:spcPct val="150000"/>
                  </a:lnSpc>
                </a:pPr>
                <a:r>
                  <a:rPr lang="en-US" sz="1400" dirty="0">
                    <a:solidFill>
                      <a:srgbClr val="FFFFFF"/>
                    </a:solidFill>
                    <a:latin typeface="Segoe UI"/>
                  </a:rPr>
                  <a:t>Digital Marketing</a:t>
                </a:r>
              </a:p>
              <a:p>
                <a:pPr defTabSz="914192">
                  <a:lnSpc>
                    <a:spcPct val="150000"/>
                  </a:lnSpc>
                </a:pPr>
                <a:r>
                  <a:rPr lang="en-US" sz="1400" dirty="0">
                    <a:solidFill>
                      <a:srgbClr val="FFFFFF"/>
                    </a:solidFill>
                    <a:latin typeface="Segoe UI"/>
                  </a:rPr>
                  <a:t>Search Marketing </a:t>
                </a:r>
              </a:p>
              <a:p>
                <a:pPr defTabSz="914192">
                  <a:lnSpc>
                    <a:spcPct val="150000"/>
                  </a:lnSpc>
                </a:pPr>
                <a:r>
                  <a:rPr lang="en-US" sz="1400" dirty="0">
                    <a:solidFill>
                      <a:srgbClr val="FFFFFF"/>
                    </a:solidFill>
                    <a:latin typeface="Segoe UI"/>
                  </a:rPr>
                  <a:t>Recommendations</a:t>
                </a:r>
              </a:p>
            </p:txBody>
          </p:sp>
        </p:grpSp>
      </p:grpSp>
      <p:sp>
        <p:nvSpPr>
          <p:cNvPr id="2" name="Title 1"/>
          <p:cNvSpPr>
            <a:spLocks noGrp="1"/>
          </p:cNvSpPr>
          <p:nvPr>
            <p:ph type="title"/>
          </p:nvPr>
        </p:nvSpPr>
        <p:spPr/>
        <p:txBody>
          <a:bodyPr>
            <a:noAutofit/>
          </a:bodyPr>
          <a:lstStyle/>
          <a:p>
            <a:r>
              <a:rPr lang="en-US"/>
              <a:t>Big Data in Modern Business Environment </a:t>
            </a:r>
          </a:p>
        </p:txBody>
      </p:sp>
      <p:cxnSp>
        <p:nvCxnSpPr>
          <p:cNvPr id="16" name="Straight Arrow Connector 15">
            <a:extLst>
              <a:ext uri="{FF2B5EF4-FFF2-40B4-BE49-F238E27FC236}">
                <a16:creationId xmlns:a16="http://schemas.microsoft.com/office/drawing/2014/main" id="{396F546A-098D-4616-9DC5-3114586A7CD1}"/>
              </a:ext>
            </a:extLst>
          </p:cNvPr>
          <p:cNvCxnSpPr>
            <a:cxnSpLocks/>
          </p:cNvCxnSpPr>
          <p:nvPr/>
        </p:nvCxnSpPr>
        <p:spPr>
          <a:xfrm flipV="1">
            <a:off x="1540080" y="2279671"/>
            <a:ext cx="0" cy="3622361"/>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50395D-AD91-4F0B-A049-BFCFC31BEB09}"/>
              </a:ext>
            </a:extLst>
          </p:cNvPr>
          <p:cNvCxnSpPr>
            <a:cxnSpLocks/>
          </p:cNvCxnSpPr>
          <p:nvPr/>
        </p:nvCxnSpPr>
        <p:spPr>
          <a:xfrm>
            <a:off x="1552987" y="5902031"/>
            <a:ext cx="8126952" cy="0"/>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0194B0E-B662-4B93-B460-569CA26ADDB2}"/>
              </a:ext>
            </a:extLst>
          </p:cNvPr>
          <p:cNvSpPr txBox="1"/>
          <p:nvPr/>
        </p:nvSpPr>
        <p:spPr>
          <a:xfrm>
            <a:off x="455911" y="5599064"/>
            <a:ext cx="922062" cy="215420"/>
          </a:xfrm>
          <a:prstGeom prst="rect">
            <a:avLst/>
          </a:prstGeom>
          <a:noFill/>
        </p:spPr>
        <p:txBody>
          <a:bodyPr wrap="square" lIns="0" tIns="0" rIns="0" bIns="0" rtlCol="0">
            <a:spAutoFit/>
          </a:bodyPr>
          <a:lstStyle/>
          <a:p>
            <a:pPr algn="r" defTabSz="914192"/>
            <a:r>
              <a:rPr lang="en-US" sz="1400">
                <a:solidFill>
                  <a:schemeClr val="accent2"/>
                </a:solidFill>
                <a:latin typeface="Segoe UI"/>
              </a:rPr>
              <a:t>Megabytes</a:t>
            </a:r>
          </a:p>
        </p:txBody>
      </p:sp>
      <p:sp>
        <p:nvSpPr>
          <p:cNvPr id="33" name="TextBox 32">
            <a:extLst>
              <a:ext uri="{FF2B5EF4-FFF2-40B4-BE49-F238E27FC236}">
                <a16:creationId xmlns:a16="http://schemas.microsoft.com/office/drawing/2014/main" id="{287E2685-2407-44D0-9238-C1112377C3A3}"/>
              </a:ext>
            </a:extLst>
          </p:cNvPr>
          <p:cNvSpPr txBox="1"/>
          <p:nvPr/>
        </p:nvSpPr>
        <p:spPr>
          <a:xfrm>
            <a:off x="455911" y="4578049"/>
            <a:ext cx="922062" cy="215444"/>
          </a:xfrm>
          <a:prstGeom prst="rect">
            <a:avLst/>
          </a:prstGeom>
          <a:noFill/>
        </p:spPr>
        <p:txBody>
          <a:bodyPr wrap="square" lIns="0" tIns="0" rIns="0" bIns="0" rtlCol="0">
            <a:spAutoFit/>
          </a:bodyPr>
          <a:lstStyle/>
          <a:p>
            <a:pPr algn="r" defTabSz="914192"/>
            <a:r>
              <a:rPr lang="en-US" sz="1400">
                <a:solidFill>
                  <a:schemeClr val="accent2"/>
                </a:solidFill>
                <a:latin typeface="Segoe UI"/>
              </a:rPr>
              <a:t>Gigabytes</a:t>
            </a:r>
          </a:p>
        </p:txBody>
      </p:sp>
      <p:sp>
        <p:nvSpPr>
          <p:cNvPr id="34" name="TextBox 33">
            <a:extLst>
              <a:ext uri="{FF2B5EF4-FFF2-40B4-BE49-F238E27FC236}">
                <a16:creationId xmlns:a16="http://schemas.microsoft.com/office/drawing/2014/main" id="{E5602D50-7941-4F31-BA79-BEFE8201C6BE}"/>
              </a:ext>
            </a:extLst>
          </p:cNvPr>
          <p:cNvSpPr txBox="1"/>
          <p:nvPr/>
        </p:nvSpPr>
        <p:spPr>
          <a:xfrm>
            <a:off x="455911" y="3557035"/>
            <a:ext cx="922062" cy="215444"/>
          </a:xfrm>
          <a:prstGeom prst="rect">
            <a:avLst/>
          </a:prstGeom>
          <a:noFill/>
        </p:spPr>
        <p:txBody>
          <a:bodyPr wrap="square" lIns="0" tIns="0" rIns="0" bIns="0" rtlCol="0">
            <a:spAutoFit/>
          </a:bodyPr>
          <a:lstStyle/>
          <a:p>
            <a:pPr algn="r" defTabSz="914192"/>
            <a:r>
              <a:rPr lang="en-US" sz="1400" dirty="0">
                <a:solidFill>
                  <a:schemeClr val="accent2"/>
                </a:solidFill>
                <a:latin typeface="Segoe UI"/>
              </a:rPr>
              <a:t>Terabytes</a:t>
            </a:r>
          </a:p>
        </p:txBody>
      </p:sp>
      <p:sp>
        <p:nvSpPr>
          <p:cNvPr id="35" name="TextBox 34">
            <a:extLst>
              <a:ext uri="{FF2B5EF4-FFF2-40B4-BE49-F238E27FC236}">
                <a16:creationId xmlns:a16="http://schemas.microsoft.com/office/drawing/2014/main" id="{B4DC2C03-0267-4F14-BE7F-361B68390A2A}"/>
              </a:ext>
            </a:extLst>
          </p:cNvPr>
          <p:cNvSpPr txBox="1"/>
          <p:nvPr/>
        </p:nvSpPr>
        <p:spPr>
          <a:xfrm>
            <a:off x="455911" y="2536020"/>
            <a:ext cx="922062" cy="215444"/>
          </a:xfrm>
          <a:prstGeom prst="rect">
            <a:avLst/>
          </a:prstGeom>
          <a:noFill/>
        </p:spPr>
        <p:txBody>
          <a:bodyPr wrap="square" lIns="0" tIns="0" rIns="0" bIns="0" rtlCol="0">
            <a:spAutoFit/>
          </a:bodyPr>
          <a:lstStyle/>
          <a:p>
            <a:pPr algn="r" defTabSz="914192"/>
            <a:r>
              <a:rPr lang="en-US" sz="1400" dirty="0">
                <a:solidFill>
                  <a:schemeClr val="accent2"/>
                </a:solidFill>
                <a:latin typeface="Segoe UI"/>
              </a:rPr>
              <a:t>Petabytes</a:t>
            </a:r>
          </a:p>
        </p:txBody>
      </p:sp>
      <p:sp>
        <p:nvSpPr>
          <p:cNvPr id="36" name="TextBox 35">
            <a:extLst>
              <a:ext uri="{FF2B5EF4-FFF2-40B4-BE49-F238E27FC236}">
                <a16:creationId xmlns:a16="http://schemas.microsoft.com/office/drawing/2014/main" id="{9CBB42DD-4CE8-4CFA-8021-A4404EF0E0BC}"/>
              </a:ext>
            </a:extLst>
          </p:cNvPr>
          <p:cNvSpPr txBox="1"/>
          <p:nvPr/>
        </p:nvSpPr>
        <p:spPr>
          <a:xfrm>
            <a:off x="1793687" y="6021246"/>
            <a:ext cx="4302313" cy="215444"/>
          </a:xfrm>
          <a:prstGeom prst="rect">
            <a:avLst/>
          </a:prstGeom>
          <a:noFill/>
        </p:spPr>
        <p:txBody>
          <a:bodyPr wrap="square" lIns="0" tIns="0" rIns="0" bIns="0" rtlCol="0">
            <a:spAutoFit/>
          </a:bodyPr>
          <a:lstStyle/>
          <a:p>
            <a:pPr defTabSz="914192"/>
            <a:r>
              <a:rPr lang="en-US" sz="1400" dirty="0">
                <a:solidFill>
                  <a:schemeClr val="accent2"/>
                </a:solidFill>
                <a:latin typeface="Segoe UI"/>
              </a:rPr>
              <a:t>Data Complexity: Velocity, Variety </a:t>
            </a:r>
          </a:p>
        </p:txBody>
      </p:sp>
      <p:sp>
        <p:nvSpPr>
          <p:cNvPr id="4" name="Rectangle 3">
            <a:extLst>
              <a:ext uri="{FF2B5EF4-FFF2-40B4-BE49-F238E27FC236}">
                <a16:creationId xmlns:a16="http://schemas.microsoft.com/office/drawing/2014/main" id="{09D9C444-72BD-4F47-9AE5-10B98E278E5F}"/>
              </a:ext>
            </a:extLst>
          </p:cNvPr>
          <p:cNvSpPr/>
          <p:nvPr/>
        </p:nvSpPr>
        <p:spPr bwMode="auto">
          <a:xfrm>
            <a:off x="1677876" y="4131013"/>
            <a:ext cx="3543398" cy="1652691"/>
          </a:xfrm>
          <a:prstGeom prst="rect">
            <a:avLst/>
          </a:prstGeom>
          <a:solidFill>
            <a:schemeClr val="bg1"/>
          </a:solidFill>
          <a:ln w="15875">
            <a:gradFill flip="none" rotWithShape="1">
              <a:gsLst>
                <a:gs pos="40000">
                  <a:schemeClr val="tx1">
                    <a:alpha val="2000"/>
                  </a:schemeClr>
                </a:gs>
                <a:gs pos="77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AC7CC2A8-D965-433E-8D47-88F03A82411D}"/>
              </a:ext>
            </a:extLst>
          </p:cNvPr>
          <p:cNvSpPr txBox="1"/>
          <p:nvPr/>
        </p:nvSpPr>
        <p:spPr>
          <a:xfrm>
            <a:off x="3472016" y="4329399"/>
            <a:ext cx="1310279" cy="369332"/>
          </a:xfrm>
          <a:prstGeom prst="rect">
            <a:avLst/>
          </a:prstGeom>
          <a:noFill/>
        </p:spPr>
        <p:txBody>
          <a:bodyPr wrap="square" lIns="0" tIns="0" rIns="0" bIns="0" rtlCol="0">
            <a:spAutoFit/>
          </a:bodyPr>
          <a:lstStyle/>
          <a:p>
            <a:pPr defTabSz="914192"/>
            <a:r>
              <a:rPr lang="en-US" sz="2400" dirty="0">
                <a:solidFill>
                  <a:srgbClr val="FFFFFF"/>
                </a:solidFill>
                <a:latin typeface="Segoe UI"/>
              </a:rPr>
              <a:t>ERP/CRM</a:t>
            </a:r>
          </a:p>
        </p:txBody>
      </p:sp>
      <p:grpSp>
        <p:nvGrpSpPr>
          <p:cNvPr id="94" name="Group 93">
            <a:extLst>
              <a:ext uri="{FF2B5EF4-FFF2-40B4-BE49-F238E27FC236}">
                <a16:creationId xmlns:a16="http://schemas.microsoft.com/office/drawing/2014/main" id="{D9790EA8-D652-46F5-835E-D32147D38569}"/>
              </a:ext>
            </a:extLst>
          </p:cNvPr>
          <p:cNvGrpSpPr/>
          <p:nvPr/>
        </p:nvGrpSpPr>
        <p:grpSpPr>
          <a:xfrm>
            <a:off x="1910008" y="4724333"/>
            <a:ext cx="3029153" cy="929357"/>
            <a:chOff x="1910008" y="4724333"/>
            <a:chExt cx="3029153" cy="929357"/>
          </a:xfrm>
        </p:grpSpPr>
        <p:sp>
          <p:nvSpPr>
            <p:cNvPr id="37" name="TextBox 36">
              <a:extLst>
                <a:ext uri="{FF2B5EF4-FFF2-40B4-BE49-F238E27FC236}">
                  <a16:creationId xmlns:a16="http://schemas.microsoft.com/office/drawing/2014/main" id="{CB9E00EC-1222-4E78-B4D1-D17713B96CA5}"/>
                </a:ext>
              </a:extLst>
            </p:cNvPr>
            <p:cNvSpPr txBox="1"/>
            <p:nvPr/>
          </p:nvSpPr>
          <p:spPr>
            <a:xfrm>
              <a:off x="1910008" y="4724333"/>
              <a:ext cx="1088746" cy="929357"/>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Payables </a:t>
              </a:r>
            </a:p>
            <a:p>
              <a:pPr defTabSz="914192">
                <a:lnSpc>
                  <a:spcPct val="150000"/>
                </a:lnSpc>
              </a:pPr>
              <a:r>
                <a:rPr lang="en-US" sz="1400" dirty="0">
                  <a:solidFill>
                    <a:srgbClr val="FFFFFF"/>
                  </a:solidFill>
                  <a:latin typeface="Segoe UI"/>
                </a:rPr>
                <a:t>Payroll</a:t>
              </a:r>
            </a:p>
            <a:p>
              <a:pPr defTabSz="914192">
                <a:lnSpc>
                  <a:spcPct val="150000"/>
                </a:lnSpc>
              </a:pPr>
              <a:r>
                <a:rPr lang="en-US" sz="1400" dirty="0">
                  <a:solidFill>
                    <a:srgbClr val="FFFFFF"/>
                  </a:solidFill>
                  <a:latin typeface="Segoe UI"/>
                </a:rPr>
                <a:t>Inventory</a:t>
              </a:r>
            </a:p>
          </p:txBody>
        </p:sp>
        <p:sp>
          <p:nvSpPr>
            <p:cNvPr id="38" name="TextBox 37">
              <a:extLst>
                <a:ext uri="{FF2B5EF4-FFF2-40B4-BE49-F238E27FC236}">
                  <a16:creationId xmlns:a16="http://schemas.microsoft.com/office/drawing/2014/main" id="{90657950-A9AD-49A2-9BA7-D7AAF71461D8}"/>
                </a:ext>
              </a:extLst>
            </p:cNvPr>
            <p:cNvSpPr txBox="1"/>
            <p:nvPr/>
          </p:nvSpPr>
          <p:spPr>
            <a:xfrm>
              <a:off x="3041416" y="4724333"/>
              <a:ext cx="1897745" cy="929357"/>
            </a:xfrm>
            <a:prstGeom prst="rect">
              <a:avLst/>
            </a:prstGeom>
            <a:noFill/>
          </p:spPr>
          <p:txBody>
            <a:bodyPr wrap="square" lIns="0" tIns="0" rIns="0" bIns="0" rtlCol="0">
              <a:spAutoFit/>
            </a:bodyPr>
            <a:lstStyle/>
            <a:p>
              <a:pPr defTabSz="914192">
                <a:lnSpc>
                  <a:spcPct val="150000"/>
                </a:lnSpc>
              </a:pPr>
              <a:r>
                <a:rPr lang="en-US" sz="1400">
                  <a:solidFill>
                    <a:srgbClr val="FFFFFF"/>
                  </a:solidFill>
                  <a:latin typeface="Segoe UI"/>
                </a:rPr>
                <a:t>Contacts </a:t>
              </a:r>
            </a:p>
            <a:p>
              <a:pPr defTabSz="914192">
                <a:lnSpc>
                  <a:spcPct val="150000"/>
                </a:lnSpc>
              </a:pPr>
              <a:r>
                <a:rPr lang="en-US" sz="1400">
                  <a:solidFill>
                    <a:srgbClr val="FFFFFF"/>
                  </a:solidFill>
                  <a:latin typeface="Segoe UI"/>
                </a:rPr>
                <a:t>Deal Tracking </a:t>
              </a:r>
            </a:p>
            <a:p>
              <a:pPr defTabSz="914192">
                <a:lnSpc>
                  <a:spcPct val="150000"/>
                </a:lnSpc>
              </a:pPr>
              <a:r>
                <a:rPr lang="en-US" sz="1400">
                  <a:solidFill>
                    <a:srgbClr val="FFFFFF"/>
                  </a:solidFill>
                  <a:latin typeface="Segoe UI"/>
                </a:rPr>
                <a:t>Sales Pipeline</a:t>
              </a:r>
            </a:p>
          </p:txBody>
        </p:sp>
      </p:grpSp>
      <p:cxnSp>
        <p:nvCxnSpPr>
          <p:cNvPr id="48" name="Straight Arrow Connector 47">
            <a:extLst>
              <a:ext uri="{FF2B5EF4-FFF2-40B4-BE49-F238E27FC236}">
                <a16:creationId xmlns:a16="http://schemas.microsoft.com/office/drawing/2014/main" id="{F40BD080-3350-4739-B45E-01FAA0CB0695}"/>
              </a:ext>
            </a:extLst>
          </p:cNvPr>
          <p:cNvCxnSpPr>
            <a:cxnSpLocks/>
          </p:cNvCxnSpPr>
          <p:nvPr/>
        </p:nvCxnSpPr>
        <p:spPr>
          <a:xfrm flipV="1">
            <a:off x="1540080" y="3262984"/>
            <a:ext cx="0" cy="1013465"/>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714A3-F9C1-40EC-88E2-E210CA8EC88E}"/>
              </a:ext>
            </a:extLst>
          </p:cNvPr>
          <p:cNvCxnSpPr>
            <a:cxnSpLocks/>
          </p:cNvCxnSpPr>
          <p:nvPr/>
        </p:nvCxnSpPr>
        <p:spPr>
          <a:xfrm flipV="1">
            <a:off x="1540080" y="4276449"/>
            <a:ext cx="0" cy="1507254"/>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5D8B2D-229C-487A-BCAB-F26C746DFE96}"/>
              </a:ext>
            </a:extLst>
          </p:cNvPr>
          <p:cNvCxnSpPr>
            <a:cxnSpLocks/>
          </p:cNvCxnSpPr>
          <p:nvPr/>
        </p:nvCxnSpPr>
        <p:spPr>
          <a:xfrm flipV="1">
            <a:off x="1540080" y="2198543"/>
            <a:ext cx="0" cy="1064441"/>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C425AA-9617-4768-AF93-C36CCA57EAAC}"/>
              </a:ext>
            </a:extLst>
          </p:cNvPr>
          <p:cNvCxnSpPr>
            <a:cxnSpLocks/>
          </p:cNvCxnSpPr>
          <p:nvPr/>
        </p:nvCxnSpPr>
        <p:spPr>
          <a:xfrm>
            <a:off x="1677876" y="5978800"/>
            <a:ext cx="354339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9809B6D-0CC0-4D11-AB34-8AA2F33AC6AC}"/>
              </a:ext>
            </a:extLst>
          </p:cNvPr>
          <p:cNvCxnSpPr>
            <a:cxnSpLocks/>
          </p:cNvCxnSpPr>
          <p:nvPr/>
        </p:nvCxnSpPr>
        <p:spPr>
          <a:xfrm>
            <a:off x="5221274" y="5982364"/>
            <a:ext cx="222194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F88E34B-E937-4063-A3FA-BF3B893C21E5}"/>
              </a:ext>
            </a:extLst>
          </p:cNvPr>
          <p:cNvCxnSpPr>
            <a:cxnSpLocks/>
          </p:cNvCxnSpPr>
          <p:nvPr/>
        </p:nvCxnSpPr>
        <p:spPr>
          <a:xfrm>
            <a:off x="7435264" y="5982364"/>
            <a:ext cx="228499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9EE228D0-A941-4C77-85F7-C3E80F00AB10}"/>
              </a:ext>
            </a:extLst>
          </p:cNvPr>
          <p:cNvGrpSpPr/>
          <p:nvPr/>
        </p:nvGrpSpPr>
        <p:grpSpPr>
          <a:xfrm>
            <a:off x="4744323" y="3682509"/>
            <a:ext cx="860102" cy="860102"/>
            <a:chOff x="4519009" y="3045760"/>
            <a:chExt cx="1041062" cy="1041062"/>
          </a:xfrm>
        </p:grpSpPr>
        <p:sp>
          <p:nvSpPr>
            <p:cNvPr id="66" name="Content Placeholder 2">
              <a:extLst>
                <a:ext uri="{FF2B5EF4-FFF2-40B4-BE49-F238E27FC236}">
                  <a16:creationId xmlns:a16="http://schemas.microsoft.com/office/drawing/2014/main" id="{17AE2C6E-7BA0-43E9-B77E-14907F1CBEB1}"/>
                </a:ext>
              </a:extLst>
            </p:cNvPr>
            <p:cNvSpPr txBox="1">
              <a:spLocks/>
            </p:cNvSpPr>
            <p:nvPr/>
          </p:nvSpPr>
          <p:spPr>
            <a:xfrm>
              <a:off x="4582340" y="310909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67" name="Oval 66">
              <a:extLst>
                <a:ext uri="{FF2B5EF4-FFF2-40B4-BE49-F238E27FC236}">
                  <a16:creationId xmlns:a16="http://schemas.microsoft.com/office/drawing/2014/main" id="{62715EFA-7AFB-4E18-B4E9-0B2A9BA4E618}"/>
                </a:ext>
              </a:extLst>
            </p:cNvPr>
            <p:cNvSpPr/>
            <p:nvPr/>
          </p:nvSpPr>
          <p:spPr bwMode="auto">
            <a:xfrm>
              <a:off x="4519009" y="3045760"/>
              <a:ext cx="1041062" cy="104106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 picture containing icon&#10;&#10;Description automatically generated">
              <a:extLst>
                <a:ext uri="{FF2B5EF4-FFF2-40B4-BE49-F238E27FC236}">
                  <a16:creationId xmlns:a16="http://schemas.microsoft.com/office/drawing/2014/main" id="{AFABA148-42C6-4E5D-8AD4-6C6639C771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860" y="3306850"/>
              <a:ext cx="440470" cy="439646"/>
            </a:xfrm>
            <a:prstGeom prst="rect">
              <a:avLst/>
            </a:prstGeom>
          </p:spPr>
        </p:pic>
      </p:grpSp>
      <p:grpSp>
        <p:nvGrpSpPr>
          <p:cNvPr id="95" name="Group 94">
            <a:extLst>
              <a:ext uri="{FF2B5EF4-FFF2-40B4-BE49-F238E27FC236}">
                <a16:creationId xmlns:a16="http://schemas.microsoft.com/office/drawing/2014/main" id="{3C0A74F9-D87C-446D-BC24-6F51D675EB9E}"/>
              </a:ext>
            </a:extLst>
          </p:cNvPr>
          <p:cNvGrpSpPr/>
          <p:nvPr/>
        </p:nvGrpSpPr>
        <p:grpSpPr>
          <a:xfrm>
            <a:off x="7006429" y="2937579"/>
            <a:ext cx="860102" cy="860102"/>
            <a:chOff x="7006429" y="2937579"/>
            <a:chExt cx="860102" cy="860102"/>
          </a:xfrm>
        </p:grpSpPr>
        <p:sp>
          <p:nvSpPr>
            <p:cNvPr id="70" name="Content Placeholder 2">
              <a:extLst>
                <a:ext uri="{FF2B5EF4-FFF2-40B4-BE49-F238E27FC236}">
                  <a16:creationId xmlns:a16="http://schemas.microsoft.com/office/drawing/2014/main" id="{11510B5E-631E-439A-9F99-8464637B97E8}"/>
                </a:ext>
              </a:extLst>
            </p:cNvPr>
            <p:cNvSpPr txBox="1">
              <a:spLocks/>
            </p:cNvSpPr>
            <p:nvPr/>
          </p:nvSpPr>
          <p:spPr>
            <a:xfrm>
              <a:off x="7058752" y="2989902"/>
              <a:ext cx="755457" cy="755457"/>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71" name="Oval 70">
              <a:extLst>
                <a:ext uri="{FF2B5EF4-FFF2-40B4-BE49-F238E27FC236}">
                  <a16:creationId xmlns:a16="http://schemas.microsoft.com/office/drawing/2014/main" id="{80C00245-D8BA-41B9-8084-93EE3791F681}"/>
                </a:ext>
              </a:extLst>
            </p:cNvPr>
            <p:cNvSpPr/>
            <p:nvPr/>
          </p:nvSpPr>
          <p:spPr bwMode="auto">
            <a:xfrm>
              <a:off x="7006429" y="2937579"/>
              <a:ext cx="860102" cy="86010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descr="Icon&#10;&#10;Description automatically generated">
              <a:extLst>
                <a:ext uri="{FF2B5EF4-FFF2-40B4-BE49-F238E27FC236}">
                  <a16:creationId xmlns:a16="http://schemas.microsoft.com/office/drawing/2014/main" id="{09435071-ACC1-4E59-837B-AE58B7568A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2502" y="3145690"/>
              <a:ext cx="441441" cy="440616"/>
            </a:xfrm>
            <a:prstGeom prst="rect">
              <a:avLst/>
            </a:prstGeom>
          </p:spPr>
        </p:pic>
      </p:grpSp>
      <p:sp>
        <p:nvSpPr>
          <p:cNvPr id="88" name="Rectangle 87">
            <a:extLst>
              <a:ext uri="{FF2B5EF4-FFF2-40B4-BE49-F238E27FC236}">
                <a16:creationId xmlns:a16="http://schemas.microsoft.com/office/drawing/2014/main" id="{81FA6341-C10E-4C81-B1ED-5ED636992A24}"/>
              </a:ext>
            </a:extLst>
          </p:cNvPr>
          <p:cNvSpPr/>
          <p:nvPr/>
        </p:nvSpPr>
        <p:spPr bwMode="auto">
          <a:xfrm>
            <a:off x="3281670" y="1447321"/>
            <a:ext cx="1567836" cy="434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defTabSz="913748" fontAlgn="base">
              <a:spcBef>
                <a:spcPct val="0"/>
              </a:spcBef>
              <a:spcAft>
                <a:spcPct val="0"/>
              </a:spcAft>
              <a:defRPr/>
            </a:pPr>
            <a:r>
              <a:rPr lang="en-US" b="1" spc="-50" dirty="0">
                <a:gradFill>
                  <a:gsLst>
                    <a:gs pos="0">
                      <a:srgbClr val="FFFFFF"/>
                    </a:gs>
                    <a:gs pos="100000">
                      <a:srgbClr val="FFFFFF"/>
                    </a:gs>
                  </a:gsLst>
                  <a:lin ang="5400000" scaled="0"/>
                </a:gradFill>
                <a:ea typeface="Segoe UI" pitchFamily="34" charset="0"/>
                <a:cs typeface="Segoe UI" pitchFamily="34" charset="0"/>
              </a:rPr>
              <a:t>Free text data</a:t>
            </a:r>
          </a:p>
        </p:txBody>
      </p:sp>
      <p:sp>
        <p:nvSpPr>
          <p:cNvPr id="99" name="Rectangle 98">
            <a:extLst>
              <a:ext uri="{FF2B5EF4-FFF2-40B4-BE49-F238E27FC236}">
                <a16:creationId xmlns:a16="http://schemas.microsoft.com/office/drawing/2014/main" id="{F0ED03B4-4954-4B58-BF3A-3407872EBB7E}"/>
              </a:ext>
            </a:extLst>
          </p:cNvPr>
          <p:cNvSpPr/>
          <p:nvPr/>
        </p:nvSpPr>
        <p:spPr bwMode="auto">
          <a:xfrm>
            <a:off x="1910008" y="3372287"/>
            <a:ext cx="2665472" cy="658479"/>
          </a:xfrm>
          <a:prstGeom prst="rect">
            <a:avLst/>
          </a:prstGeom>
          <a:solidFill>
            <a:schemeClr val="accent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9536DC65-7259-4ADF-A097-6147BFCC4FCE}"/>
              </a:ext>
            </a:extLst>
          </p:cNvPr>
          <p:cNvSpPr/>
          <p:nvPr/>
        </p:nvSpPr>
        <p:spPr bwMode="auto">
          <a:xfrm>
            <a:off x="5624711" y="4161091"/>
            <a:ext cx="1709539" cy="1437973"/>
          </a:xfrm>
          <a:prstGeom prst="rect">
            <a:avLst/>
          </a:prstGeom>
          <a:solidFill>
            <a:schemeClr val="accent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F3AFE07C-34F1-464F-BACD-280B73859C3F}"/>
              </a:ext>
            </a:extLst>
          </p:cNvPr>
          <p:cNvSpPr/>
          <p:nvPr/>
        </p:nvSpPr>
        <p:spPr bwMode="auto">
          <a:xfrm>
            <a:off x="1785651" y="4690996"/>
            <a:ext cx="2481549" cy="10927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C6644E2-D0CD-43FF-9767-A1D72C3E9362}"/>
              </a:ext>
            </a:extLst>
          </p:cNvPr>
          <p:cNvSpPr/>
          <p:nvPr/>
        </p:nvSpPr>
        <p:spPr bwMode="auto">
          <a:xfrm>
            <a:off x="5299075" y="1447321"/>
            <a:ext cx="1567836" cy="434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defTabSz="913748" fontAlgn="base">
              <a:spcBef>
                <a:spcPct val="0"/>
              </a:spcBef>
              <a:spcAft>
                <a:spcPct val="0"/>
              </a:spcAft>
              <a:defRPr/>
            </a:pPr>
            <a:r>
              <a:rPr lang="en-US" b="1" spc="-50" dirty="0">
                <a:gradFill>
                  <a:gsLst>
                    <a:gs pos="0">
                      <a:srgbClr val="FFFFFF"/>
                    </a:gs>
                    <a:gs pos="100000">
                      <a:srgbClr val="FFFFFF"/>
                    </a:gs>
                  </a:gsLst>
                  <a:lin ang="5400000" scaled="0"/>
                </a:gradFill>
                <a:ea typeface="Segoe UI" pitchFamily="34" charset="0"/>
                <a:cs typeface="Segoe UI" pitchFamily="34" charset="0"/>
              </a:rPr>
              <a:t>Append Only</a:t>
            </a:r>
          </a:p>
        </p:txBody>
      </p:sp>
      <p:grpSp>
        <p:nvGrpSpPr>
          <p:cNvPr id="5" name="Group 4">
            <a:extLst>
              <a:ext uri="{FF2B5EF4-FFF2-40B4-BE49-F238E27FC236}">
                <a16:creationId xmlns:a16="http://schemas.microsoft.com/office/drawing/2014/main" id="{B66A762B-FE9F-41C7-9414-ED5BDA20214E}"/>
              </a:ext>
            </a:extLst>
          </p:cNvPr>
          <p:cNvGrpSpPr/>
          <p:nvPr/>
        </p:nvGrpSpPr>
        <p:grpSpPr>
          <a:xfrm>
            <a:off x="10078215" y="2445488"/>
            <a:ext cx="1549033" cy="1554480"/>
            <a:chOff x="10078215" y="2445488"/>
            <a:chExt cx="1549033" cy="1554480"/>
          </a:xfrm>
        </p:grpSpPr>
        <p:sp>
          <p:nvSpPr>
            <p:cNvPr id="105" name="Rectangle 104">
              <a:extLst>
                <a:ext uri="{FF2B5EF4-FFF2-40B4-BE49-F238E27FC236}">
                  <a16:creationId xmlns:a16="http://schemas.microsoft.com/office/drawing/2014/main" id="{FFD3C74E-2E09-41D9-B6E6-CF9B93A7956E}"/>
                </a:ext>
              </a:extLst>
            </p:cNvPr>
            <p:cNvSpPr/>
            <p:nvPr/>
          </p:nvSpPr>
          <p:spPr bwMode="auto">
            <a:xfrm>
              <a:off x="10078215" y="2445488"/>
              <a:ext cx="1549033" cy="1554480"/>
            </a:xfrm>
            <a:prstGeom prst="rect">
              <a:avLst/>
            </a:prstGeom>
            <a:solidFill>
              <a:schemeClr val="bg1"/>
            </a:solidFill>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defTabSz="913748" fontAlgn="base">
                <a:spcBef>
                  <a:spcPct val="0"/>
                </a:spcBef>
                <a:spcAft>
                  <a:spcPct val="0"/>
                </a:spcAft>
                <a:defRPr/>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New</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decisions</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daily</a:t>
              </a:r>
            </a:p>
          </p:txBody>
        </p:sp>
        <p:grpSp>
          <p:nvGrpSpPr>
            <p:cNvPr id="56" name="Group 55">
              <a:extLst>
                <a:ext uri="{FF2B5EF4-FFF2-40B4-BE49-F238E27FC236}">
                  <a16:creationId xmlns:a16="http://schemas.microsoft.com/office/drawing/2014/main" id="{2EA16311-AFEA-43B9-A81E-86A5DBD91357}"/>
                </a:ext>
              </a:extLst>
            </p:cNvPr>
            <p:cNvGrpSpPr/>
            <p:nvPr/>
          </p:nvGrpSpPr>
          <p:grpSpPr>
            <a:xfrm>
              <a:off x="10714257" y="2545632"/>
              <a:ext cx="276948" cy="469878"/>
              <a:chOff x="2878138" y="4421188"/>
              <a:chExt cx="282575" cy="479425"/>
            </a:xfrm>
            <a:solidFill>
              <a:schemeClr val="accent2"/>
            </a:solidFill>
          </p:grpSpPr>
          <p:sp>
            <p:nvSpPr>
              <p:cNvPr id="57" name="Rectangle 51">
                <a:extLst>
                  <a:ext uri="{FF2B5EF4-FFF2-40B4-BE49-F238E27FC236}">
                    <a16:creationId xmlns:a16="http://schemas.microsoft.com/office/drawing/2014/main" id="{7BEE458A-873B-4CCE-A0B4-4C6352D14182}"/>
                  </a:ext>
                </a:extLst>
              </p:cNvPr>
              <p:cNvSpPr>
                <a:spLocks noChangeArrowheads="1"/>
              </p:cNvSpPr>
              <p:nvPr/>
            </p:nvSpPr>
            <p:spPr bwMode="auto">
              <a:xfrm>
                <a:off x="2952751" y="47767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59" name="Rectangle 52">
                <a:extLst>
                  <a:ext uri="{FF2B5EF4-FFF2-40B4-BE49-F238E27FC236}">
                    <a16:creationId xmlns:a16="http://schemas.microsoft.com/office/drawing/2014/main" id="{0E7D6D34-6D79-4B59-A889-908FB8DF9EB0}"/>
                  </a:ext>
                </a:extLst>
              </p:cNvPr>
              <p:cNvSpPr>
                <a:spLocks noChangeArrowheads="1"/>
              </p:cNvSpPr>
              <p:nvPr/>
            </p:nvSpPr>
            <p:spPr bwMode="auto">
              <a:xfrm>
                <a:off x="2952751" y="48275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61" name="Rectangle 53">
                <a:extLst>
                  <a:ext uri="{FF2B5EF4-FFF2-40B4-BE49-F238E27FC236}">
                    <a16:creationId xmlns:a16="http://schemas.microsoft.com/office/drawing/2014/main" id="{08E053C2-FBD8-4A64-A7EB-100AC4C8BAC8}"/>
                  </a:ext>
                </a:extLst>
              </p:cNvPr>
              <p:cNvSpPr>
                <a:spLocks noChangeArrowheads="1"/>
              </p:cNvSpPr>
              <p:nvPr/>
            </p:nvSpPr>
            <p:spPr bwMode="auto">
              <a:xfrm>
                <a:off x="2968626" y="4875213"/>
                <a:ext cx="1000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62" name="Freeform 54">
                <a:extLst>
                  <a:ext uri="{FF2B5EF4-FFF2-40B4-BE49-F238E27FC236}">
                    <a16:creationId xmlns:a16="http://schemas.microsoft.com/office/drawing/2014/main" id="{20DC5B7C-E571-41E0-9D59-1B013D43C2D2}"/>
                  </a:ext>
                </a:extLst>
              </p:cNvPr>
              <p:cNvSpPr>
                <a:spLocks noEditPoints="1"/>
              </p:cNvSpPr>
              <p:nvPr/>
            </p:nvSpPr>
            <p:spPr bwMode="auto">
              <a:xfrm>
                <a:off x="2878138" y="4421188"/>
                <a:ext cx="282575" cy="328613"/>
              </a:xfrm>
              <a:custGeom>
                <a:avLst/>
                <a:gdLst>
                  <a:gd name="T0" fmla="*/ 69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79 w 90"/>
                  <a:gd name="T21" fmla="*/ 74 h 104"/>
                  <a:gd name="T22" fmla="*/ 70 w 90"/>
                  <a:gd name="T23" fmla="*/ 100 h 104"/>
                  <a:gd name="T24" fmla="*/ 69 w 90"/>
                  <a:gd name="T25" fmla="*/ 104 h 104"/>
                  <a:gd name="T26" fmla="*/ 27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7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27" y="96"/>
                    </a:moveTo>
                    <a:cubicBezTo>
                      <a:pt x="62" y="96"/>
                      <a:pt x="62" y="96"/>
                      <a:pt x="62" y="96"/>
                    </a:cubicBez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7" name="Group 6">
            <a:extLst>
              <a:ext uri="{FF2B5EF4-FFF2-40B4-BE49-F238E27FC236}">
                <a16:creationId xmlns:a16="http://schemas.microsoft.com/office/drawing/2014/main" id="{019DB299-0FA6-416F-8EA9-1886E2B517F5}"/>
              </a:ext>
            </a:extLst>
          </p:cNvPr>
          <p:cNvGrpSpPr/>
          <p:nvPr/>
        </p:nvGrpSpPr>
        <p:grpSpPr>
          <a:xfrm>
            <a:off x="10082591" y="4200187"/>
            <a:ext cx="1540280" cy="1554480"/>
            <a:chOff x="10082591" y="4200187"/>
            <a:chExt cx="1540280" cy="1554480"/>
          </a:xfrm>
        </p:grpSpPr>
        <p:sp>
          <p:nvSpPr>
            <p:cNvPr id="104" name="Rectangle 103">
              <a:extLst>
                <a:ext uri="{FF2B5EF4-FFF2-40B4-BE49-F238E27FC236}">
                  <a16:creationId xmlns:a16="http://schemas.microsoft.com/office/drawing/2014/main" id="{B5AD4A2D-B5E2-4A78-8DAD-BBCB679D7516}"/>
                </a:ext>
              </a:extLst>
            </p:cNvPr>
            <p:cNvSpPr/>
            <p:nvPr/>
          </p:nvSpPr>
          <p:spPr bwMode="auto">
            <a:xfrm>
              <a:off x="10082591" y="4200187"/>
              <a:ext cx="1540280" cy="1554480"/>
            </a:xfrm>
            <a:prstGeom prst="rect">
              <a:avLst/>
            </a:prstGeom>
            <a:solidFill>
              <a:schemeClr val="bg1"/>
            </a:solidFill>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defTabSz="913748" fontAlgn="base">
                <a:spcBef>
                  <a:spcPct val="0"/>
                </a:spcBef>
                <a:spcAft>
                  <a:spcPct val="0"/>
                </a:spcAft>
                <a:defRPr/>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More</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decision</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makers</a:t>
              </a:r>
            </a:p>
          </p:txBody>
        </p:sp>
        <p:sp>
          <p:nvSpPr>
            <p:cNvPr id="3" name="Freeform 91">
              <a:extLst>
                <a:ext uri="{FF2B5EF4-FFF2-40B4-BE49-F238E27FC236}">
                  <a16:creationId xmlns:a16="http://schemas.microsoft.com/office/drawing/2014/main" id="{C0CF8AFE-B274-40AD-8A88-D0110FF4D7FF}"/>
                </a:ext>
              </a:extLst>
            </p:cNvPr>
            <p:cNvSpPr>
              <a:spLocks noEditPoints="1"/>
            </p:cNvSpPr>
            <p:nvPr/>
          </p:nvSpPr>
          <p:spPr bwMode="auto">
            <a:xfrm>
              <a:off x="10650466" y="4414681"/>
              <a:ext cx="404531" cy="326736"/>
            </a:xfrm>
            <a:custGeom>
              <a:avLst/>
              <a:gdLst>
                <a:gd name="T0" fmla="*/ 117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7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7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7"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lose/>
                  <a:moveTo>
                    <a:pt x="24" y="32"/>
                  </a:moveTo>
                  <a:cubicBezTo>
                    <a:pt x="18" y="32"/>
                    <a:pt x="12" y="27"/>
                    <a:pt x="12" y="20"/>
                  </a:cubicBezTo>
                  <a:cubicBezTo>
                    <a:pt x="12" y="13"/>
                    <a:pt x="18"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8" y="32"/>
                    <a:pt x="92" y="27"/>
                    <a:pt x="92" y="20"/>
                  </a:cubicBezTo>
                  <a:cubicBezTo>
                    <a:pt x="92" y="13"/>
                    <a:pt x="98" y="8"/>
                    <a:pt x="104" y="8"/>
                  </a:cubicBezTo>
                  <a:cubicBezTo>
                    <a:pt x="111" y="8"/>
                    <a:pt x="116" y="13"/>
                    <a:pt x="116" y="20"/>
                  </a:cubicBezTo>
                  <a:cubicBezTo>
                    <a:pt x="116" y="27"/>
                    <a:pt x="111" y="32"/>
                    <a:pt x="104" y="32"/>
                  </a:cubicBez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p>
          </p:txBody>
        </p:sp>
      </p:grpSp>
      <p:pic>
        <p:nvPicPr>
          <p:cNvPr id="9" name="Picture 8" descr="Icon&#10;&#10;Description automatically generated">
            <a:extLst>
              <a:ext uri="{FF2B5EF4-FFF2-40B4-BE49-F238E27FC236}">
                <a16:creationId xmlns:a16="http://schemas.microsoft.com/office/drawing/2014/main" id="{AA025722-B58D-449F-B795-B10FEBCF4C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4389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par>
                                <p:cTn id="8" presetID="10" presetClass="entr" presetSubtype="0" fill="hold" nodeType="withEffect">
                                  <p:stCondLst>
                                    <p:cond delay="20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22" presetClass="entr" presetSubtype="4" fill="hold" nodeType="withEffect">
                                  <p:stCondLst>
                                    <p:cond delay="200"/>
                                  </p:stCondLst>
                                  <p:childTnLst>
                                    <p:set>
                                      <p:cBhvr>
                                        <p:cTn id="12" dur="1" fill="hold">
                                          <p:stCondLst>
                                            <p:cond delay="0"/>
                                          </p:stCondLst>
                                        </p:cTn>
                                        <p:tgtEl>
                                          <p:spTgt spid="48"/>
                                        </p:tgtEl>
                                        <p:attrNameLst>
                                          <p:attrName>style.visibility</p:attrName>
                                        </p:attrNameLst>
                                      </p:cBhvr>
                                      <p:to>
                                        <p:strVal val="visible"/>
                                      </p:to>
                                    </p:set>
                                    <p:animEffect transition="in" filter="wipe(down)">
                                      <p:cBhvr>
                                        <p:cTn id="13" dur="500"/>
                                        <p:tgtEl>
                                          <p:spTgt spid="48"/>
                                        </p:tgtEl>
                                      </p:cBhvr>
                                    </p:animEffect>
                                  </p:childTnLst>
                                </p:cTn>
                              </p:par>
                              <p:par>
                                <p:cTn id="14" presetID="22" presetClass="entr" presetSubtype="8" fill="hold" nodeType="withEffect">
                                  <p:stCondLst>
                                    <p:cond delay="20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left)">
                                      <p:cBhvr>
                                        <p:cTn id="24" dur="500"/>
                                        <p:tgtEl>
                                          <p:spTgt spid="97"/>
                                        </p:tgtEl>
                                      </p:cBhvr>
                                    </p:animEffect>
                                  </p:childTnLst>
                                </p:cTn>
                              </p:par>
                              <p:par>
                                <p:cTn id="25" presetID="10" presetClass="entr" presetSubtype="0" fill="hold" nodeType="withEffect">
                                  <p:stCondLst>
                                    <p:cond delay="10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22" presetClass="entr" presetSubtype="4" fill="hold" nodeType="withEffect">
                                  <p:stCondLst>
                                    <p:cond delay="10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8" fill="hold" nodeType="withEffect">
                                  <p:stCondLst>
                                    <p:cond delay="10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500"/>
                                        <p:tgtEl>
                                          <p:spTgt spid="8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9"/>
                                        </p:tgtEl>
                                        <p:attrNameLst>
                                          <p:attrName>style.visibility</p:attrName>
                                        </p:attrNameLst>
                                      </p:cBhvr>
                                      <p:to>
                                        <p:strVal val="visible"/>
                                      </p:to>
                                    </p:set>
                                    <p:animEffect transition="in" filter="fade">
                                      <p:cBhvr>
                                        <p:cTn id="44" dur="500"/>
                                        <p:tgtEl>
                                          <p:spTgt spid="9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fade">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88" grpId="0"/>
      <p:bldP spid="99" grpId="0" animBg="1"/>
      <p:bldP spid="100" grpId="0" animBg="1"/>
      <p:bldP spid="102" grpId="0" animBg="1"/>
      <p:bldP spid="10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284" y="458376"/>
            <a:ext cx="11147432" cy="1178085"/>
          </a:xfrm>
        </p:spPr>
        <p:txBody>
          <a:bodyPr>
            <a:normAutofit/>
          </a:bodyPr>
          <a:lstStyle/>
          <a:p>
            <a:r>
              <a:rPr lang="en-US"/>
              <a:t>Multi-temperature data processing paths</a:t>
            </a:r>
          </a:p>
        </p:txBody>
      </p:sp>
      <p:graphicFrame>
        <p:nvGraphicFramePr>
          <p:cNvPr id="7" name="Diagram 6">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66379485"/>
              </p:ext>
            </p:extLst>
          </p:nvPr>
        </p:nvGraphicFramePr>
        <p:xfrm>
          <a:off x="1681307" y="1644681"/>
          <a:ext cx="5619463" cy="4705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Rounded Corners 9"/>
          <p:cNvSpPr/>
          <p:nvPr/>
        </p:nvSpPr>
        <p:spPr>
          <a:xfrm>
            <a:off x="7353805" y="1679684"/>
            <a:ext cx="2512716" cy="1381240"/>
          </a:xfrm>
          <a:prstGeom prst="roundRect">
            <a:avLst/>
          </a:prstGeom>
          <a:solidFill>
            <a:srgbClr val="59B4D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in-mem cube</a:t>
            </a:r>
            <a:endParaRPr kumimoji="0" lang="en-US" sz="3529" b="0" i="0" u="none" strike="noStrike" kern="1200" cap="none" spc="0" normalizeH="0" baseline="0" noProof="0">
              <a:ln>
                <a:noFill/>
              </a:ln>
              <a:solidFill>
                <a:srgbClr val="FFFFFF"/>
              </a:solidFill>
              <a:effectLst/>
              <a:uLnTx/>
              <a:uFillTx/>
              <a:latin typeface="Segoe UI"/>
              <a:ea typeface="+mn-ea"/>
              <a:cs typeface="+mn-cs"/>
            </a:endParaRPr>
          </a:p>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stream analytics</a:t>
            </a:r>
          </a:p>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p:cNvSpPr/>
          <p:nvPr/>
        </p:nvSpPr>
        <p:spPr>
          <a:xfrm>
            <a:off x="7353805" y="3317259"/>
            <a:ext cx="2512716" cy="1381240"/>
          </a:xfrm>
          <a:prstGeom prst="roundRect">
            <a:avLst/>
          </a:pr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column store</a:t>
            </a:r>
            <a:endParaRPr kumimoji="0" lang="en-US" sz="3529" b="0" i="0" u="none" strike="noStrike" kern="1200" cap="none" spc="0" normalizeH="0" baseline="0" noProof="0">
              <a:ln>
                <a:noFill/>
              </a:ln>
              <a:solidFill>
                <a:srgbClr val="FFFFFF"/>
              </a:solidFill>
              <a:effectLst/>
              <a:uLnTx/>
              <a:uFillTx/>
              <a:latin typeface="Segoe UI"/>
              <a:ea typeface="+mn-ea"/>
              <a:cs typeface="+mn-cs"/>
            </a:endParaRPr>
          </a:p>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Indexing</a:t>
            </a:r>
          </a:p>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Rounded Corners 15"/>
          <p:cNvSpPr/>
          <p:nvPr/>
        </p:nvSpPr>
        <p:spPr>
          <a:xfrm>
            <a:off x="7353805" y="4960224"/>
            <a:ext cx="2512716" cy="1381240"/>
          </a:xfrm>
          <a:prstGeom prst="roundRect">
            <a:avLst/>
          </a:prstGeom>
          <a:solidFill>
            <a:srgbClr val="243A5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distributed file system</a:t>
            </a:r>
          </a:p>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map reduce</a:t>
            </a:r>
          </a:p>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a:t>
            </a:r>
          </a:p>
          <a:p>
            <a:pPr marL="457112" marR="0" lvl="0" indent="-457112" algn="l" defTabSz="275537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4" name="Graphic 3" descr="Azuze Deta Explorer icon">
            <a:extLst>
              <a:ext uri="{FF2B5EF4-FFF2-40B4-BE49-F238E27FC236}">
                <a16:creationId xmlns:a16="http://schemas.microsoft.com/office/drawing/2014/main" id="{51C1F5D3-F43C-4465-92EF-09CFCEEE33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51762" y="3561641"/>
            <a:ext cx="892476" cy="892476"/>
          </a:xfrm>
          <a:prstGeom prst="rect">
            <a:avLst/>
          </a:prstGeom>
        </p:spPr>
      </p:pic>
      <p:pic>
        <p:nvPicPr>
          <p:cNvPr id="3" name="Picture 2" descr="Icon&#10;&#10;Description automatically generated">
            <a:extLst>
              <a:ext uri="{FF2B5EF4-FFF2-40B4-BE49-F238E27FC236}">
                <a16:creationId xmlns:a16="http://schemas.microsoft.com/office/drawing/2014/main" id="{FE005710-DD1A-41D5-A8F7-C7ED607F1B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3879644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31"/>
          <p:cNvSpPr txBox="1">
            <a:spLocks/>
          </p:cNvSpPr>
          <p:nvPr/>
        </p:nvSpPr>
        <p:spPr>
          <a:xfrm>
            <a:off x="208388" y="346052"/>
            <a:ext cx="11654187"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61">
              <a:defRPr/>
            </a:pPr>
            <a:endParaRPr lang="en-US" sz="4704" spc="-100">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588263" y="457200"/>
            <a:ext cx="11018520" cy="553998"/>
          </a:xfrm>
        </p:spPr>
        <p:txBody>
          <a:bodyPr/>
          <a:lstStyle/>
          <a:p>
            <a:r>
              <a:rPr lang="en-US" dirty="0"/>
              <a:t>Introducing Azure Data Explorer!</a:t>
            </a:r>
          </a:p>
        </p:txBody>
      </p:sp>
      <p:sp>
        <p:nvSpPr>
          <p:cNvPr id="23" name="Rectangle 22"/>
          <p:cNvSpPr/>
          <p:nvPr/>
        </p:nvSpPr>
        <p:spPr>
          <a:xfrm>
            <a:off x="1555684" y="1512497"/>
            <a:ext cx="1486571"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Any append-only stream of records</a:t>
            </a:r>
          </a:p>
        </p:txBody>
      </p:sp>
      <p:sp>
        <p:nvSpPr>
          <p:cNvPr id="24" name="Rectangle 23"/>
          <p:cNvSpPr/>
          <p:nvPr/>
        </p:nvSpPr>
        <p:spPr>
          <a:xfrm>
            <a:off x="5661468" y="1512497"/>
            <a:ext cx="178331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Relational query model:</a:t>
            </a:r>
          </a:p>
          <a:p>
            <a:pPr algn="ctr" defTabSz="914367"/>
            <a:r>
              <a:rPr lang="en-US" sz="1400" dirty="0">
                <a:solidFill>
                  <a:srgbClr val="FFFFFF"/>
                </a:solidFill>
                <a:latin typeface="Segoe UI"/>
              </a:rPr>
              <a:t>Filter, aggregate, join, calculated columns, …</a:t>
            </a:r>
          </a:p>
        </p:txBody>
      </p:sp>
      <p:sp>
        <p:nvSpPr>
          <p:cNvPr id="25" name="Rectangle 24"/>
          <p:cNvSpPr/>
          <p:nvPr/>
        </p:nvSpPr>
        <p:spPr>
          <a:xfrm>
            <a:off x="7642047" y="1512497"/>
            <a:ext cx="1333410"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Fully-managed</a:t>
            </a:r>
          </a:p>
        </p:txBody>
      </p:sp>
      <p:sp>
        <p:nvSpPr>
          <p:cNvPr id="26" name="Rectangle 25"/>
          <p:cNvSpPr/>
          <p:nvPr/>
        </p:nvSpPr>
        <p:spPr>
          <a:xfrm>
            <a:off x="69869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Rapid iterations to explore the data</a:t>
            </a:r>
          </a:p>
        </p:txBody>
      </p:sp>
      <p:sp>
        <p:nvSpPr>
          <p:cNvPr id="27" name="Rectangle 26"/>
          <p:cNvSpPr/>
          <p:nvPr/>
        </p:nvSpPr>
        <p:spPr>
          <a:xfrm>
            <a:off x="3207155" y="1518911"/>
            <a:ext cx="1977067" cy="1383034"/>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High volume</a:t>
            </a:r>
          </a:p>
          <a:p>
            <a:pPr algn="ctr" defTabSz="914367"/>
            <a:r>
              <a:rPr lang="en-US" sz="1400" dirty="0">
                <a:solidFill>
                  <a:srgbClr val="FFFFFF"/>
                </a:solidFill>
                <a:latin typeface="Segoe UI"/>
              </a:rPr>
              <a:t>High velocity</a:t>
            </a:r>
          </a:p>
          <a:p>
            <a:pPr algn="ctr" defTabSz="914367"/>
            <a:r>
              <a:rPr lang="en-US" sz="1400" dirty="0">
                <a:solidFill>
                  <a:srgbClr val="FFFFFF"/>
                </a:solidFill>
                <a:latin typeface="Segoe UI"/>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147325" y="1512496"/>
            <a:ext cx="135397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PaaS, Vanilla, Database</a:t>
            </a:r>
          </a:p>
        </p:txBody>
      </p:sp>
      <p:sp>
        <p:nvSpPr>
          <p:cNvPr id="30" name="Content Placeholder 2"/>
          <p:cNvSpPr txBox="1">
            <a:spLocks/>
          </p:cNvSpPr>
          <p:nvPr/>
        </p:nvSpPr>
        <p:spPr>
          <a:xfrm>
            <a:off x="2138477" y="3041297"/>
            <a:ext cx="9169846" cy="8349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50000"/>
              </a:lnSpc>
              <a:buNone/>
            </a:pPr>
            <a:r>
              <a:rPr lang="en-US" sz="4000" dirty="0">
                <a:solidFill>
                  <a:schemeClr val="tx1"/>
                </a:solidFill>
                <a:latin typeface="Segoe UI Light"/>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453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Purposely built</a:t>
            </a:r>
          </a:p>
        </p:txBody>
      </p:sp>
      <p:sp>
        <p:nvSpPr>
          <p:cNvPr id="29" name="Rectangle 28">
            <a:extLst>
              <a:ext uri="{FF2B5EF4-FFF2-40B4-BE49-F238E27FC236}">
                <a16:creationId xmlns:a16="http://schemas.microsoft.com/office/drawing/2014/main" id="{1B50480F-2AC7-4799-BC16-80CF6A20753E}"/>
              </a:ext>
            </a:extLst>
          </p:cNvPr>
          <p:cNvSpPr/>
          <p:nvPr/>
        </p:nvSpPr>
        <p:spPr>
          <a:xfrm>
            <a:off x="7782160" y="3340104"/>
            <a:ext cx="1869304"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8" name="Rectangle 17"/>
          <p:cNvSpPr/>
          <p:nvPr/>
        </p:nvSpPr>
        <p:spPr>
          <a:xfrm>
            <a:off x="2169334" y="4252781"/>
            <a:ext cx="2262433" cy="57762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9" name="Rectangle 18"/>
          <p:cNvSpPr/>
          <p:nvPr/>
        </p:nvSpPr>
        <p:spPr>
          <a:xfrm>
            <a:off x="5195712" y="4252781"/>
            <a:ext cx="569287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0" name="Rectangle 19"/>
          <p:cNvSpPr/>
          <p:nvPr/>
        </p:nvSpPr>
        <p:spPr>
          <a:xfrm>
            <a:off x="6457837" y="3340104"/>
            <a:ext cx="123772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1" name="Rectangle 20"/>
          <p:cNvSpPr/>
          <p:nvPr/>
        </p:nvSpPr>
        <p:spPr>
          <a:xfrm>
            <a:off x="4569909" y="3340104"/>
            <a:ext cx="1819215"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Rectangle 21"/>
          <p:cNvSpPr/>
          <p:nvPr/>
        </p:nvSpPr>
        <p:spPr>
          <a:xfrm>
            <a:off x="2612554" y="3344312"/>
            <a:ext cx="1819214"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5" name="Connector: Elbow 4">
            <a:extLst>
              <a:ext uri="{FF2B5EF4-FFF2-40B4-BE49-F238E27FC236}">
                <a16:creationId xmlns:a16="http://schemas.microsoft.com/office/drawing/2014/main" id="{C7E6DF66-66E5-4483-85B5-20B4FEA864A7}"/>
              </a:ext>
            </a:extLst>
          </p:cNvPr>
          <p:cNvCxnSpPr>
            <a:cxnSpLocks/>
            <a:stCxn id="23" idx="2"/>
            <a:endCxn id="22" idx="0"/>
          </p:cNvCxnSpPr>
          <p:nvPr/>
        </p:nvCxnSpPr>
        <p:spPr>
          <a:xfrm rot="16200000" flipH="1">
            <a:off x="2689382" y="2511533"/>
            <a:ext cx="442366" cy="1223191"/>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Lst>
          </p:cNvPr>
          <p:cNvCxnSpPr>
            <a:cxnSpLocks/>
            <a:stCxn id="27" idx="2"/>
            <a:endCxn id="22" idx="0"/>
          </p:cNvCxnSpPr>
          <p:nvPr/>
        </p:nvCxnSpPr>
        <p:spPr>
          <a:xfrm rot="5400000">
            <a:off x="3637742" y="2786364"/>
            <a:ext cx="442367" cy="673528"/>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Lst>
          </p:cNvPr>
          <p:cNvCxnSpPr>
            <a:cxnSpLocks/>
            <a:stCxn id="24" idx="2"/>
            <a:endCxn id="21" idx="0"/>
          </p:cNvCxnSpPr>
          <p:nvPr/>
        </p:nvCxnSpPr>
        <p:spPr>
          <a:xfrm rot="5400000">
            <a:off x="5797243" y="2584220"/>
            <a:ext cx="438158" cy="1073610"/>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Lst>
          </p:cNvPr>
          <p:cNvCxnSpPr>
            <a:cxnSpLocks/>
            <a:stCxn id="25" idx="2"/>
            <a:endCxn id="20" idx="0"/>
          </p:cNvCxnSpPr>
          <p:nvPr/>
        </p:nvCxnSpPr>
        <p:spPr>
          <a:xfrm rot="5400000">
            <a:off x="7473648" y="2505000"/>
            <a:ext cx="438158" cy="123205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Lst>
          </p:cNvPr>
          <p:cNvCxnSpPr>
            <a:cxnSpLocks/>
            <a:stCxn id="17" idx="2"/>
            <a:endCxn id="29" idx="0"/>
          </p:cNvCxnSpPr>
          <p:nvPr/>
        </p:nvCxnSpPr>
        <p:spPr>
          <a:xfrm rot="5400000">
            <a:off x="9051484" y="2567273"/>
            <a:ext cx="438159" cy="1107502"/>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Lst>
          </p:cNvPr>
          <p:cNvCxnSpPr>
            <a:cxnSpLocks/>
            <a:stCxn id="31" idx="0"/>
            <a:endCxn id="18" idx="2"/>
          </p:cNvCxnSpPr>
          <p:nvPr/>
        </p:nvCxnSpPr>
        <p:spPr>
          <a:xfrm flipV="1">
            <a:off x="3300551" y="4830409"/>
            <a:ext cx="0" cy="406693"/>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Lst>
          </p:cNvPr>
          <p:cNvCxnSpPr>
            <a:cxnSpLocks/>
            <a:stCxn id="26" idx="0"/>
            <a:endCxn id="19" idx="2"/>
          </p:cNvCxnSpPr>
          <p:nvPr/>
        </p:nvCxnSpPr>
        <p:spPr>
          <a:xfrm flipV="1">
            <a:off x="8042151" y="4835946"/>
            <a:ext cx="0" cy="4011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9B219F94-197F-4086-B75D-05000AFE0A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158836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425541"/>
            <a:ext cx="4167887" cy="1107996"/>
          </a:xfrm>
        </p:spPr>
        <p:txBody>
          <a:bodyPr/>
          <a:lstStyle/>
          <a:p>
            <a:r>
              <a:rPr lang="en-US" dirty="0"/>
              <a:t>Demo: High Velocity Monitoring </a:t>
            </a:r>
          </a:p>
        </p:txBody>
      </p:sp>
      <p:sp>
        <p:nvSpPr>
          <p:cNvPr id="5" name="Text Placeholder 4">
            <a:extLst>
              <a:ext uri="{FF2B5EF4-FFF2-40B4-BE49-F238E27FC236}">
                <a16:creationId xmlns:a16="http://schemas.microsoft.com/office/drawing/2014/main" id="{2644A60F-B1E3-42BE-B512-C65C9A3E714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9682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8593FC3C-2C99-0E49-B670-18BF5DAEC811}"/>
              </a:ext>
            </a:extLst>
          </p:cNvPr>
          <p:cNvSpPr txBox="1">
            <a:spLocks/>
          </p:cNvSpPr>
          <p:nvPr/>
        </p:nvSpPr>
        <p:spPr>
          <a:xfrm>
            <a:off x="664643" y="1042267"/>
            <a:ext cx="7747794"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600" b="0" kern="1200" spc="0" baseline="0" dirty="0" smtClean="0">
                <a:solidFill>
                  <a:schemeClr val="tx1"/>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67" name="Title 84">
            <a:extLst>
              <a:ext uri="{FF2B5EF4-FFF2-40B4-BE49-F238E27FC236}">
                <a16:creationId xmlns:a16="http://schemas.microsoft.com/office/drawing/2014/main" id="{F4E3C56C-071A-C54B-BB05-C90B8BE2E24C}"/>
              </a:ext>
            </a:extLst>
          </p:cNvPr>
          <p:cNvSpPr txBox="1">
            <a:spLocks/>
          </p:cNvSpPr>
          <p:nvPr/>
        </p:nvSpPr>
        <p:spPr>
          <a:xfrm>
            <a:off x="586899"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Key pillars of Azure Data Explorer</a:t>
            </a: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grpSp>
        <p:nvGrpSpPr>
          <p:cNvPr id="3" name="Group 2">
            <a:extLst>
              <a:ext uri="{FF2B5EF4-FFF2-40B4-BE49-F238E27FC236}">
                <a16:creationId xmlns:a16="http://schemas.microsoft.com/office/drawing/2014/main" id="{925AEDFB-4B5A-423E-BD62-E870BF049ABA}"/>
              </a:ext>
            </a:extLst>
          </p:cNvPr>
          <p:cNvGrpSpPr/>
          <p:nvPr/>
        </p:nvGrpSpPr>
        <p:grpSpPr>
          <a:xfrm>
            <a:off x="3499224" y="2029745"/>
            <a:ext cx="2286000" cy="3629100"/>
            <a:chOff x="3499224" y="2029745"/>
            <a:chExt cx="2286000" cy="3629100"/>
          </a:xfrm>
        </p:grpSpPr>
        <p:sp>
          <p:nvSpPr>
            <p:cNvPr id="69" name="Oval 68">
              <a:extLst>
                <a:ext uri="{FF2B5EF4-FFF2-40B4-BE49-F238E27FC236}">
                  <a16:creationId xmlns:a16="http://schemas.microsoft.com/office/drawing/2014/main" id="{0C02B371-8717-AD43-B4B6-2B48CB003A8F}"/>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Rectangle 74">
              <a:extLst>
                <a:ext uri="{FF2B5EF4-FFF2-40B4-BE49-F238E27FC236}">
                  <a16:creationId xmlns:a16="http://schemas.microsoft.com/office/drawing/2014/main" id="{3A66965E-7B69-4591-9565-82237A5D1206}"/>
                </a:ext>
              </a:extLst>
            </p:cNvPr>
            <p:cNvSpPr/>
            <p:nvPr/>
          </p:nvSpPr>
          <p:spPr>
            <a:xfrm>
              <a:off x="3832960" y="4920181"/>
              <a:ext cx="1618530" cy="73866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FULLY</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MANAGED</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PLATFORM</a:t>
              </a:r>
            </a:p>
          </p:txBody>
        </p:sp>
        <p:grpSp>
          <p:nvGrpSpPr>
            <p:cNvPr id="15" name="Group 15">
              <a:extLst>
                <a:ext uri="{FF2B5EF4-FFF2-40B4-BE49-F238E27FC236}">
                  <a16:creationId xmlns:a16="http://schemas.microsoft.com/office/drawing/2014/main" id="{3B8BB1B9-57DE-4086-B67C-32A87CDC5DD6}"/>
                </a:ext>
              </a:extLst>
            </p:cNvPr>
            <p:cNvGrpSpPr>
              <a:grpSpLocks noChangeAspect="1"/>
            </p:cNvGrpSpPr>
            <p:nvPr/>
          </p:nvGrpSpPr>
          <p:grpSpPr bwMode="auto">
            <a:xfrm>
              <a:off x="4269162" y="2761583"/>
              <a:ext cx="746125" cy="822325"/>
              <a:chOff x="4318" y="5451"/>
              <a:chExt cx="470" cy="518"/>
            </a:xfrm>
          </p:grpSpPr>
          <p:sp>
            <p:nvSpPr>
              <p:cNvPr id="16" name="AutoShape 14">
                <a:extLst>
                  <a:ext uri="{FF2B5EF4-FFF2-40B4-BE49-F238E27FC236}">
                    <a16:creationId xmlns:a16="http://schemas.microsoft.com/office/drawing/2014/main" id="{67D399A0-E89D-4034-AC7A-078B28754273}"/>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9884EB4B-7271-4705-B7C1-CFA6AC7F1605}"/>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CC151A6-0FE4-4B6C-AE35-F2B6721DA99D}"/>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563C601-FBBA-4CDA-B795-5EA8C112F6D0}"/>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F43E9F54-7131-4064-9427-4031AD8F87F8}"/>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EF9C6C5E-F100-4BDE-8EC0-5AC74C7377A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C16AE2D3-91D4-4082-860A-BB73BF0B0CED}"/>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17CDEDED-A76F-4CAB-ABDC-7CD648F67D3B}"/>
              </a:ext>
            </a:extLst>
          </p:cNvPr>
          <p:cNvGrpSpPr/>
          <p:nvPr/>
        </p:nvGrpSpPr>
        <p:grpSpPr>
          <a:xfrm>
            <a:off x="6383994" y="2029745"/>
            <a:ext cx="2311766" cy="3406586"/>
            <a:chOff x="6383994" y="2029745"/>
            <a:chExt cx="2311766" cy="3406586"/>
          </a:xfrm>
        </p:grpSpPr>
        <p:sp>
          <p:nvSpPr>
            <p:cNvPr id="70" name="Oval 69">
              <a:extLst>
                <a:ext uri="{FF2B5EF4-FFF2-40B4-BE49-F238E27FC236}">
                  <a16:creationId xmlns:a16="http://schemas.microsoft.com/office/drawing/2014/main" id="{D68614A5-7215-6C4B-A408-5B7B1B47D437}"/>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8" name="Rectangle 77">
              <a:extLst>
                <a:ext uri="{FF2B5EF4-FFF2-40B4-BE49-F238E27FC236}">
                  <a16:creationId xmlns:a16="http://schemas.microsoft.com/office/drawing/2014/main" id="{4B4289B5-7A1A-4C20-8E81-F24143D2DC8D}"/>
                </a:ext>
              </a:extLst>
            </p:cNvPr>
            <p:cNvSpPr/>
            <p:nvPr/>
          </p:nvSpPr>
          <p:spPr>
            <a:xfrm>
              <a:off x="6383994" y="4913111"/>
              <a:ext cx="2311766"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DEMOCRATIZING DATA ANALYTICS</a:t>
              </a:r>
            </a:p>
          </p:txBody>
        </p:sp>
        <p:grpSp>
          <p:nvGrpSpPr>
            <p:cNvPr id="23" name="Group 24">
              <a:extLst>
                <a:ext uri="{FF2B5EF4-FFF2-40B4-BE49-F238E27FC236}">
                  <a16:creationId xmlns:a16="http://schemas.microsoft.com/office/drawing/2014/main" id="{FD7AD216-C32C-4130-9937-285E9281FFF7}"/>
                </a:ext>
              </a:extLst>
            </p:cNvPr>
            <p:cNvGrpSpPr>
              <a:grpSpLocks noChangeAspect="1"/>
            </p:cNvGrpSpPr>
            <p:nvPr/>
          </p:nvGrpSpPr>
          <p:grpSpPr bwMode="auto">
            <a:xfrm>
              <a:off x="7140804" y="2990977"/>
              <a:ext cx="823913" cy="363537"/>
              <a:chOff x="4918" y="5515"/>
              <a:chExt cx="519" cy="229"/>
            </a:xfrm>
          </p:grpSpPr>
          <p:sp>
            <p:nvSpPr>
              <p:cNvPr id="24" name="AutoShape 23">
                <a:extLst>
                  <a:ext uri="{FF2B5EF4-FFF2-40B4-BE49-F238E27FC236}">
                    <a16:creationId xmlns:a16="http://schemas.microsoft.com/office/drawing/2014/main" id="{C7FEFB1D-5ADE-41A1-B2C0-589F980F2E18}"/>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5">
                <a:extLst>
                  <a:ext uri="{FF2B5EF4-FFF2-40B4-BE49-F238E27FC236}">
                    <a16:creationId xmlns:a16="http://schemas.microsoft.com/office/drawing/2014/main" id="{FDA93F57-D99F-46FC-92EF-DA193A9437F9}"/>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6">
                <a:extLst>
                  <a:ext uri="{FF2B5EF4-FFF2-40B4-BE49-F238E27FC236}">
                    <a16:creationId xmlns:a16="http://schemas.microsoft.com/office/drawing/2014/main" id="{21856683-7A7C-4C8D-A89F-15E84B1AE094}"/>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7">
                <a:extLst>
                  <a:ext uri="{FF2B5EF4-FFF2-40B4-BE49-F238E27FC236}">
                    <a16:creationId xmlns:a16="http://schemas.microsoft.com/office/drawing/2014/main" id="{786C9EB9-DFC1-4DFB-BA99-BD4CE8A4DE8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8">
                <a:extLst>
                  <a:ext uri="{FF2B5EF4-FFF2-40B4-BE49-F238E27FC236}">
                    <a16:creationId xmlns:a16="http://schemas.microsoft.com/office/drawing/2014/main" id="{26723454-ACEE-46BB-A60A-96CAC3716F95}"/>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29">
                <a:extLst>
                  <a:ext uri="{FF2B5EF4-FFF2-40B4-BE49-F238E27FC236}">
                    <a16:creationId xmlns:a16="http://schemas.microsoft.com/office/drawing/2014/main" id="{75864D04-44BE-4BD4-A16B-193C9A70A758}"/>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0">
                <a:extLst>
                  <a:ext uri="{FF2B5EF4-FFF2-40B4-BE49-F238E27FC236}">
                    <a16:creationId xmlns:a16="http://schemas.microsoft.com/office/drawing/2014/main" id="{144A41E6-71C4-4867-A19C-2BA2B2FA8D3E}"/>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1">
                <a:extLst>
                  <a:ext uri="{FF2B5EF4-FFF2-40B4-BE49-F238E27FC236}">
                    <a16:creationId xmlns:a16="http://schemas.microsoft.com/office/drawing/2014/main" id="{DB7C9394-44D3-42AC-98F0-EC6C67F25B84}"/>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DDE2C653-B5F5-47AF-8430-958903C6D6A2}"/>
              </a:ext>
            </a:extLst>
          </p:cNvPr>
          <p:cNvGrpSpPr/>
          <p:nvPr/>
        </p:nvGrpSpPr>
        <p:grpSpPr>
          <a:xfrm>
            <a:off x="9334046" y="2029745"/>
            <a:ext cx="2286000" cy="3835375"/>
            <a:chOff x="9334046" y="2029745"/>
            <a:chExt cx="2286000" cy="3835375"/>
          </a:xfrm>
        </p:grpSpPr>
        <p:sp>
          <p:nvSpPr>
            <p:cNvPr id="37" name="Oval 36">
              <a:extLst>
                <a:ext uri="{FF2B5EF4-FFF2-40B4-BE49-F238E27FC236}">
                  <a16:creationId xmlns:a16="http://schemas.microsoft.com/office/drawing/2014/main" id="{AB6AB215-B00A-41AC-ADDB-D6F81239217D}"/>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E4D0601-CB04-408B-A9E5-92AFCD4526E1}"/>
                </a:ext>
              </a:extLst>
            </p:cNvPr>
            <p:cNvSpPr/>
            <p:nvPr/>
          </p:nvSpPr>
          <p:spPr>
            <a:xfrm>
              <a:off x="9356644" y="4911013"/>
              <a:ext cx="2240805" cy="954107"/>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PROVEN TECHNOLOGY TO SCALE FROM GBs PETABYTE</a:t>
              </a:r>
            </a:p>
          </p:txBody>
        </p:sp>
        <p:pic>
          <p:nvPicPr>
            <p:cNvPr id="54" name="Graphic 53">
              <a:extLst>
                <a:ext uri="{FF2B5EF4-FFF2-40B4-BE49-F238E27FC236}">
                  <a16:creationId xmlns:a16="http://schemas.microsoft.com/office/drawing/2014/main" id="{29AD8E41-5B78-455C-BAD2-A8ACCE7850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3495" y="2712945"/>
              <a:ext cx="919600" cy="919600"/>
            </a:xfrm>
            <a:prstGeom prst="rect">
              <a:avLst/>
            </a:prstGeom>
          </p:spPr>
        </p:pic>
      </p:grpSp>
      <p:grpSp>
        <p:nvGrpSpPr>
          <p:cNvPr id="2" name="Group 1">
            <a:extLst>
              <a:ext uri="{FF2B5EF4-FFF2-40B4-BE49-F238E27FC236}">
                <a16:creationId xmlns:a16="http://schemas.microsoft.com/office/drawing/2014/main" id="{8D8DBB8C-807A-4E6A-BD2E-F53B5CA60C4A}"/>
              </a:ext>
            </a:extLst>
          </p:cNvPr>
          <p:cNvGrpSpPr/>
          <p:nvPr/>
        </p:nvGrpSpPr>
        <p:grpSpPr>
          <a:xfrm>
            <a:off x="588688" y="2029745"/>
            <a:ext cx="2286000" cy="3619932"/>
            <a:chOff x="588688" y="2029745"/>
            <a:chExt cx="2286000" cy="3619932"/>
          </a:xfrm>
        </p:grpSpPr>
        <p:sp>
          <p:nvSpPr>
            <p:cNvPr id="68" name="Oval 67">
              <a:extLst>
                <a:ext uri="{FF2B5EF4-FFF2-40B4-BE49-F238E27FC236}">
                  <a16:creationId xmlns:a16="http://schemas.microsoft.com/office/drawing/2014/main" id="{B478E0BE-7983-7549-9837-C418A1560491}"/>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7" name="Rectangle 76">
              <a:extLst>
                <a:ext uri="{FF2B5EF4-FFF2-40B4-BE49-F238E27FC236}">
                  <a16:creationId xmlns:a16="http://schemas.microsoft.com/office/drawing/2014/main" id="{8E05E243-A40C-4667-89A1-462E937E67AC}"/>
                </a:ext>
              </a:extLst>
            </p:cNvPr>
            <p:cNvSpPr/>
            <p:nvPr/>
          </p:nvSpPr>
          <p:spPr>
            <a:xfrm>
              <a:off x="903916" y="4911013"/>
              <a:ext cx="1490446" cy="73866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INSTANT</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BIG DATA INSIGHTS</a:t>
              </a:r>
            </a:p>
          </p:txBody>
        </p:sp>
        <p:grpSp>
          <p:nvGrpSpPr>
            <p:cNvPr id="61" name="Group 252">
              <a:extLst>
                <a:ext uri="{FF2B5EF4-FFF2-40B4-BE49-F238E27FC236}">
                  <a16:creationId xmlns:a16="http://schemas.microsoft.com/office/drawing/2014/main" id="{1377F2BE-57F7-46DD-9146-2840A14C791C}"/>
                </a:ext>
              </a:extLst>
            </p:cNvPr>
            <p:cNvGrpSpPr>
              <a:grpSpLocks noChangeAspect="1"/>
            </p:cNvGrpSpPr>
            <p:nvPr/>
          </p:nvGrpSpPr>
          <p:grpSpPr bwMode="auto">
            <a:xfrm>
              <a:off x="1297622" y="2738679"/>
              <a:ext cx="868132" cy="868132"/>
              <a:chOff x="410" y="2777"/>
              <a:chExt cx="312" cy="312"/>
            </a:xfrm>
          </p:grpSpPr>
          <p:sp>
            <p:nvSpPr>
              <p:cNvPr id="62" name="Oval 253">
                <a:extLst>
                  <a:ext uri="{FF2B5EF4-FFF2-40B4-BE49-F238E27FC236}">
                    <a16:creationId xmlns:a16="http://schemas.microsoft.com/office/drawing/2014/main" id="{D9218542-5759-4974-8F86-5F81A17E21E1}"/>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3" name="Oval 254">
                <a:extLst>
                  <a:ext uri="{FF2B5EF4-FFF2-40B4-BE49-F238E27FC236}">
                    <a16:creationId xmlns:a16="http://schemas.microsoft.com/office/drawing/2014/main" id="{60324371-AC08-4611-A1A1-1FC35F46A75F}"/>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4" name="Oval 255">
                <a:extLst>
                  <a:ext uri="{FF2B5EF4-FFF2-40B4-BE49-F238E27FC236}">
                    <a16:creationId xmlns:a16="http://schemas.microsoft.com/office/drawing/2014/main" id="{6580AD20-6057-4307-9D9F-2F4E47DEE66C}"/>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5" name="Oval 256">
                <a:extLst>
                  <a:ext uri="{FF2B5EF4-FFF2-40B4-BE49-F238E27FC236}">
                    <a16:creationId xmlns:a16="http://schemas.microsoft.com/office/drawing/2014/main" id="{5B55997E-B6AB-4C67-BD78-22322FDA73B6}"/>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1" name="Oval 257">
                <a:extLst>
                  <a:ext uri="{FF2B5EF4-FFF2-40B4-BE49-F238E27FC236}">
                    <a16:creationId xmlns:a16="http://schemas.microsoft.com/office/drawing/2014/main" id="{F8BF2D4D-B6F9-44EA-B224-D4ECF245F2B6}"/>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2" name="Oval 258">
                <a:extLst>
                  <a:ext uri="{FF2B5EF4-FFF2-40B4-BE49-F238E27FC236}">
                    <a16:creationId xmlns:a16="http://schemas.microsoft.com/office/drawing/2014/main" id="{E5EB0592-58F2-4410-9C2E-52D7ABFCA2B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3" name="Oval 259">
                <a:extLst>
                  <a:ext uri="{FF2B5EF4-FFF2-40B4-BE49-F238E27FC236}">
                    <a16:creationId xmlns:a16="http://schemas.microsoft.com/office/drawing/2014/main" id="{14881FCA-018C-4A51-8791-064D9428CF85}"/>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4" name="Oval 260">
                <a:extLst>
                  <a:ext uri="{FF2B5EF4-FFF2-40B4-BE49-F238E27FC236}">
                    <a16:creationId xmlns:a16="http://schemas.microsoft.com/office/drawing/2014/main" id="{05BE3608-C596-4A26-AFDC-A44CBEBCC068}"/>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6" name="Oval 261">
                <a:extLst>
                  <a:ext uri="{FF2B5EF4-FFF2-40B4-BE49-F238E27FC236}">
                    <a16:creationId xmlns:a16="http://schemas.microsoft.com/office/drawing/2014/main" id="{2A47B45C-DC10-480E-88A6-908DFB26FEF5}"/>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9" name="Oval 262">
                <a:extLst>
                  <a:ext uri="{FF2B5EF4-FFF2-40B4-BE49-F238E27FC236}">
                    <a16:creationId xmlns:a16="http://schemas.microsoft.com/office/drawing/2014/main" id="{CAB74136-CDAC-4501-8C75-DABEE9E01756}"/>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0" name="Oval 263">
                <a:extLst>
                  <a:ext uri="{FF2B5EF4-FFF2-40B4-BE49-F238E27FC236}">
                    <a16:creationId xmlns:a16="http://schemas.microsoft.com/office/drawing/2014/main" id="{E3622898-BC8E-4615-B338-67964EEA7EF8}"/>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1" name="Oval 264">
                <a:extLst>
                  <a:ext uri="{FF2B5EF4-FFF2-40B4-BE49-F238E27FC236}">
                    <a16:creationId xmlns:a16="http://schemas.microsoft.com/office/drawing/2014/main" id="{561CF79A-59EC-4E68-92C1-FB73D06C2CE9}"/>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2" name="Oval 265">
                <a:extLst>
                  <a:ext uri="{FF2B5EF4-FFF2-40B4-BE49-F238E27FC236}">
                    <a16:creationId xmlns:a16="http://schemas.microsoft.com/office/drawing/2014/main" id="{DEC8085A-033C-4E30-A236-54DD21954A18}"/>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3" name="Oval 266">
                <a:extLst>
                  <a:ext uri="{FF2B5EF4-FFF2-40B4-BE49-F238E27FC236}">
                    <a16:creationId xmlns:a16="http://schemas.microsoft.com/office/drawing/2014/main" id="{D9E03DEA-CCA2-4E11-ABFD-C07D22B4111D}"/>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4" name="Oval 267">
                <a:extLst>
                  <a:ext uri="{FF2B5EF4-FFF2-40B4-BE49-F238E27FC236}">
                    <a16:creationId xmlns:a16="http://schemas.microsoft.com/office/drawing/2014/main" id="{E358C92A-8A3C-415D-BB51-0EF9D80448A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5" name="Oval 268">
                <a:extLst>
                  <a:ext uri="{FF2B5EF4-FFF2-40B4-BE49-F238E27FC236}">
                    <a16:creationId xmlns:a16="http://schemas.microsoft.com/office/drawing/2014/main" id="{507370D7-F44E-4D4D-A5EE-B4D74D24DC56}"/>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6" name="Oval 269">
                <a:extLst>
                  <a:ext uri="{FF2B5EF4-FFF2-40B4-BE49-F238E27FC236}">
                    <a16:creationId xmlns:a16="http://schemas.microsoft.com/office/drawing/2014/main" id="{7C390424-DD1A-4CD1-AD95-EBF186546A9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7" name="Oval 270">
                <a:extLst>
                  <a:ext uri="{FF2B5EF4-FFF2-40B4-BE49-F238E27FC236}">
                    <a16:creationId xmlns:a16="http://schemas.microsoft.com/office/drawing/2014/main" id="{254BB64F-60B4-40E5-9611-57A2793DA6CF}"/>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8" name="Oval 271">
                <a:extLst>
                  <a:ext uri="{FF2B5EF4-FFF2-40B4-BE49-F238E27FC236}">
                    <a16:creationId xmlns:a16="http://schemas.microsoft.com/office/drawing/2014/main" id="{49B5C031-94F0-409A-8313-6799250BBFAF}"/>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9" name="Oval 272">
                <a:extLst>
                  <a:ext uri="{FF2B5EF4-FFF2-40B4-BE49-F238E27FC236}">
                    <a16:creationId xmlns:a16="http://schemas.microsoft.com/office/drawing/2014/main" id="{2382F2D4-07B3-48CD-94D3-18D75866A48D}"/>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0" name="Oval 273">
                <a:extLst>
                  <a:ext uri="{FF2B5EF4-FFF2-40B4-BE49-F238E27FC236}">
                    <a16:creationId xmlns:a16="http://schemas.microsoft.com/office/drawing/2014/main" id="{7096E2C6-7DB6-4C43-82AF-5EE5EC13CF07}"/>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1" name="Oval 274">
                <a:extLst>
                  <a:ext uri="{FF2B5EF4-FFF2-40B4-BE49-F238E27FC236}">
                    <a16:creationId xmlns:a16="http://schemas.microsoft.com/office/drawing/2014/main" id="{307D398D-F575-4834-9CC5-360AAD3C565C}"/>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2" name="Oval 275">
                <a:extLst>
                  <a:ext uri="{FF2B5EF4-FFF2-40B4-BE49-F238E27FC236}">
                    <a16:creationId xmlns:a16="http://schemas.microsoft.com/office/drawing/2014/main" id="{493CC330-F613-4DBB-BD06-90E8F162C876}"/>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3" name="Oval 276">
                <a:extLst>
                  <a:ext uri="{FF2B5EF4-FFF2-40B4-BE49-F238E27FC236}">
                    <a16:creationId xmlns:a16="http://schemas.microsoft.com/office/drawing/2014/main" id="{E85A3C4F-2D44-4BFF-9B29-D7FA4F9A8C86}"/>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4" name="Oval 277">
                <a:extLst>
                  <a:ext uri="{FF2B5EF4-FFF2-40B4-BE49-F238E27FC236}">
                    <a16:creationId xmlns:a16="http://schemas.microsoft.com/office/drawing/2014/main" id="{28A5F045-A131-452B-9CDD-EAC88A4A9C95}"/>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5" name="Oval 278">
                <a:extLst>
                  <a:ext uri="{FF2B5EF4-FFF2-40B4-BE49-F238E27FC236}">
                    <a16:creationId xmlns:a16="http://schemas.microsoft.com/office/drawing/2014/main" id="{B5F00EA4-5B8C-41D2-9EF7-5CFCC5C8E2D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6" name="Oval 279">
                <a:extLst>
                  <a:ext uri="{FF2B5EF4-FFF2-40B4-BE49-F238E27FC236}">
                    <a16:creationId xmlns:a16="http://schemas.microsoft.com/office/drawing/2014/main" id="{43CE7574-EE0A-4B2D-8D2D-CCF07C342A5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7" name="Oval 280">
                <a:extLst>
                  <a:ext uri="{FF2B5EF4-FFF2-40B4-BE49-F238E27FC236}">
                    <a16:creationId xmlns:a16="http://schemas.microsoft.com/office/drawing/2014/main" id="{1CB7DE06-B842-43A0-A48F-6C13990562B2}"/>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8" name="Oval 281">
                <a:extLst>
                  <a:ext uri="{FF2B5EF4-FFF2-40B4-BE49-F238E27FC236}">
                    <a16:creationId xmlns:a16="http://schemas.microsoft.com/office/drawing/2014/main" id="{37A2E119-55E5-431A-84B1-43BD8CB71D1B}"/>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9" name="Oval 282">
                <a:extLst>
                  <a:ext uri="{FF2B5EF4-FFF2-40B4-BE49-F238E27FC236}">
                    <a16:creationId xmlns:a16="http://schemas.microsoft.com/office/drawing/2014/main" id="{1923761B-F2D4-449C-B113-D15532C7B3B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0" name="Oval 283">
                <a:extLst>
                  <a:ext uri="{FF2B5EF4-FFF2-40B4-BE49-F238E27FC236}">
                    <a16:creationId xmlns:a16="http://schemas.microsoft.com/office/drawing/2014/main" id="{D1DC26E8-A372-40C3-A2C1-C9F21A7AD0CD}"/>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1" name="Oval 284">
                <a:extLst>
                  <a:ext uri="{FF2B5EF4-FFF2-40B4-BE49-F238E27FC236}">
                    <a16:creationId xmlns:a16="http://schemas.microsoft.com/office/drawing/2014/main" id="{AACAB5B3-654F-4415-BA36-9F80FA3BA91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2" name="Oval 285">
                <a:extLst>
                  <a:ext uri="{FF2B5EF4-FFF2-40B4-BE49-F238E27FC236}">
                    <a16:creationId xmlns:a16="http://schemas.microsoft.com/office/drawing/2014/main" id="{5968D351-CA23-4436-8097-1BE7E3D3EDFE}"/>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3" name="Oval 286">
                <a:extLst>
                  <a:ext uri="{FF2B5EF4-FFF2-40B4-BE49-F238E27FC236}">
                    <a16:creationId xmlns:a16="http://schemas.microsoft.com/office/drawing/2014/main" id="{85A3E354-A191-4F8F-AB9D-C5605D2C4858}"/>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4" name="Oval 287">
                <a:extLst>
                  <a:ext uri="{FF2B5EF4-FFF2-40B4-BE49-F238E27FC236}">
                    <a16:creationId xmlns:a16="http://schemas.microsoft.com/office/drawing/2014/main" id="{0EFF0FD0-5DFE-4965-95C9-F3EDC3F792F2}"/>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5" name="Oval 288">
                <a:extLst>
                  <a:ext uri="{FF2B5EF4-FFF2-40B4-BE49-F238E27FC236}">
                    <a16:creationId xmlns:a16="http://schemas.microsoft.com/office/drawing/2014/main" id="{B56538A1-458E-4212-9BFF-DA51DD98AFBA}"/>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pic>
        <p:nvPicPr>
          <p:cNvPr id="7" name="Picture 6" descr="Icon&#10;&#10;Description automatically generated">
            <a:extLst>
              <a:ext uri="{FF2B5EF4-FFF2-40B4-BE49-F238E27FC236}">
                <a16:creationId xmlns:a16="http://schemas.microsoft.com/office/drawing/2014/main" id="{A38E7013-7F5E-4135-85BA-BB4E3C4502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1913656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B093EB6-CFC1-0F4A-ABAB-B8189E2FC0F2}"/>
              </a:ext>
            </a:extLst>
          </p:cNvPr>
          <p:cNvSpPr/>
          <p:nvPr/>
        </p:nvSpPr>
        <p:spPr>
          <a:xfrm>
            <a:off x="664616" y="2635686"/>
            <a:ext cx="1767114" cy="984885"/>
          </a:xfrm>
          <a:prstGeom prst="rect">
            <a:avLst/>
          </a:prstGeom>
        </p:spPr>
        <p:txBody>
          <a:bodyPr wrap="square" lIns="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Large global footprint, offering storage in 54 data centers WW</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Multi-geo capacities</a:t>
            </a:r>
          </a:p>
        </p:txBody>
      </p:sp>
      <p:sp>
        <p:nvSpPr>
          <p:cNvPr id="26" name="Rectangle 25">
            <a:extLst>
              <a:ext uri="{FF2B5EF4-FFF2-40B4-BE49-F238E27FC236}">
                <a16:creationId xmlns:a16="http://schemas.microsoft.com/office/drawing/2014/main" id="{79FE0E8B-81B6-074D-AAF7-5523565C9615}"/>
              </a:ext>
            </a:extLst>
          </p:cNvPr>
          <p:cNvSpPr/>
          <p:nvPr/>
        </p:nvSpPr>
        <p:spPr>
          <a:xfrm>
            <a:off x="2888675" y="2635686"/>
            <a:ext cx="1709192" cy="1354217"/>
          </a:xfrm>
          <a:prstGeom prst="rect">
            <a:avLst/>
          </a:prstGeom>
        </p:spPr>
        <p:txBody>
          <a:bodyPr wrap="square" lIns="0" rIns="3600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119 local and international compliance standards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34 local and international industry certifications</a:t>
            </a:r>
          </a:p>
        </p:txBody>
      </p:sp>
      <p:sp>
        <p:nvSpPr>
          <p:cNvPr id="27" name="Rectangle 26">
            <a:extLst>
              <a:ext uri="{FF2B5EF4-FFF2-40B4-BE49-F238E27FC236}">
                <a16:creationId xmlns:a16="http://schemas.microsoft.com/office/drawing/2014/main" id="{7F68862E-2F8F-2043-839B-B9DD4AE5AB85}"/>
              </a:ext>
            </a:extLst>
          </p:cNvPr>
          <p:cNvSpPr/>
          <p:nvPr/>
        </p:nvSpPr>
        <p:spPr>
          <a:xfrm>
            <a:off x="5124318" y="2635686"/>
            <a:ext cx="1925985" cy="1292662"/>
          </a:xfrm>
          <a:prstGeom prst="rect">
            <a:avLst/>
          </a:prstGeom>
        </p:spPr>
        <p:txBody>
          <a:bodyPr wrap="square" lIns="0" rIns="3600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Service tags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Private links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err="1">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VNet</a:t>
            </a:r>
            <a:endPar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TLS 1.2 enforcement</a:t>
            </a:r>
          </a:p>
        </p:txBody>
      </p:sp>
      <p:sp>
        <p:nvSpPr>
          <p:cNvPr id="28" name="Rectangle 27">
            <a:extLst>
              <a:ext uri="{FF2B5EF4-FFF2-40B4-BE49-F238E27FC236}">
                <a16:creationId xmlns:a16="http://schemas.microsoft.com/office/drawing/2014/main" id="{2351288B-D29E-F14E-A74F-AE542D29B0F7}"/>
              </a:ext>
            </a:extLst>
          </p:cNvPr>
          <p:cNvSpPr/>
          <p:nvPr/>
        </p:nvSpPr>
        <p:spPr>
          <a:xfrm>
            <a:off x="7498639" y="2635686"/>
            <a:ext cx="1652405" cy="984885"/>
          </a:xfrm>
          <a:prstGeom prst="rect">
            <a:avLst/>
          </a:prstGeom>
        </p:spPr>
        <p:txBody>
          <a:bodyPr wrap="square" lIns="0" rIns="3600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BYOK encryption via Azure Key Vault</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Double encryption </a:t>
            </a:r>
            <a:b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at rest</a:t>
            </a:r>
          </a:p>
        </p:txBody>
      </p:sp>
      <p:sp>
        <p:nvSpPr>
          <p:cNvPr id="29" name="Rectangle 28">
            <a:extLst>
              <a:ext uri="{FF2B5EF4-FFF2-40B4-BE49-F238E27FC236}">
                <a16:creationId xmlns:a16="http://schemas.microsoft.com/office/drawing/2014/main" id="{9A7F26C9-4EFA-894D-B37E-C85FAA4A935D}"/>
              </a:ext>
            </a:extLst>
          </p:cNvPr>
          <p:cNvSpPr/>
          <p:nvPr/>
        </p:nvSpPr>
        <p:spPr>
          <a:xfrm>
            <a:off x="9603255" y="2635686"/>
            <a:ext cx="1915568" cy="2400657"/>
          </a:xfrm>
          <a:prstGeom prst="rect">
            <a:avLst/>
          </a:prstGeom>
        </p:spPr>
        <p:txBody>
          <a:bodyPr wrap="square" lIns="0" rIns="3600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Classify and protect </a:t>
            </a:r>
            <a:b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data with MIP</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Monitor and protect </a:t>
            </a:r>
            <a:b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data with MCAS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Integrated security policy management, audit and compliance</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1250">
                      <a:srgbClr val="FFFFFF">
                        <a:alpha val="0"/>
                      </a:srgbClr>
                    </a:gs>
                    <a:gs pos="100000">
                      <a:srgbClr val="FFFFFF">
                        <a:alpha val="0"/>
                      </a:srgbClr>
                    </a:gs>
                  </a:gsLst>
                  <a:lin ang="5400000" scaled="0"/>
                </a:gradFill>
                <a:effectLst/>
                <a:uLnTx/>
                <a:uFillTx/>
                <a:latin typeface="Segoe UI Semibold"/>
                <a:ea typeface="+mn-ea"/>
                <a:cs typeface="+mn-cs"/>
              </a:rPr>
              <a:t>Power BI tenant admin governance - permissions, settings, metrics</a:t>
            </a:r>
          </a:p>
        </p:txBody>
      </p:sp>
      <p:sp>
        <p:nvSpPr>
          <p:cNvPr id="14" name="TextBox 13">
            <a:extLst>
              <a:ext uri="{FF2B5EF4-FFF2-40B4-BE49-F238E27FC236}">
                <a16:creationId xmlns:a16="http://schemas.microsoft.com/office/drawing/2014/main" id="{DD6A8896-659D-BB4C-944C-E569492AA527}"/>
              </a:ext>
            </a:extLst>
          </p:cNvPr>
          <p:cNvSpPr txBox="1"/>
          <p:nvPr/>
        </p:nvSpPr>
        <p:spPr>
          <a:xfrm>
            <a:off x="558173" y="2701766"/>
            <a:ext cx="1800000" cy="1800000"/>
          </a:xfrm>
          <a:prstGeom prst="ellipse">
            <a:avLst/>
          </a:prstGeom>
          <a:gradFill>
            <a:gsLst>
              <a:gs pos="0">
                <a:schemeClr val="accent1">
                  <a:lumMod val="20000"/>
                  <a:lumOff val="80000"/>
                </a:schemeClr>
              </a:gs>
              <a:gs pos="100000">
                <a:schemeClr val="accent1">
                  <a:lumMod val="60000"/>
                  <a:lumOff val="40000"/>
                </a:schemeClr>
              </a:gs>
            </a:gsLst>
            <a:lin ang="2700000" scaled="0"/>
          </a:gra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78D4"/>
                    </a:gs>
                    <a:gs pos="100000">
                      <a:srgbClr val="243A5E"/>
                    </a:gs>
                  </a:gsLst>
                  <a:lin ang="2700000" scaled="0"/>
                </a:gradFill>
                <a:effectLst/>
                <a:uLnTx/>
                <a:uFillTx/>
                <a:latin typeface="Segoe UI Semibold"/>
                <a:ea typeface="+mn-ea"/>
                <a:cs typeface="+mn-cs"/>
              </a:rPr>
              <a:t>Analytics storage engine</a:t>
            </a:r>
          </a:p>
        </p:txBody>
      </p:sp>
      <p:sp>
        <p:nvSpPr>
          <p:cNvPr id="15" name="TextBox 14">
            <a:extLst>
              <a:ext uri="{FF2B5EF4-FFF2-40B4-BE49-F238E27FC236}">
                <a16:creationId xmlns:a16="http://schemas.microsoft.com/office/drawing/2014/main" id="{CE3A013A-BC87-1848-A9B2-711EBBCF6868}"/>
              </a:ext>
            </a:extLst>
          </p:cNvPr>
          <p:cNvSpPr txBox="1"/>
          <p:nvPr/>
        </p:nvSpPr>
        <p:spPr>
          <a:xfrm>
            <a:off x="2833889" y="2701766"/>
            <a:ext cx="1800000" cy="1800000"/>
          </a:xfrm>
          <a:prstGeom prst="ellipse">
            <a:avLst/>
          </a:prstGeom>
          <a:gradFill>
            <a:gsLst>
              <a:gs pos="0">
                <a:schemeClr val="accent1">
                  <a:lumMod val="20000"/>
                  <a:lumOff val="80000"/>
                </a:schemeClr>
              </a:gs>
              <a:gs pos="100000">
                <a:schemeClr val="accent1">
                  <a:lumMod val="60000"/>
                  <a:lumOff val="40000"/>
                </a:schemeClr>
              </a:gs>
            </a:gsLst>
            <a:lin ang="2700000" scaled="0"/>
          </a:gra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78D4"/>
                    </a:gs>
                    <a:gs pos="100000">
                      <a:srgbClr val="243A5E"/>
                    </a:gs>
                  </a:gsLst>
                  <a:lin ang="2700000" scaled="0"/>
                </a:gradFill>
                <a:effectLst/>
                <a:uLnTx/>
                <a:uFillTx/>
                <a:latin typeface="Segoe UI Semibold"/>
                <a:ea typeface="+mn-ea"/>
                <a:cs typeface="+mn-cs"/>
              </a:rPr>
              <a:t>Optimized</a:t>
            </a:r>
            <a:endParaRPr kumimoji="0" lang="en-US" sz="1600" b="0" i="0" u="none" strike="noStrike" kern="1200" cap="none" spc="0" normalizeH="0" baseline="0" noProof="0">
              <a:ln>
                <a:noFill/>
              </a:ln>
              <a:gradFill>
                <a:gsLst>
                  <a:gs pos="0">
                    <a:srgbClr val="0078D4"/>
                  </a:gs>
                  <a:gs pos="100000">
                    <a:srgbClr val="243A5E"/>
                  </a:gs>
                </a:gsLst>
                <a:lin ang="2700000" scaled="0"/>
              </a:gra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35E18488-45EA-364D-BF33-975E98C5FC09}"/>
              </a:ext>
            </a:extLst>
          </p:cNvPr>
          <p:cNvSpPr txBox="1"/>
          <p:nvPr/>
        </p:nvSpPr>
        <p:spPr>
          <a:xfrm>
            <a:off x="5140085" y="2701766"/>
            <a:ext cx="1800000" cy="1800000"/>
          </a:xfrm>
          <a:prstGeom prst="ellipse">
            <a:avLst/>
          </a:prstGeom>
          <a:gradFill>
            <a:gsLst>
              <a:gs pos="0">
                <a:schemeClr val="accent1">
                  <a:lumMod val="20000"/>
                  <a:lumOff val="80000"/>
                </a:schemeClr>
              </a:gs>
              <a:gs pos="100000">
                <a:schemeClr val="accent1">
                  <a:lumMod val="60000"/>
                  <a:lumOff val="40000"/>
                </a:schemeClr>
              </a:gs>
            </a:gsLst>
            <a:lin ang="2700000" scaled="0"/>
          </a:gra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78D4"/>
                    </a:gs>
                    <a:gs pos="100000">
                      <a:srgbClr val="243A5E"/>
                    </a:gs>
                  </a:gsLst>
                  <a:lin ang="2700000" scaled="0"/>
                </a:gradFill>
                <a:effectLst/>
                <a:uLnTx/>
                <a:uFillTx/>
                <a:latin typeface="Segoe UI Semibold"/>
                <a:ea typeface="+mn-ea"/>
                <a:cs typeface="+mn-cs"/>
              </a:rPr>
              <a:t>Native support</a:t>
            </a:r>
          </a:p>
        </p:txBody>
      </p:sp>
      <p:sp>
        <p:nvSpPr>
          <p:cNvPr id="17" name="TextBox 16">
            <a:extLst>
              <a:ext uri="{FF2B5EF4-FFF2-40B4-BE49-F238E27FC236}">
                <a16:creationId xmlns:a16="http://schemas.microsoft.com/office/drawing/2014/main" id="{CBDAA0E4-8EE3-994D-B747-C98AF64F74BB}"/>
              </a:ext>
            </a:extLst>
          </p:cNvPr>
          <p:cNvSpPr txBox="1"/>
          <p:nvPr/>
        </p:nvSpPr>
        <p:spPr>
          <a:xfrm>
            <a:off x="7385321" y="2701766"/>
            <a:ext cx="1800000" cy="1800000"/>
          </a:xfrm>
          <a:prstGeom prst="ellipse">
            <a:avLst/>
          </a:prstGeom>
          <a:gradFill>
            <a:gsLst>
              <a:gs pos="0">
                <a:schemeClr val="accent1">
                  <a:lumMod val="20000"/>
                  <a:lumOff val="80000"/>
                </a:schemeClr>
              </a:gs>
              <a:gs pos="100000">
                <a:schemeClr val="accent1">
                  <a:lumMod val="60000"/>
                  <a:lumOff val="40000"/>
                </a:schemeClr>
              </a:gs>
            </a:gsLst>
            <a:lin ang="2700000" scaled="0"/>
          </a:gra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78D4"/>
                    </a:gs>
                    <a:gs pos="100000">
                      <a:srgbClr val="243A5E"/>
                    </a:gs>
                  </a:gsLst>
                  <a:lin ang="2700000" scaled="0"/>
                </a:gradFill>
                <a:effectLst/>
                <a:uLnTx/>
                <a:uFillTx/>
                <a:latin typeface="Segoe UI Semibold"/>
                <a:ea typeface="+mn-ea"/>
                <a:cs typeface="+mn-cs"/>
              </a:rPr>
              <a:t>Low-latency</a:t>
            </a:r>
          </a:p>
        </p:txBody>
      </p:sp>
      <p:sp>
        <p:nvSpPr>
          <p:cNvPr id="18" name="TextBox 17">
            <a:extLst>
              <a:ext uri="{FF2B5EF4-FFF2-40B4-BE49-F238E27FC236}">
                <a16:creationId xmlns:a16="http://schemas.microsoft.com/office/drawing/2014/main" id="{B312EC1A-3DC2-7F4C-A613-E4B05FEBBEB3}"/>
              </a:ext>
            </a:extLst>
          </p:cNvPr>
          <p:cNvSpPr txBox="1"/>
          <p:nvPr/>
        </p:nvSpPr>
        <p:spPr>
          <a:xfrm>
            <a:off x="9661039" y="2701766"/>
            <a:ext cx="1800000" cy="1800000"/>
          </a:xfrm>
          <a:prstGeom prst="ellipse">
            <a:avLst/>
          </a:prstGeom>
          <a:gradFill>
            <a:gsLst>
              <a:gs pos="0">
                <a:schemeClr val="accent1">
                  <a:lumMod val="20000"/>
                  <a:lumOff val="80000"/>
                </a:schemeClr>
              </a:gs>
              <a:gs pos="100000">
                <a:schemeClr val="accent1">
                  <a:lumMod val="60000"/>
                  <a:lumOff val="40000"/>
                </a:schemeClr>
              </a:gs>
            </a:gsLst>
            <a:lin ang="2700000" scaled="0"/>
          </a:gra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78D4"/>
                    </a:gs>
                    <a:gs pos="100000">
                      <a:srgbClr val="243A5E"/>
                    </a:gs>
                  </a:gsLst>
                  <a:lin ang="2700000" scaled="0"/>
                </a:gradFill>
                <a:effectLst/>
                <a:uLnTx/>
                <a:uFillTx/>
                <a:latin typeface="Segoe UI Semibold"/>
                <a:ea typeface="+mn-ea"/>
                <a:cs typeface="+mn-cs"/>
              </a:rPr>
              <a:t>Human friendly query language</a:t>
            </a:r>
          </a:p>
        </p:txBody>
      </p:sp>
      <p:sp>
        <p:nvSpPr>
          <p:cNvPr id="22" name="Title 1">
            <a:extLst>
              <a:ext uri="{FF2B5EF4-FFF2-40B4-BE49-F238E27FC236}">
                <a16:creationId xmlns:a16="http://schemas.microsoft.com/office/drawing/2014/main" id="{F0D521A9-4B93-46EA-A230-292F67C8D36A}"/>
              </a:ext>
            </a:extLst>
          </p:cNvPr>
          <p:cNvSpPr>
            <a:spLocks noGrp="1"/>
          </p:cNvSpPr>
          <p:nvPr>
            <p:ph type="title"/>
          </p:nvPr>
        </p:nvSpPr>
        <p:spPr>
          <a:xfrm>
            <a:off x="588263" y="882690"/>
            <a:ext cx="11018520" cy="1107996"/>
          </a:xfrm>
        </p:spPr>
        <p:txBody>
          <a:bodyPr/>
          <a:lstStyle/>
          <a:p>
            <a:r>
              <a:rPr lang="en-US" dirty="0"/>
              <a:t>Kusto: Near real time analytics on observational data at petabyte scale </a:t>
            </a:r>
          </a:p>
        </p:txBody>
      </p:sp>
      <p:sp>
        <p:nvSpPr>
          <p:cNvPr id="13" name="Rectangle 12">
            <a:extLst>
              <a:ext uri="{FF2B5EF4-FFF2-40B4-BE49-F238E27FC236}">
                <a16:creationId xmlns:a16="http://schemas.microsoft.com/office/drawing/2014/main" id="{1AE84BD6-591E-46B4-AB1C-E750C7A26CBA}"/>
              </a:ext>
            </a:extLst>
          </p:cNvPr>
          <p:cNvSpPr/>
          <p:nvPr/>
        </p:nvSpPr>
        <p:spPr>
          <a:xfrm>
            <a:off x="564451" y="4717398"/>
            <a:ext cx="1861000" cy="307777"/>
          </a:xfrm>
          <a:prstGeom prst="rect">
            <a:avLst/>
          </a:prstGeom>
        </p:spPr>
        <p:txBody>
          <a:bodyPr wrap="square" lIns="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400" dirty="0">
                <a:gradFill>
                  <a:gsLst>
                    <a:gs pos="0">
                      <a:srgbClr val="0078D4"/>
                    </a:gs>
                    <a:gs pos="100000">
                      <a:srgbClr val="1199FF"/>
                    </a:gs>
                  </a:gsLst>
                  <a:lin ang="2700000" scaled="0"/>
                </a:gradFill>
                <a:latin typeface="Segoe UI Semibold"/>
              </a:rPr>
              <a:t>N</a:t>
            </a:r>
            <a:r>
              <a:rPr kumimoji="0" lang="en-US" sz="1400" b="0" i="0" u="none" strike="noStrike" kern="1200" cap="none" spc="0" normalizeH="0" baseline="0" noProof="0" dirty="0">
                <a:ln>
                  <a:noFill/>
                </a:ln>
                <a:gradFill>
                  <a:gsLst>
                    <a:gs pos="0">
                      <a:srgbClr val="0078D4"/>
                    </a:gs>
                    <a:gs pos="100000">
                      <a:srgbClr val="1199FF"/>
                    </a:gs>
                  </a:gsLst>
                  <a:lin ang="2700000" scaled="0"/>
                </a:gradFill>
                <a:effectLst/>
                <a:uLnTx/>
                <a:uFillTx/>
                <a:latin typeface="Segoe UI Semibold"/>
                <a:ea typeface="+mn-ea"/>
                <a:cs typeface="+mn-cs"/>
              </a:rPr>
              <a:t>ow also in Synapse</a:t>
            </a:r>
          </a:p>
        </p:txBody>
      </p:sp>
      <p:sp>
        <p:nvSpPr>
          <p:cNvPr id="19" name="Rectangle 18">
            <a:extLst>
              <a:ext uri="{FF2B5EF4-FFF2-40B4-BE49-F238E27FC236}">
                <a16:creationId xmlns:a16="http://schemas.microsoft.com/office/drawing/2014/main" id="{0071316C-0655-42C4-BB65-9A380E640C34}"/>
              </a:ext>
            </a:extLst>
          </p:cNvPr>
          <p:cNvSpPr/>
          <p:nvPr/>
        </p:nvSpPr>
        <p:spPr>
          <a:xfrm>
            <a:off x="2833889" y="4717398"/>
            <a:ext cx="1800000" cy="738664"/>
          </a:xfrm>
          <a:prstGeom prst="rect">
            <a:avLst/>
          </a:prstGeom>
        </p:spPr>
        <p:txBody>
          <a:bodyPr wrap="square" lIns="0" rIns="3600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0">
                      <a:srgbClr val="0078D4"/>
                    </a:gs>
                    <a:gs pos="100000">
                      <a:srgbClr val="1199FF"/>
                    </a:gs>
                  </a:gsLst>
                  <a:lin ang="2700000" scaled="0"/>
                </a:gradFill>
                <a:effectLst/>
                <a:uLnTx/>
                <a:uFillTx/>
                <a:latin typeface="Segoe UI Semibold"/>
                <a:ea typeface="+mn-ea"/>
                <a:cs typeface="+mn-cs"/>
              </a:rPr>
              <a:t>for time stamped data: logs, time series, telemetry </a:t>
            </a:r>
          </a:p>
        </p:txBody>
      </p:sp>
      <p:sp>
        <p:nvSpPr>
          <p:cNvPr id="20" name="Rectangle 19">
            <a:extLst>
              <a:ext uri="{FF2B5EF4-FFF2-40B4-BE49-F238E27FC236}">
                <a16:creationId xmlns:a16="http://schemas.microsoft.com/office/drawing/2014/main" id="{B13576F6-40BE-4AF1-8EE4-659CF6126C89}"/>
              </a:ext>
            </a:extLst>
          </p:cNvPr>
          <p:cNvSpPr/>
          <p:nvPr/>
        </p:nvSpPr>
        <p:spPr>
          <a:xfrm>
            <a:off x="5094576" y="4717398"/>
            <a:ext cx="2028312" cy="738664"/>
          </a:xfrm>
          <a:prstGeom prst="rect">
            <a:avLst/>
          </a:prstGeom>
        </p:spPr>
        <p:txBody>
          <a:bodyPr wrap="square" lIns="0" rIns="3600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0">
                      <a:srgbClr val="0078D4"/>
                    </a:gs>
                    <a:gs pos="100000">
                      <a:srgbClr val="1199FF"/>
                    </a:gs>
                  </a:gsLst>
                  <a:lin ang="2700000" scaled="0"/>
                </a:gradFill>
                <a:effectLst/>
                <a:uLnTx/>
                <a:uFillTx/>
                <a:latin typeface="Segoe UI Semibold"/>
                <a:ea typeface="+mn-ea"/>
                <a:cs typeface="+mn-cs"/>
              </a:rPr>
              <a:t>for free text, structured and semi-structured data </a:t>
            </a:r>
          </a:p>
        </p:txBody>
      </p:sp>
      <p:sp>
        <p:nvSpPr>
          <p:cNvPr id="21" name="Rectangle 20">
            <a:extLst>
              <a:ext uri="{FF2B5EF4-FFF2-40B4-BE49-F238E27FC236}">
                <a16:creationId xmlns:a16="http://schemas.microsoft.com/office/drawing/2014/main" id="{1306B37F-1F00-4BFB-AE08-660DA0742B9D}"/>
              </a:ext>
            </a:extLst>
          </p:cNvPr>
          <p:cNvSpPr/>
          <p:nvPr/>
        </p:nvSpPr>
        <p:spPr>
          <a:xfrm>
            <a:off x="7415224" y="4717398"/>
            <a:ext cx="1740196" cy="523220"/>
          </a:xfrm>
          <a:prstGeom prst="rect">
            <a:avLst/>
          </a:prstGeom>
        </p:spPr>
        <p:txBody>
          <a:bodyPr wrap="square" lIns="0" rIns="3600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0">
                      <a:srgbClr val="0078D4"/>
                    </a:gs>
                    <a:gs pos="100000">
                      <a:srgbClr val="1199FF"/>
                    </a:gs>
                  </a:gsLst>
                  <a:lin ang="2700000" scaled="0"/>
                </a:gradFill>
                <a:effectLst/>
                <a:uLnTx/>
                <a:uFillTx/>
                <a:latin typeface="Segoe UI Semibold"/>
                <a:ea typeface="+mn-ea"/>
                <a:cs typeface="+mn-cs"/>
              </a:rPr>
              <a:t>Near real-time data analytics at scale </a:t>
            </a:r>
          </a:p>
        </p:txBody>
      </p:sp>
      <p:sp>
        <p:nvSpPr>
          <p:cNvPr id="23" name="Rectangle 22">
            <a:extLst>
              <a:ext uri="{FF2B5EF4-FFF2-40B4-BE49-F238E27FC236}">
                <a16:creationId xmlns:a16="http://schemas.microsoft.com/office/drawing/2014/main" id="{1164A904-AD53-4344-8539-5F5CB8AC1C97}"/>
              </a:ext>
            </a:extLst>
          </p:cNvPr>
          <p:cNvSpPr/>
          <p:nvPr/>
        </p:nvSpPr>
        <p:spPr>
          <a:xfrm>
            <a:off x="9552369" y="4717398"/>
            <a:ext cx="2017340" cy="307777"/>
          </a:xfrm>
          <a:prstGeom prst="rect">
            <a:avLst/>
          </a:prstGeom>
        </p:spPr>
        <p:txBody>
          <a:bodyPr wrap="square" lIns="0" rIns="3600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0">
                      <a:srgbClr val="0078D4"/>
                    </a:gs>
                    <a:gs pos="100000">
                      <a:srgbClr val="1199FF"/>
                    </a:gs>
                  </a:gsLst>
                  <a:lin ang="2700000" scaled="0"/>
                </a:gradFill>
                <a:effectLst/>
                <a:uLnTx/>
                <a:uFillTx/>
                <a:latin typeface="Segoe UI Semibold"/>
                <a:ea typeface="+mn-ea"/>
                <a:cs typeface="+mn-cs"/>
              </a:rPr>
              <a:t>for ad-hoc analytics </a:t>
            </a:r>
          </a:p>
        </p:txBody>
      </p:sp>
    </p:spTree>
    <p:extLst>
      <p:ext uri="{BB962C8B-B14F-4D97-AF65-F5344CB8AC3E}">
        <p14:creationId xmlns:p14="http://schemas.microsoft.com/office/powerpoint/2010/main" val="1087344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42" presetClass="path" presetSubtype="0" decel="100000" fill="hold" grpId="1" nodeType="withEffect">
                                  <p:stCondLst>
                                    <p:cond delay="0"/>
                                  </p:stCondLst>
                                  <p:childTnLst>
                                    <p:animMotion origin="layout" path="M -2.08333E-7 -4.44444E-6 L -2.08333E-7 0.03774 " pathEditMode="relative" rAng="0" ptsTypes="AA">
                                      <p:cBhvr>
                                        <p:cTn id="9" dur="750" spd="-100000" fill="hold"/>
                                        <p:tgtEl>
                                          <p:spTgt spid="22"/>
                                        </p:tgtEl>
                                        <p:attrNameLst>
                                          <p:attrName>ppt_x</p:attrName>
                                          <p:attrName>ppt_y</p:attrName>
                                        </p:attrNameLst>
                                      </p:cBhvr>
                                      <p:rCtr x="0" y="1875"/>
                                    </p:animMotion>
                                  </p:childTnLst>
                                </p:cTn>
                              </p:par>
                              <p:par>
                                <p:cTn id="10" presetID="2" presetClass="entr" presetSubtype="4"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300" fill="hold"/>
                                        <p:tgtEl>
                                          <p:spTgt spid="13"/>
                                        </p:tgtEl>
                                        <p:attrNameLst>
                                          <p:attrName>ppt_x</p:attrName>
                                        </p:attrNameLst>
                                      </p:cBhvr>
                                      <p:tavLst>
                                        <p:tav tm="0">
                                          <p:val>
                                            <p:strVal val="#ppt_x"/>
                                          </p:val>
                                        </p:tav>
                                        <p:tav tm="100000">
                                          <p:val>
                                            <p:strVal val="#ppt_x"/>
                                          </p:val>
                                        </p:tav>
                                      </p:tavLst>
                                    </p:anim>
                                    <p:anim calcmode="lin" valueType="num">
                                      <p:cBhvr additive="base">
                                        <p:cTn id="13" dur="300" fill="hold"/>
                                        <p:tgtEl>
                                          <p:spTgt spid="13"/>
                                        </p:tgtEl>
                                        <p:attrNameLst>
                                          <p:attrName>ppt_y</p:attrName>
                                        </p:attrNameLst>
                                      </p:cBhvr>
                                      <p:tavLst>
                                        <p:tav tm="0">
                                          <p:val>
                                            <p:strVal val="1+#ppt_h/2"/>
                                          </p:val>
                                        </p:tav>
                                        <p:tav tm="100000">
                                          <p:val>
                                            <p:strVal val="#ppt_y"/>
                                          </p:val>
                                        </p:tav>
                                      </p:tavLst>
                                    </p:anim>
                                  </p:childTnLst>
                                </p:cTn>
                              </p:par>
                              <p:par>
                                <p:cTn id="14" presetID="23" presetClass="entr" presetSubtype="16" accel="50000" decel="5000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accel="50000" decel="5000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accel="50000" decel="5000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accel="50000" decel="5000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1000" fill="hold"/>
                                        <p:tgtEl>
                                          <p:spTgt spid="17"/>
                                        </p:tgtEl>
                                        <p:attrNameLst>
                                          <p:attrName>ppt_w</p:attrName>
                                        </p:attrNameLst>
                                      </p:cBhvr>
                                      <p:tavLst>
                                        <p:tav tm="0">
                                          <p:val>
                                            <p:fltVal val="0"/>
                                          </p:val>
                                        </p:tav>
                                        <p:tav tm="100000">
                                          <p:val>
                                            <p:strVal val="#ppt_w"/>
                                          </p:val>
                                        </p:tav>
                                      </p:tavLst>
                                    </p:anim>
                                    <p:anim calcmode="lin" valueType="num">
                                      <p:cBhvr>
                                        <p:cTn id="45" dur="1000" fill="hold"/>
                                        <p:tgtEl>
                                          <p:spTgt spid="17"/>
                                        </p:tgtEl>
                                        <p:attrNameLst>
                                          <p:attrName>ppt_h</p:attrName>
                                        </p:attrNameLst>
                                      </p:cBhvr>
                                      <p:tavLst>
                                        <p:tav tm="0">
                                          <p:val>
                                            <p:fltVal val="0"/>
                                          </p:val>
                                        </p:tav>
                                        <p:tav tm="100000">
                                          <p:val>
                                            <p:strVal val="#ppt_h"/>
                                          </p:val>
                                        </p:tav>
                                      </p:tavLst>
                                    </p:anim>
                                  </p:childTnLst>
                                </p:cTn>
                              </p:par>
                            </p:childTnLst>
                          </p:cTn>
                        </p:par>
                        <p:par>
                          <p:cTn id="46" fill="hold">
                            <p:stCondLst>
                              <p:cond delay="1000"/>
                            </p:stCondLst>
                            <p:childTnLst>
                              <p:par>
                                <p:cTn id="47" presetID="2" presetClass="entr" presetSubtype="4"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accel="50000" decel="5000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000" fill="hold"/>
                                        <p:tgtEl>
                                          <p:spTgt spid="18"/>
                                        </p:tgtEl>
                                        <p:attrNameLst>
                                          <p:attrName>ppt_w</p:attrName>
                                        </p:attrNameLst>
                                      </p:cBhvr>
                                      <p:tavLst>
                                        <p:tav tm="0">
                                          <p:val>
                                            <p:fltVal val="0"/>
                                          </p:val>
                                        </p:tav>
                                        <p:tav tm="100000">
                                          <p:val>
                                            <p:strVal val="#ppt_w"/>
                                          </p:val>
                                        </p:tav>
                                      </p:tavLst>
                                    </p:anim>
                                    <p:anim calcmode="lin" valueType="num">
                                      <p:cBhvr>
                                        <p:cTn id="56" dur="1000" fill="hold"/>
                                        <p:tgtEl>
                                          <p:spTgt spid="18"/>
                                        </p:tgtEl>
                                        <p:attrNameLst>
                                          <p:attrName>ppt_h</p:attrName>
                                        </p:attrNameLst>
                                      </p:cBhvr>
                                      <p:tavLst>
                                        <p:tav tm="0">
                                          <p:val>
                                            <p:fltVal val="0"/>
                                          </p:val>
                                        </p:tav>
                                        <p:tav tm="100000">
                                          <p:val>
                                            <p:strVal val="#ppt_h"/>
                                          </p:val>
                                        </p:tav>
                                      </p:tavLst>
                                    </p:anim>
                                  </p:childTnLst>
                                </p:cTn>
                              </p:par>
                            </p:childTnLst>
                          </p:cTn>
                        </p:par>
                        <p:par>
                          <p:cTn id="57" fill="hold">
                            <p:stCondLst>
                              <p:cond delay="1000"/>
                            </p:stCondLst>
                            <p:childTnLst>
                              <p:par>
                                <p:cTn id="58" presetID="2" presetClass="entr" presetSubtype="4"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ppt_x"/>
                                          </p:val>
                                        </p:tav>
                                        <p:tav tm="100000">
                                          <p:val>
                                            <p:strVal val="#ppt_x"/>
                                          </p:val>
                                        </p:tav>
                                      </p:tavLst>
                                    </p:anim>
                                    <p:anim calcmode="lin" valueType="num">
                                      <p:cBhvr additive="base">
                                        <p:cTn id="6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2" grpId="0"/>
      <p:bldP spid="22" grpId="1"/>
      <p:bldP spid="13" grpId="0"/>
      <p:bldP spid="19" grpId="0"/>
      <p:bldP spid="20" grpId="0"/>
      <p:bldP spid="21"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389C5E81-4C74-4513-8146-51506A22E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01" y="0"/>
            <a:ext cx="12436372" cy="6857999"/>
          </a:xfrm>
          <a:prstGeom prst="rect">
            <a:avLst/>
          </a:prstGeom>
        </p:spPr>
      </p:pic>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p:txBody>
          <a:bodyPr/>
          <a:lstStyle/>
          <a:p>
            <a:r>
              <a:rPr lang="en-US" dirty="0">
                <a:solidFill>
                  <a:schemeClr val="tx1"/>
                </a:solidFill>
                <a:cs typeface="Segoe UI"/>
              </a:rPr>
              <a:t>Kusto by the numbers</a:t>
            </a:r>
            <a:endParaRPr lang="en-US" dirty="0">
              <a:solidFill>
                <a:schemeClr val="tx1"/>
              </a:solidFill>
            </a:endParaRPr>
          </a:p>
        </p:txBody>
      </p:sp>
      <p:grpSp>
        <p:nvGrpSpPr>
          <p:cNvPr id="40" name="Group 39">
            <a:extLst>
              <a:ext uri="{FF2B5EF4-FFF2-40B4-BE49-F238E27FC236}">
                <a16:creationId xmlns:a16="http://schemas.microsoft.com/office/drawing/2014/main" id="{EF9025DF-1DAC-4060-B4A8-0F17CE71968B}"/>
              </a:ext>
            </a:extLst>
          </p:cNvPr>
          <p:cNvGrpSpPr/>
          <p:nvPr/>
        </p:nvGrpSpPr>
        <p:grpSpPr>
          <a:xfrm>
            <a:off x="1497245" y="1295664"/>
            <a:ext cx="2411618" cy="2425154"/>
            <a:chOff x="1932065" y="1598682"/>
            <a:chExt cx="1998135" cy="2009350"/>
          </a:xfrm>
        </p:grpSpPr>
        <p:sp>
          <p:nvSpPr>
            <p:cNvPr id="41" name="Oval 40">
              <a:extLst>
                <a:ext uri="{FF2B5EF4-FFF2-40B4-BE49-F238E27FC236}">
                  <a16:creationId xmlns:a16="http://schemas.microsoft.com/office/drawing/2014/main" id="{D11F7CF6-49F7-4234-ACDB-1EBD8FD55B7F}"/>
                </a:ext>
              </a:extLst>
            </p:cNvPr>
            <p:cNvSpPr/>
            <p:nvPr/>
          </p:nvSpPr>
          <p:spPr bwMode="auto">
            <a:xfrm>
              <a:off x="1932065"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C45DACE0-BAE2-4F2F-8FBF-2EDE4492953C}"/>
                </a:ext>
              </a:extLst>
            </p:cNvPr>
            <p:cNvSpPr/>
            <p:nvPr/>
          </p:nvSpPr>
          <p:spPr bwMode="auto">
            <a:xfrm>
              <a:off x="2249817" y="2261403"/>
              <a:ext cx="1372158" cy="12191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150 PB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ingested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daily</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3" name="Group 42">
            <a:extLst>
              <a:ext uri="{FF2B5EF4-FFF2-40B4-BE49-F238E27FC236}">
                <a16:creationId xmlns:a16="http://schemas.microsoft.com/office/drawing/2014/main" id="{96DD49E0-B60B-4363-B1B8-923A9C2B0840}"/>
              </a:ext>
            </a:extLst>
          </p:cNvPr>
          <p:cNvGrpSpPr/>
          <p:nvPr/>
        </p:nvGrpSpPr>
        <p:grpSpPr>
          <a:xfrm>
            <a:off x="4902464" y="1295664"/>
            <a:ext cx="2411618" cy="2425154"/>
            <a:chOff x="5334902" y="1598682"/>
            <a:chExt cx="1998135" cy="2009350"/>
          </a:xfrm>
        </p:grpSpPr>
        <p:sp>
          <p:nvSpPr>
            <p:cNvPr id="44" name="Oval 43">
              <a:extLst>
                <a:ext uri="{FF2B5EF4-FFF2-40B4-BE49-F238E27FC236}">
                  <a16:creationId xmlns:a16="http://schemas.microsoft.com/office/drawing/2014/main" id="{9A23CC79-8080-48BD-9EC4-6AC3F8F51550}"/>
                </a:ext>
              </a:extLst>
            </p:cNvPr>
            <p:cNvSpPr/>
            <p:nvPr/>
          </p:nvSpPr>
          <p:spPr bwMode="auto">
            <a:xfrm>
              <a:off x="5334902"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5EA9FA7B-ECD4-4944-B0C9-60D1C9F05CA3}"/>
                </a:ext>
              </a:extLst>
            </p:cNvPr>
            <p:cNvSpPr/>
            <p:nvPr/>
          </p:nvSpPr>
          <p:spPr bwMode="auto">
            <a:xfrm>
              <a:off x="5453501" y="2261403"/>
              <a:ext cx="1760936" cy="1318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2.8 Billion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Queries per day</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6" name="Group 45">
            <a:extLst>
              <a:ext uri="{FF2B5EF4-FFF2-40B4-BE49-F238E27FC236}">
                <a16:creationId xmlns:a16="http://schemas.microsoft.com/office/drawing/2014/main" id="{F33DB9A4-AED8-4D9E-B9EC-519771C525D1}"/>
              </a:ext>
            </a:extLst>
          </p:cNvPr>
          <p:cNvGrpSpPr/>
          <p:nvPr/>
        </p:nvGrpSpPr>
        <p:grpSpPr>
          <a:xfrm>
            <a:off x="8307683" y="1295664"/>
            <a:ext cx="2411618" cy="2425154"/>
            <a:chOff x="8742503" y="1598682"/>
            <a:chExt cx="1998135" cy="2009350"/>
          </a:xfrm>
        </p:grpSpPr>
        <p:sp>
          <p:nvSpPr>
            <p:cNvPr id="47" name="Oval 46">
              <a:extLst>
                <a:ext uri="{FF2B5EF4-FFF2-40B4-BE49-F238E27FC236}">
                  <a16:creationId xmlns:a16="http://schemas.microsoft.com/office/drawing/2014/main" id="{1B94FB4E-5A98-48AC-BA85-AEFAF1F3D068}"/>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D68AA0C3-F8BA-4FCC-B0A1-7C39B9DC72F1}"/>
                </a:ext>
              </a:extLst>
            </p:cNvPr>
            <p:cNvSpPr/>
            <p:nvPr/>
          </p:nvSpPr>
          <p:spPr bwMode="auto">
            <a:xfrm>
              <a:off x="8742503" y="2261403"/>
              <a:ext cx="1889625"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12 Exabyte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Total Data Size</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06F4EDFD-9980-424F-8E6F-B85EF791CA83}"/>
              </a:ext>
            </a:extLst>
          </p:cNvPr>
          <p:cNvSpPr txBox="1"/>
          <p:nvPr/>
        </p:nvSpPr>
        <p:spPr>
          <a:xfrm>
            <a:off x="5293958" y="6338049"/>
            <a:ext cx="6898042" cy="369332"/>
          </a:xfrm>
          <a:prstGeom prst="rect">
            <a:avLst/>
          </a:prstGeom>
          <a:noFill/>
        </p:spPr>
        <p:txBody>
          <a:bodyPr wrap="none" lIns="0" tIns="0" rIns="0" bIns="0" rtlCol="0">
            <a:spAutoFit/>
          </a:bodyPr>
          <a:lstStyle/>
          <a:p>
            <a:pPr algn="ctr"/>
            <a:r>
              <a:rPr lang="en-US" sz="2400" dirty="0">
                <a:gradFill>
                  <a:gsLst>
                    <a:gs pos="2917">
                      <a:schemeClr val="tx1"/>
                    </a:gs>
                    <a:gs pos="30000">
                      <a:schemeClr val="tx1"/>
                    </a:gs>
                  </a:gsLst>
                  <a:lin ang="5400000" scaled="0"/>
                </a:gradFill>
              </a:rPr>
              <a:t>A key to Microsoft's digital transformation journey </a:t>
            </a:r>
          </a:p>
        </p:txBody>
      </p:sp>
      <p:pic>
        <p:nvPicPr>
          <p:cNvPr id="6" name="Picture 5" descr="Icon&#10;&#10;Description automatically generated">
            <a:extLst>
              <a:ext uri="{FF2B5EF4-FFF2-40B4-BE49-F238E27FC236}">
                <a16:creationId xmlns:a16="http://schemas.microsoft.com/office/drawing/2014/main" id="{3D474E08-2996-4A12-83AD-925378A0F9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pSp>
        <p:nvGrpSpPr>
          <p:cNvPr id="15" name="Group 14">
            <a:extLst>
              <a:ext uri="{FF2B5EF4-FFF2-40B4-BE49-F238E27FC236}">
                <a16:creationId xmlns:a16="http://schemas.microsoft.com/office/drawing/2014/main" id="{A230A415-1127-4E68-9997-89CA461669FA}"/>
              </a:ext>
            </a:extLst>
          </p:cNvPr>
          <p:cNvGrpSpPr/>
          <p:nvPr/>
        </p:nvGrpSpPr>
        <p:grpSpPr>
          <a:xfrm>
            <a:off x="3167591" y="3635850"/>
            <a:ext cx="2411618" cy="2425154"/>
            <a:chOff x="8742503" y="1598682"/>
            <a:chExt cx="1998135" cy="2009350"/>
          </a:xfrm>
        </p:grpSpPr>
        <p:sp>
          <p:nvSpPr>
            <p:cNvPr id="16" name="Oval 15">
              <a:extLst>
                <a:ext uri="{FF2B5EF4-FFF2-40B4-BE49-F238E27FC236}">
                  <a16:creationId xmlns:a16="http://schemas.microsoft.com/office/drawing/2014/main" id="{C0F7667D-1879-40A8-9288-35E68543F2D3}"/>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1D51457-DB99-4943-A441-E60F26EDD2B7}"/>
                </a:ext>
              </a:extLst>
            </p:cNvPr>
            <p:cNvSpPr/>
            <p:nvPr/>
          </p:nvSpPr>
          <p:spPr bwMode="auto">
            <a:xfrm>
              <a:off x="8742503" y="2261403"/>
              <a:ext cx="1889625"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3M</a:t>
              </a:r>
              <a:endPar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VM Cores running </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21" name="Group 20">
            <a:extLst>
              <a:ext uri="{FF2B5EF4-FFF2-40B4-BE49-F238E27FC236}">
                <a16:creationId xmlns:a16="http://schemas.microsoft.com/office/drawing/2014/main" id="{F34C4A7C-69A2-4667-AFF1-FFAD3468A5DC}"/>
              </a:ext>
            </a:extLst>
          </p:cNvPr>
          <p:cNvGrpSpPr/>
          <p:nvPr/>
        </p:nvGrpSpPr>
        <p:grpSpPr>
          <a:xfrm>
            <a:off x="6605074" y="3635850"/>
            <a:ext cx="2411618" cy="2425154"/>
            <a:chOff x="8742503" y="1598682"/>
            <a:chExt cx="1998135" cy="2009350"/>
          </a:xfrm>
        </p:grpSpPr>
        <p:sp>
          <p:nvSpPr>
            <p:cNvPr id="22" name="Oval 21">
              <a:extLst>
                <a:ext uri="{FF2B5EF4-FFF2-40B4-BE49-F238E27FC236}">
                  <a16:creationId xmlns:a16="http://schemas.microsoft.com/office/drawing/2014/main" id="{D18D22D8-E2F2-44B6-9F60-A4CFB43F261C}"/>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4F54F455-0422-4A14-9B9B-1FC7A5700E60}"/>
                </a:ext>
              </a:extLst>
            </p:cNvPr>
            <p:cNvSpPr/>
            <p:nvPr/>
          </p:nvSpPr>
          <p:spPr bwMode="auto">
            <a:xfrm>
              <a:off x="8742503" y="2261403"/>
              <a:ext cx="1889625"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&gt;450K</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KQL Developers</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5485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750"/>
                                        <p:tgtEl>
                                          <p:spTgt spid="43"/>
                                        </p:tgtEl>
                                      </p:cBhvr>
                                    </p:animEffect>
                                    <p:anim calcmode="lin" valueType="num">
                                      <p:cBhvr>
                                        <p:cTn id="13" dur="750" fill="hold"/>
                                        <p:tgtEl>
                                          <p:spTgt spid="43"/>
                                        </p:tgtEl>
                                        <p:attrNameLst>
                                          <p:attrName>ppt_x</p:attrName>
                                        </p:attrNameLst>
                                      </p:cBhvr>
                                      <p:tavLst>
                                        <p:tav tm="0">
                                          <p:val>
                                            <p:strVal val="#ppt_x"/>
                                          </p:val>
                                        </p:tav>
                                        <p:tav tm="100000">
                                          <p:val>
                                            <p:strVal val="#ppt_x"/>
                                          </p:val>
                                        </p:tav>
                                      </p:tavLst>
                                    </p:anim>
                                    <p:anim calcmode="lin" valueType="num">
                                      <p:cBhvr>
                                        <p:cTn id="14" dur="75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50"/>
                                        <p:tgtEl>
                                          <p:spTgt spid="15"/>
                                        </p:tgtEl>
                                      </p:cBhvr>
                                    </p:animEffect>
                                    <p:anim calcmode="lin" valueType="num">
                                      <p:cBhvr>
                                        <p:cTn id="23" dur="750" fill="hold"/>
                                        <p:tgtEl>
                                          <p:spTgt spid="15"/>
                                        </p:tgtEl>
                                        <p:attrNameLst>
                                          <p:attrName>ppt_x</p:attrName>
                                        </p:attrNameLst>
                                      </p:cBhvr>
                                      <p:tavLst>
                                        <p:tav tm="0">
                                          <p:val>
                                            <p:strVal val="#ppt_x"/>
                                          </p:val>
                                        </p:tav>
                                        <p:tav tm="100000">
                                          <p:val>
                                            <p:strVal val="#ppt_x"/>
                                          </p:val>
                                        </p:tav>
                                      </p:tavLst>
                                    </p:anim>
                                    <p:anim calcmode="lin" valueType="num">
                                      <p:cBhvr>
                                        <p:cTn id="24" dur="75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8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anim calcmode="lin" valueType="num">
                                      <p:cBhvr>
                                        <p:cTn id="28" dur="750" fill="hold"/>
                                        <p:tgtEl>
                                          <p:spTgt spid="21"/>
                                        </p:tgtEl>
                                        <p:attrNameLst>
                                          <p:attrName>ppt_x</p:attrName>
                                        </p:attrNameLst>
                                      </p:cBhvr>
                                      <p:tavLst>
                                        <p:tav tm="0">
                                          <p:val>
                                            <p:strVal val="#ppt_x"/>
                                          </p:val>
                                        </p:tav>
                                        <p:tav tm="100000">
                                          <p:val>
                                            <p:strVal val="#ppt_x"/>
                                          </p:val>
                                        </p:tav>
                                      </p:tavLst>
                                    </p:anim>
                                    <p:anim calcmode="lin" valueType="num">
                                      <p:cBhvr>
                                        <p:cTn id="29" dur="75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1550"/>
                            </p:stCondLst>
                            <p:childTnLst>
                              <p:par>
                                <p:cTn id="31" presetID="2" presetClass="entr" presetSubtype="4" decel="10000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650" fill="hold"/>
                                        <p:tgtEl>
                                          <p:spTgt spid="5"/>
                                        </p:tgtEl>
                                        <p:attrNameLst>
                                          <p:attrName>ppt_x</p:attrName>
                                        </p:attrNameLst>
                                      </p:cBhvr>
                                      <p:tavLst>
                                        <p:tav tm="0">
                                          <p:val>
                                            <p:strVal val="#ppt_x"/>
                                          </p:val>
                                        </p:tav>
                                        <p:tav tm="100000">
                                          <p:val>
                                            <p:strVal val="#ppt_x"/>
                                          </p:val>
                                        </p:tav>
                                      </p:tavLst>
                                    </p:anim>
                                    <p:anim calcmode="lin" valueType="num">
                                      <p:cBhvr additive="base">
                                        <p:cTn id="34" dur="6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3BAB97-0F28-49F5-9FEF-A6FB1C9D0E06}"/>
              </a:ext>
            </a:extLst>
          </p:cNvPr>
          <p:cNvSpPr/>
          <p:nvPr/>
        </p:nvSpPr>
        <p:spPr bwMode="auto">
          <a:xfrm>
            <a:off x="0" y="2017714"/>
            <a:ext cx="12192000" cy="4840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Title 4">
            <a:extLst>
              <a:ext uri="{FF2B5EF4-FFF2-40B4-BE49-F238E27FC236}">
                <a16:creationId xmlns:a16="http://schemas.microsoft.com/office/drawing/2014/main" id="{EC07503B-DF98-364E-9BDB-1F43BE345BBD}"/>
              </a:ext>
            </a:extLst>
          </p:cNvPr>
          <p:cNvSpPr txBox="1">
            <a:spLocks/>
          </p:cNvSpPr>
          <p:nvPr/>
        </p:nvSpPr>
        <p:spPr bwMode="auto">
          <a:xfrm>
            <a:off x="634942" y="1309508"/>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dirty="0">
                <a:ln w="3175">
                  <a:noFill/>
                </a:ln>
                <a:solidFill>
                  <a:schemeClr val="accent2"/>
                </a:solidFill>
                <a:effectLst/>
                <a:uLnTx/>
                <a:uFillTx/>
                <a:latin typeface="Segoe UI"/>
                <a:ea typeface="+mn-ea"/>
                <a:cs typeface="Segoe UI" pitchFamily="34" charset="0"/>
              </a:rPr>
              <a:t>2015</a:t>
            </a:r>
            <a:r>
              <a:rPr kumimoji="0" lang="en-US" sz="2000" b="0" i="0" u="none" strike="noStrike" kern="1200" cap="none" spc="-50" normalizeH="0" baseline="0" noProof="0" dirty="0">
                <a:ln w="3175">
                  <a:noFill/>
                </a:ln>
                <a:solidFill>
                  <a:schemeClr val="accent2"/>
                </a:solidFill>
                <a:effectLst/>
                <a:uLnTx/>
                <a:uFillTx/>
                <a:latin typeface="Segoe UI"/>
                <a:ea typeface="+mn-ea"/>
                <a:cs typeface="Segoe UI" pitchFamily="34" charset="0"/>
              </a:rPr>
              <a:t>: Production 	</a:t>
            </a:r>
            <a:r>
              <a:rPr kumimoji="0" lang="en-US" sz="2000" b="1" i="0" u="none" strike="noStrike" kern="1200" cap="none" spc="-50" normalizeH="0" baseline="0" noProof="0" dirty="0">
                <a:ln w="3175">
                  <a:noFill/>
                </a:ln>
                <a:solidFill>
                  <a:schemeClr val="accent2"/>
                </a:solidFill>
                <a:effectLst/>
                <a:uLnTx/>
                <a:uFillTx/>
                <a:latin typeface="Segoe UI"/>
                <a:ea typeface="+mn-ea"/>
                <a:cs typeface="Segoe UI" pitchFamily="34" charset="0"/>
              </a:rPr>
              <a:t>2019</a:t>
            </a:r>
            <a:r>
              <a:rPr lang="en-US" sz="2000" dirty="0">
                <a:solidFill>
                  <a:schemeClr val="accent2"/>
                </a:solidFill>
                <a:latin typeface="Segoe UI"/>
              </a:rPr>
              <a:t>: Generally available		</a:t>
            </a:r>
            <a:r>
              <a:rPr lang="en-US" sz="2000" b="1" dirty="0">
                <a:solidFill>
                  <a:schemeClr val="accent2"/>
                </a:solidFill>
                <a:latin typeface="Segoe UI"/>
              </a:rPr>
              <a:t>2021</a:t>
            </a:r>
            <a:r>
              <a:rPr lang="en-US" sz="2000" dirty="0">
                <a:solidFill>
                  <a:schemeClr val="accent2"/>
                </a:solidFill>
                <a:latin typeface="Segoe UI"/>
              </a:rPr>
              <a:t>: Formally in Synapse</a:t>
            </a:r>
            <a:endParaRPr kumimoji="0" lang="en-US" sz="2000" b="0" i="0" u="none" strike="noStrike" kern="1200" cap="none" spc="-50" normalizeH="0" baseline="0" noProof="0" dirty="0">
              <a:ln w="3175">
                <a:noFill/>
              </a:ln>
              <a:solidFill>
                <a:schemeClr val="accent2"/>
              </a:soli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6E21C163-93A5-6C4F-9101-ACAA096BAE0D}"/>
              </a:ext>
            </a:extLst>
          </p:cNvPr>
          <p:cNvCxnSpPr>
            <a:cxnSpLocks/>
          </p:cNvCxnSpPr>
          <p:nvPr/>
        </p:nvCxnSpPr>
        <p:spPr bwMode="gray">
          <a:xfrm flipV="1">
            <a:off x="4302148" y="2402390"/>
            <a:ext cx="0" cy="343684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2DF7EAF-3231-44A0-BB86-2475476CA45D}"/>
              </a:ext>
            </a:extLst>
          </p:cNvPr>
          <p:cNvPicPr>
            <a:picLocks noChangeAspect="1"/>
          </p:cNvPicPr>
          <p:nvPr/>
        </p:nvPicPr>
        <p:blipFill>
          <a:blip r:embed="rId3"/>
          <a:stretch>
            <a:fillRect/>
          </a:stretch>
        </p:blipFill>
        <p:spPr>
          <a:xfrm>
            <a:off x="2099310" y="3582933"/>
            <a:ext cx="683309" cy="321797"/>
          </a:xfrm>
          <a:prstGeom prst="rect">
            <a:avLst/>
          </a:prstGeom>
        </p:spPr>
      </p:pic>
      <p:pic>
        <p:nvPicPr>
          <p:cNvPr id="12" name="Picture 11">
            <a:extLst>
              <a:ext uri="{FF2B5EF4-FFF2-40B4-BE49-F238E27FC236}">
                <a16:creationId xmlns:a16="http://schemas.microsoft.com/office/drawing/2014/main" id="{0ABD9A76-1DAC-44A9-8EEA-B30CF8A86EC4}"/>
              </a:ext>
            </a:extLst>
          </p:cNvPr>
          <p:cNvPicPr>
            <a:picLocks noChangeAspect="1"/>
          </p:cNvPicPr>
          <p:nvPr/>
        </p:nvPicPr>
        <p:blipFill>
          <a:blip r:embed="rId4"/>
          <a:stretch>
            <a:fillRect/>
          </a:stretch>
        </p:blipFill>
        <p:spPr>
          <a:xfrm>
            <a:off x="3109623" y="4220585"/>
            <a:ext cx="806250" cy="428969"/>
          </a:xfrm>
          <a:prstGeom prst="rect">
            <a:avLst/>
          </a:prstGeom>
        </p:spPr>
      </p:pic>
      <p:pic>
        <p:nvPicPr>
          <p:cNvPr id="13" name="Picture 12">
            <a:extLst>
              <a:ext uri="{FF2B5EF4-FFF2-40B4-BE49-F238E27FC236}">
                <a16:creationId xmlns:a16="http://schemas.microsoft.com/office/drawing/2014/main" id="{34E366DB-25CF-4701-A7B0-4072BF1960C0}"/>
              </a:ext>
            </a:extLst>
          </p:cNvPr>
          <p:cNvPicPr>
            <a:picLocks noChangeAspect="1"/>
          </p:cNvPicPr>
          <p:nvPr/>
        </p:nvPicPr>
        <p:blipFill>
          <a:blip r:embed="rId5"/>
          <a:stretch>
            <a:fillRect/>
          </a:stretch>
        </p:blipFill>
        <p:spPr>
          <a:xfrm>
            <a:off x="1075345" y="4222844"/>
            <a:ext cx="603582" cy="610360"/>
          </a:xfrm>
          <a:prstGeom prst="rect">
            <a:avLst/>
          </a:prstGeom>
        </p:spPr>
      </p:pic>
      <p:pic>
        <p:nvPicPr>
          <p:cNvPr id="14" name="Picture 13">
            <a:extLst>
              <a:ext uri="{FF2B5EF4-FFF2-40B4-BE49-F238E27FC236}">
                <a16:creationId xmlns:a16="http://schemas.microsoft.com/office/drawing/2014/main" id="{504C92C6-6D49-4E53-AD02-9065B9DA4752}"/>
              </a:ext>
            </a:extLst>
          </p:cNvPr>
          <p:cNvPicPr>
            <a:picLocks noChangeAspect="1"/>
          </p:cNvPicPr>
          <p:nvPr/>
        </p:nvPicPr>
        <p:blipFill>
          <a:blip r:embed="rId6"/>
          <a:stretch>
            <a:fillRect/>
          </a:stretch>
        </p:blipFill>
        <p:spPr>
          <a:xfrm>
            <a:off x="880182" y="4871275"/>
            <a:ext cx="2204513" cy="613947"/>
          </a:xfrm>
          <a:prstGeom prst="rect">
            <a:avLst/>
          </a:prstGeom>
        </p:spPr>
      </p:pic>
      <p:pic>
        <p:nvPicPr>
          <p:cNvPr id="15" name="Picture 14">
            <a:extLst>
              <a:ext uri="{FF2B5EF4-FFF2-40B4-BE49-F238E27FC236}">
                <a16:creationId xmlns:a16="http://schemas.microsoft.com/office/drawing/2014/main" id="{E3B2C687-22CB-4CF7-BD5D-05397040D677}"/>
              </a:ext>
            </a:extLst>
          </p:cNvPr>
          <p:cNvPicPr>
            <a:picLocks noChangeAspect="1"/>
          </p:cNvPicPr>
          <p:nvPr/>
        </p:nvPicPr>
        <p:blipFill>
          <a:blip r:embed="rId7"/>
          <a:stretch>
            <a:fillRect/>
          </a:stretch>
        </p:blipFill>
        <p:spPr>
          <a:xfrm>
            <a:off x="2009169" y="4153133"/>
            <a:ext cx="842537" cy="609920"/>
          </a:xfrm>
          <a:prstGeom prst="rect">
            <a:avLst/>
          </a:prstGeom>
        </p:spPr>
      </p:pic>
      <p:pic>
        <p:nvPicPr>
          <p:cNvPr id="16" name="Picture 15">
            <a:extLst>
              <a:ext uri="{FF2B5EF4-FFF2-40B4-BE49-F238E27FC236}">
                <a16:creationId xmlns:a16="http://schemas.microsoft.com/office/drawing/2014/main" id="{CEE3356E-C691-4D6B-AE73-328F0632EC64}"/>
              </a:ext>
            </a:extLst>
          </p:cNvPr>
          <p:cNvPicPr>
            <a:picLocks noChangeAspect="1"/>
          </p:cNvPicPr>
          <p:nvPr/>
        </p:nvPicPr>
        <p:blipFill>
          <a:blip r:embed="rId8"/>
          <a:stretch>
            <a:fillRect/>
          </a:stretch>
        </p:blipFill>
        <p:spPr>
          <a:xfrm>
            <a:off x="1192114" y="5666609"/>
            <a:ext cx="1235408" cy="380393"/>
          </a:xfrm>
          <a:prstGeom prst="rect">
            <a:avLst/>
          </a:prstGeom>
        </p:spPr>
      </p:pic>
      <p:pic>
        <p:nvPicPr>
          <p:cNvPr id="17" name="Picture 16">
            <a:extLst>
              <a:ext uri="{FF2B5EF4-FFF2-40B4-BE49-F238E27FC236}">
                <a16:creationId xmlns:a16="http://schemas.microsoft.com/office/drawing/2014/main" id="{76F5E2BA-57FE-4402-BCB9-2FCF4F90FA85}"/>
              </a:ext>
            </a:extLst>
          </p:cNvPr>
          <p:cNvPicPr>
            <a:picLocks noChangeAspect="1"/>
          </p:cNvPicPr>
          <p:nvPr/>
        </p:nvPicPr>
        <p:blipFill>
          <a:blip r:embed="rId9"/>
          <a:stretch>
            <a:fillRect/>
          </a:stretch>
        </p:blipFill>
        <p:spPr>
          <a:xfrm>
            <a:off x="2785756" y="5481778"/>
            <a:ext cx="1226610" cy="707210"/>
          </a:xfrm>
          <a:prstGeom prst="rect">
            <a:avLst/>
          </a:prstGeom>
        </p:spPr>
      </p:pic>
      <p:pic>
        <p:nvPicPr>
          <p:cNvPr id="18" name="Picture 17">
            <a:extLst>
              <a:ext uri="{FF2B5EF4-FFF2-40B4-BE49-F238E27FC236}">
                <a16:creationId xmlns:a16="http://schemas.microsoft.com/office/drawing/2014/main" id="{36093EBF-9DE2-4EFF-96D8-2969F8849FD9}"/>
              </a:ext>
            </a:extLst>
          </p:cNvPr>
          <p:cNvPicPr>
            <a:picLocks noChangeAspect="1"/>
          </p:cNvPicPr>
          <p:nvPr/>
        </p:nvPicPr>
        <p:blipFill>
          <a:blip r:embed="rId10"/>
          <a:stretch>
            <a:fillRect/>
          </a:stretch>
        </p:blipFill>
        <p:spPr>
          <a:xfrm>
            <a:off x="3271029" y="3465144"/>
            <a:ext cx="483438" cy="497837"/>
          </a:xfrm>
          <a:prstGeom prst="rect">
            <a:avLst/>
          </a:prstGeom>
        </p:spPr>
      </p:pic>
      <p:pic>
        <p:nvPicPr>
          <p:cNvPr id="50" name="Picture 49">
            <a:extLst>
              <a:ext uri="{FF2B5EF4-FFF2-40B4-BE49-F238E27FC236}">
                <a16:creationId xmlns:a16="http://schemas.microsoft.com/office/drawing/2014/main" id="{9F268463-718E-48F3-AD38-89442D228E9D}"/>
              </a:ext>
            </a:extLst>
          </p:cNvPr>
          <p:cNvPicPr>
            <a:picLocks noChangeAspect="1"/>
          </p:cNvPicPr>
          <p:nvPr/>
        </p:nvPicPr>
        <p:blipFill>
          <a:blip r:embed="rId11"/>
          <a:srcRect l="19070" t="5861" r="23530" b="8686"/>
          <a:stretch>
            <a:fillRect/>
          </a:stretch>
        </p:blipFill>
        <p:spPr>
          <a:xfrm>
            <a:off x="3316637" y="4985881"/>
            <a:ext cx="392222" cy="392222"/>
          </a:xfrm>
          <a:custGeom>
            <a:avLst/>
            <a:gdLst>
              <a:gd name="connsiteX0" fmla="*/ 196111 w 392222"/>
              <a:gd name="connsiteY0" fmla="*/ 0 h 392222"/>
              <a:gd name="connsiteX1" fmla="*/ 392222 w 392222"/>
              <a:gd name="connsiteY1" fmla="*/ 196111 h 392222"/>
              <a:gd name="connsiteX2" fmla="*/ 196111 w 392222"/>
              <a:gd name="connsiteY2" fmla="*/ 392222 h 392222"/>
              <a:gd name="connsiteX3" fmla="*/ 0 w 392222"/>
              <a:gd name="connsiteY3" fmla="*/ 196111 h 392222"/>
              <a:gd name="connsiteX4" fmla="*/ 196111 w 392222"/>
              <a:gd name="connsiteY4" fmla="*/ 0 h 3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222" h="392222">
                <a:moveTo>
                  <a:pt x="196111" y="0"/>
                </a:moveTo>
                <a:cubicBezTo>
                  <a:pt x="304420" y="0"/>
                  <a:pt x="392222" y="87802"/>
                  <a:pt x="392222" y="196111"/>
                </a:cubicBezTo>
                <a:cubicBezTo>
                  <a:pt x="392222" y="304420"/>
                  <a:pt x="304420" y="392222"/>
                  <a:pt x="196111" y="392222"/>
                </a:cubicBezTo>
                <a:cubicBezTo>
                  <a:pt x="87802" y="392222"/>
                  <a:pt x="0" y="304420"/>
                  <a:pt x="0" y="196111"/>
                </a:cubicBezTo>
                <a:cubicBezTo>
                  <a:pt x="0" y="87802"/>
                  <a:pt x="87802" y="0"/>
                  <a:pt x="196111" y="0"/>
                </a:cubicBezTo>
                <a:close/>
              </a:path>
            </a:pathLst>
          </a:custGeom>
        </p:spPr>
      </p:pic>
      <p:pic>
        <p:nvPicPr>
          <p:cNvPr id="23" name="Picture 22">
            <a:extLst>
              <a:ext uri="{FF2B5EF4-FFF2-40B4-BE49-F238E27FC236}">
                <a16:creationId xmlns:a16="http://schemas.microsoft.com/office/drawing/2014/main" id="{16E6FE8A-5A1A-4578-BE73-32C094204A9B}"/>
              </a:ext>
            </a:extLst>
          </p:cNvPr>
          <p:cNvPicPr>
            <a:picLocks noChangeAspect="1"/>
          </p:cNvPicPr>
          <p:nvPr/>
        </p:nvPicPr>
        <p:blipFill>
          <a:blip r:embed="rId12"/>
          <a:stretch>
            <a:fillRect/>
          </a:stretch>
        </p:blipFill>
        <p:spPr>
          <a:xfrm>
            <a:off x="1111142" y="3405803"/>
            <a:ext cx="643764" cy="664822"/>
          </a:xfrm>
          <a:prstGeom prst="rect">
            <a:avLst/>
          </a:prstGeom>
        </p:spPr>
      </p:pic>
      <p:pic>
        <p:nvPicPr>
          <p:cNvPr id="25" name="Picture 24" descr="A close up of a logo&#10;&#10;Description automatically generated">
            <a:extLst>
              <a:ext uri="{FF2B5EF4-FFF2-40B4-BE49-F238E27FC236}">
                <a16:creationId xmlns:a16="http://schemas.microsoft.com/office/drawing/2014/main" id="{72C66709-8433-4CD7-9D25-553E26F84218}"/>
              </a:ext>
            </a:extLst>
          </p:cNvPr>
          <p:cNvPicPr>
            <a:picLocks noChangeAspect="1"/>
          </p:cNvPicPr>
          <p:nvPr/>
        </p:nvPicPr>
        <p:blipFill rotWithShape="1">
          <a:blip r:embed="rId13"/>
          <a:srcRect l="31413" r="29925" b="20074"/>
          <a:stretch/>
        </p:blipFill>
        <p:spPr>
          <a:xfrm>
            <a:off x="4964872" y="3272422"/>
            <a:ext cx="570130" cy="589317"/>
          </a:xfrm>
          <a:prstGeom prst="rect">
            <a:avLst/>
          </a:prstGeom>
        </p:spPr>
      </p:pic>
      <p:pic>
        <p:nvPicPr>
          <p:cNvPr id="26" name="Picture 25" descr="A picture containing clipart&#10;&#10;Description automatically generated">
            <a:extLst>
              <a:ext uri="{FF2B5EF4-FFF2-40B4-BE49-F238E27FC236}">
                <a16:creationId xmlns:a16="http://schemas.microsoft.com/office/drawing/2014/main" id="{38CC7163-7F53-4A74-BD61-A31238460FDA}"/>
              </a:ext>
            </a:extLst>
          </p:cNvPr>
          <p:cNvPicPr>
            <a:picLocks noChangeAspect="1"/>
          </p:cNvPicPr>
          <p:nvPr/>
        </p:nvPicPr>
        <p:blipFill rotWithShape="1">
          <a:blip r:embed="rId14"/>
          <a:srcRect l="34469" t="-6606" r="28282" b="-3672"/>
          <a:stretch/>
        </p:blipFill>
        <p:spPr>
          <a:xfrm>
            <a:off x="4646427" y="3794192"/>
            <a:ext cx="427147" cy="663901"/>
          </a:xfrm>
          <a:prstGeom prst="rect">
            <a:avLst/>
          </a:prstGeom>
        </p:spPr>
      </p:pic>
      <p:pic>
        <p:nvPicPr>
          <p:cNvPr id="27" name="Picture 26">
            <a:extLst>
              <a:ext uri="{FF2B5EF4-FFF2-40B4-BE49-F238E27FC236}">
                <a16:creationId xmlns:a16="http://schemas.microsoft.com/office/drawing/2014/main" id="{78AB3FE1-21A6-46F3-8700-15885DCC0435}"/>
              </a:ext>
            </a:extLst>
          </p:cNvPr>
          <p:cNvPicPr>
            <a:picLocks noChangeAspect="1"/>
          </p:cNvPicPr>
          <p:nvPr/>
        </p:nvPicPr>
        <p:blipFill>
          <a:blip r:embed="rId15"/>
          <a:stretch>
            <a:fillRect/>
          </a:stretch>
        </p:blipFill>
        <p:spPr>
          <a:xfrm>
            <a:off x="5212000" y="3887963"/>
            <a:ext cx="570130" cy="570130"/>
          </a:xfrm>
          <a:prstGeom prst="rect">
            <a:avLst/>
          </a:prstGeom>
        </p:spPr>
      </p:pic>
      <p:pic>
        <p:nvPicPr>
          <p:cNvPr id="28" name="Picture 27" descr="A close up of a sign&#10;&#10;Description automatically generated">
            <a:extLst>
              <a:ext uri="{FF2B5EF4-FFF2-40B4-BE49-F238E27FC236}">
                <a16:creationId xmlns:a16="http://schemas.microsoft.com/office/drawing/2014/main" id="{2F5D7A16-7A0C-41F2-841C-19EAACB1C738}"/>
              </a:ext>
            </a:extLst>
          </p:cNvPr>
          <p:cNvPicPr>
            <a:picLocks noChangeAspect="1"/>
          </p:cNvPicPr>
          <p:nvPr/>
        </p:nvPicPr>
        <p:blipFill>
          <a:blip r:embed="rId16"/>
          <a:stretch>
            <a:fillRect/>
          </a:stretch>
        </p:blipFill>
        <p:spPr>
          <a:xfrm>
            <a:off x="6181708" y="3280951"/>
            <a:ext cx="589317" cy="589317"/>
          </a:xfrm>
          <a:prstGeom prst="rect">
            <a:avLst/>
          </a:prstGeom>
        </p:spPr>
      </p:pic>
      <p:pic>
        <p:nvPicPr>
          <p:cNvPr id="29" name="Picture 28">
            <a:extLst>
              <a:ext uri="{FF2B5EF4-FFF2-40B4-BE49-F238E27FC236}">
                <a16:creationId xmlns:a16="http://schemas.microsoft.com/office/drawing/2014/main" id="{A69F7820-5EDE-492E-837F-6ACFC4F5A637}"/>
              </a:ext>
            </a:extLst>
          </p:cNvPr>
          <p:cNvPicPr>
            <a:picLocks noChangeAspect="1"/>
          </p:cNvPicPr>
          <p:nvPr/>
        </p:nvPicPr>
        <p:blipFill rotWithShape="1">
          <a:blip r:embed="rId17"/>
          <a:srcRect/>
          <a:stretch/>
        </p:blipFill>
        <p:spPr>
          <a:xfrm>
            <a:off x="6815225" y="3349990"/>
            <a:ext cx="451239" cy="451240"/>
          </a:xfrm>
          <a:prstGeom prst="rect">
            <a:avLst/>
          </a:prstGeom>
        </p:spPr>
      </p:pic>
      <p:pic>
        <p:nvPicPr>
          <p:cNvPr id="30" name="Picture 29" descr="A picture containing clipart&#10;&#10;Description automatically generated">
            <a:extLst>
              <a:ext uri="{FF2B5EF4-FFF2-40B4-BE49-F238E27FC236}">
                <a16:creationId xmlns:a16="http://schemas.microsoft.com/office/drawing/2014/main" id="{DDD80071-0760-4397-BB42-76AEF62E2EC1}"/>
              </a:ext>
            </a:extLst>
          </p:cNvPr>
          <p:cNvPicPr>
            <a:picLocks noChangeAspect="1"/>
          </p:cNvPicPr>
          <p:nvPr/>
        </p:nvPicPr>
        <p:blipFill rotWithShape="1">
          <a:blip r:embed="rId18"/>
          <a:srcRect l="28859" r="29213"/>
          <a:stretch/>
        </p:blipFill>
        <p:spPr>
          <a:xfrm>
            <a:off x="6261808" y="3905608"/>
            <a:ext cx="429116" cy="535486"/>
          </a:xfrm>
          <a:prstGeom prst="rect">
            <a:avLst/>
          </a:prstGeom>
        </p:spPr>
      </p:pic>
      <p:pic>
        <p:nvPicPr>
          <p:cNvPr id="31" name="Picture 30">
            <a:extLst>
              <a:ext uri="{FF2B5EF4-FFF2-40B4-BE49-F238E27FC236}">
                <a16:creationId xmlns:a16="http://schemas.microsoft.com/office/drawing/2014/main" id="{EED1B73C-5108-48BC-B937-78ACCEADFC86}"/>
              </a:ext>
            </a:extLst>
          </p:cNvPr>
          <p:cNvPicPr>
            <a:picLocks noChangeAspect="1"/>
          </p:cNvPicPr>
          <p:nvPr/>
        </p:nvPicPr>
        <p:blipFill>
          <a:blip r:embed="rId19"/>
          <a:stretch>
            <a:fillRect/>
          </a:stretch>
        </p:blipFill>
        <p:spPr>
          <a:xfrm>
            <a:off x="6809240" y="3856120"/>
            <a:ext cx="497926" cy="663901"/>
          </a:xfrm>
          <a:prstGeom prst="rect">
            <a:avLst/>
          </a:prstGeom>
        </p:spPr>
      </p:pic>
      <p:pic>
        <p:nvPicPr>
          <p:cNvPr id="32" name="Graphic 31">
            <a:extLst>
              <a:ext uri="{FF2B5EF4-FFF2-40B4-BE49-F238E27FC236}">
                <a16:creationId xmlns:a16="http://schemas.microsoft.com/office/drawing/2014/main" id="{2B75D3D1-996F-4B49-808D-1B74224DB5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41439" y="5435803"/>
            <a:ext cx="403435" cy="403435"/>
          </a:xfrm>
          <a:prstGeom prst="rect">
            <a:avLst/>
          </a:prstGeom>
        </p:spPr>
      </p:pic>
      <p:pic>
        <p:nvPicPr>
          <p:cNvPr id="33" name="Picture 32" descr="A close up of a sign&#10;&#10;Description automatically generated">
            <a:extLst>
              <a:ext uri="{FF2B5EF4-FFF2-40B4-BE49-F238E27FC236}">
                <a16:creationId xmlns:a16="http://schemas.microsoft.com/office/drawing/2014/main" id="{BAF84BC4-2569-4C8C-950A-CE9C7F32F7BF}"/>
              </a:ext>
            </a:extLst>
          </p:cNvPr>
          <p:cNvPicPr>
            <a:picLocks noChangeAspect="1"/>
          </p:cNvPicPr>
          <p:nvPr/>
        </p:nvPicPr>
        <p:blipFill>
          <a:blip r:embed="rId22"/>
          <a:stretch>
            <a:fillRect/>
          </a:stretch>
        </p:blipFill>
        <p:spPr>
          <a:xfrm>
            <a:off x="5214977" y="5145057"/>
            <a:ext cx="403435" cy="403435"/>
          </a:xfrm>
          <a:prstGeom prst="rect">
            <a:avLst/>
          </a:prstGeom>
        </p:spPr>
      </p:pic>
      <p:pic>
        <p:nvPicPr>
          <p:cNvPr id="34" name="Picture 33">
            <a:extLst>
              <a:ext uri="{FF2B5EF4-FFF2-40B4-BE49-F238E27FC236}">
                <a16:creationId xmlns:a16="http://schemas.microsoft.com/office/drawing/2014/main" id="{860355CA-9A46-4FBD-9974-BE6D1714C6C7}"/>
              </a:ext>
            </a:extLst>
          </p:cNvPr>
          <p:cNvPicPr>
            <a:picLocks noChangeAspect="1"/>
          </p:cNvPicPr>
          <p:nvPr/>
        </p:nvPicPr>
        <p:blipFill rotWithShape="1">
          <a:blip r:embed="rId23"/>
          <a:srcRect l="16600" t="24239" r="19620" b="29569"/>
          <a:stretch/>
        </p:blipFill>
        <p:spPr>
          <a:xfrm>
            <a:off x="6199230" y="5199533"/>
            <a:ext cx="1304937" cy="472540"/>
          </a:xfrm>
          <a:prstGeom prst="rect">
            <a:avLst/>
          </a:prstGeom>
        </p:spPr>
      </p:pic>
      <p:sp>
        <p:nvSpPr>
          <p:cNvPr id="2" name="TextBox 1">
            <a:extLst>
              <a:ext uri="{FF2B5EF4-FFF2-40B4-BE49-F238E27FC236}">
                <a16:creationId xmlns:a16="http://schemas.microsoft.com/office/drawing/2014/main" id="{381F0BD3-15C8-44C7-BE66-25E11C80DCDD}"/>
              </a:ext>
            </a:extLst>
          </p:cNvPr>
          <p:cNvSpPr txBox="1"/>
          <p:nvPr/>
        </p:nvSpPr>
        <p:spPr>
          <a:xfrm>
            <a:off x="4618057" y="4476283"/>
            <a:ext cx="11027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Azure Monitor</a:t>
            </a:r>
          </a:p>
        </p:txBody>
      </p:sp>
      <p:sp>
        <p:nvSpPr>
          <p:cNvPr id="35" name="TextBox 34">
            <a:extLst>
              <a:ext uri="{FF2B5EF4-FFF2-40B4-BE49-F238E27FC236}">
                <a16:creationId xmlns:a16="http://schemas.microsoft.com/office/drawing/2014/main" id="{C9593785-BD7F-4344-8816-A47C8215F592}"/>
              </a:ext>
            </a:extLst>
          </p:cNvPr>
          <p:cNvSpPr txBox="1"/>
          <p:nvPr/>
        </p:nvSpPr>
        <p:spPr>
          <a:xfrm>
            <a:off x="4985980" y="5899394"/>
            <a:ext cx="430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IoT</a:t>
            </a:r>
          </a:p>
        </p:txBody>
      </p:sp>
      <p:sp>
        <p:nvSpPr>
          <p:cNvPr id="36" name="TextBox 35">
            <a:extLst>
              <a:ext uri="{FF2B5EF4-FFF2-40B4-BE49-F238E27FC236}">
                <a16:creationId xmlns:a16="http://schemas.microsoft.com/office/drawing/2014/main" id="{7B0FC2E7-DFD8-4950-A904-885D72BE72DC}"/>
              </a:ext>
            </a:extLst>
          </p:cNvPr>
          <p:cNvSpPr txBox="1"/>
          <p:nvPr/>
        </p:nvSpPr>
        <p:spPr>
          <a:xfrm>
            <a:off x="6086298" y="4480383"/>
            <a:ext cx="13005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Security Products</a:t>
            </a:r>
          </a:p>
        </p:txBody>
      </p:sp>
      <p:sp>
        <p:nvSpPr>
          <p:cNvPr id="39" name="TextBox 38">
            <a:extLst>
              <a:ext uri="{FF2B5EF4-FFF2-40B4-BE49-F238E27FC236}">
                <a16:creationId xmlns:a16="http://schemas.microsoft.com/office/drawing/2014/main" id="{50787F68-6043-499E-930D-9FB481C60F76}"/>
              </a:ext>
            </a:extLst>
          </p:cNvPr>
          <p:cNvSpPr txBox="1"/>
          <p:nvPr/>
        </p:nvSpPr>
        <p:spPr>
          <a:xfrm>
            <a:off x="10311974" y="6400800"/>
            <a:ext cx="209268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accent1"/>
                </a:solidFill>
                <a:effectLst/>
                <a:uLnTx/>
                <a:uFillTx/>
                <a:ea typeface="+mn-ea"/>
                <a:cs typeface="+mn-cs"/>
                <a:hlinkClick r:id="rId24">
                  <a:extLst>
                    <a:ext uri="{A12FA001-AC4F-418D-AE19-62706E023703}">
                      <ahyp:hlinkClr xmlns:ahyp="http://schemas.microsoft.com/office/drawing/2018/hyperlinkcolor" val="tx"/>
                    </a:ext>
                  </a:extLst>
                </a:hlinkClick>
              </a:rPr>
              <a:t>#</a:t>
            </a:r>
            <a:r>
              <a:rPr kumimoji="0" lang="en-US" sz="1400" i="0" u="none" strike="noStrike" kern="1200" cap="none" spc="0" normalizeH="0" baseline="0" noProof="0" err="1">
                <a:ln>
                  <a:noFill/>
                </a:ln>
                <a:solidFill>
                  <a:schemeClr val="accent1"/>
                </a:solidFill>
                <a:effectLst/>
                <a:uLnTx/>
                <a:uFillTx/>
                <a:ea typeface="+mn-ea"/>
                <a:cs typeface="+mn-cs"/>
                <a:hlinkClick r:id="rId24">
                  <a:extLst>
                    <a:ext uri="{A12FA001-AC4F-418D-AE19-62706E023703}">
                      <ahyp:hlinkClr xmlns:ahyp="http://schemas.microsoft.com/office/drawing/2018/hyperlinkcolor" val="tx"/>
                    </a:ext>
                  </a:extLst>
                </a:hlinkClick>
              </a:rPr>
              <a:t>PoweredByADX</a:t>
            </a:r>
            <a:endParaRPr kumimoji="0" lang="en-US" sz="1400" i="0" u="none" strike="noStrike" kern="1200" cap="none" spc="0" normalizeH="0" baseline="0" noProof="0">
              <a:ln>
                <a:noFill/>
              </a:ln>
              <a:solidFill>
                <a:schemeClr val="accent1"/>
              </a:solidFill>
              <a:effectLst/>
              <a:uLnTx/>
              <a:uFillTx/>
              <a:ea typeface="+mn-ea"/>
              <a:cs typeface="+mn-cs"/>
            </a:endParaRPr>
          </a:p>
        </p:txBody>
      </p:sp>
      <p:cxnSp>
        <p:nvCxnSpPr>
          <p:cNvPr id="40" name="Straight Connector 39">
            <a:extLst>
              <a:ext uri="{FF2B5EF4-FFF2-40B4-BE49-F238E27FC236}">
                <a16:creationId xmlns:a16="http://schemas.microsoft.com/office/drawing/2014/main" id="{66E40FBE-5242-4DE5-963A-922BCFC56FFC}"/>
              </a:ext>
            </a:extLst>
          </p:cNvPr>
          <p:cNvCxnSpPr>
            <a:cxnSpLocks/>
          </p:cNvCxnSpPr>
          <p:nvPr/>
        </p:nvCxnSpPr>
        <p:spPr bwMode="gray">
          <a:xfrm flipV="1">
            <a:off x="8078592" y="2402390"/>
            <a:ext cx="0" cy="349700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2D1E4AE-B8A2-4A92-867E-B7A1727A787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748092" y="3467012"/>
            <a:ext cx="884293" cy="334373"/>
          </a:xfrm>
          <a:prstGeom prst="rect">
            <a:avLst/>
          </a:prstGeom>
        </p:spPr>
      </p:pic>
      <p:pic>
        <p:nvPicPr>
          <p:cNvPr id="43" name="Picture 42">
            <a:extLst>
              <a:ext uri="{FF2B5EF4-FFF2-40B4-BE49-F238E27FC236}">
                <a16:creationId xmlns:a16="http://schemas.microsoft.com/office/drawing/2014/main" id="{36AB17B9-1988-47BA-8F1B-7C54D03186B8}"/>
              </a:ext>
            </a:extLst>
          </p:cNvPr>
          <p:cNvPicPr>
            <a:picLocks noChangeAspect="1"/>
          </p:cNvPicPr>
          <p:nvPr/>
        </p:nvPicPr>
        <p:blipFill>
          <a:blip r:embed="rId26"/>
          <a:stretch>
            <a:fillRect/>
          </a:stretch>
        </p:blipFill>
        <p:spPr>
          <a:xfrm>
            <a:off x="10368728" y="3466315"/>
            <a:ext cx="1054266" cy="295653"/>
          </a:xfrm>
          <a:prstGeom prst="rect">
            <a:avLst/>
          </a:prstGeom>
        </p:spPr>
      </p:pic>
      <p:pic>
        <p:nvPicPr>
          <p:cNvPr id="45" name="Picture 44">
            <a:extLst>
              <a:ext uri="{FF2B5EF4-FFF2-40B4-BE49-F238E27FC236}">
                <a16:creationId xmlns:a16="http://schemas.microsoft.com/office/drawing/2014/main" id="{BCC88B52-AC9A-4DB4-9508-C305D6B237A5}"/>
              </a:ext>
            </a:extLst>
          </p:cNvPr>
          <p:cNvPicPr>
            <a:picLocks noChangeAspect="1"/>
          </p:cNvPicPr>
          <p:nvPr/>
        </p:nvPicPr>
        <p:blipFill>
          <a:blip r:embed="rId27"/>
          <a:stretch>
            <a:fillRect/>
          </a:stretch>
        </p:blipFill>
        <p:spPr>
          <a:xfrm>
            <a:off x="10343829" y="3885339"/>
            <a:ext cx="1054266" cy="255182"/>
          </a:xfrm>
          <a:prstGeom prst="rect">
            <a:avLst/>
          </a:prstGeom>
        </p:spPr>
      </p:pic>
      <p:pic>
        <p:nvPicPr>
          <p:cNvPr id="46" name="Picture 45">
            <a:extLst>
              <a:ext uri="{FF2B5EF4-FFF2-40B4-BE49-F238E27FC236}">
                <a16:creationId xmlns:a16="http://schemas.microsoft.com/office/drawing/2014/main" id="{AF070139-952B-4CF4-92A2-1F68B79DB1B3}"/>
              </a:ext>
            </a:extLst>
          </p:cNvPr>
          <p:cNvPicPr>
            <a:picLocks noChangeAspect="1"/>
          </p:cNvPicPr>
          <p:nvPr/>
        </p:nvPicPr>
        <p:blipFill>
          <a:blip r:embed="rId28"/>
          <a:stretch>
            <a:fillRect/>
          </a:stretch>
        </p:blipFill>
        <p:spPr>
          <a:xfrm>
            <a:off x="8638419" y="4471069"/>
            <a:ext cx="1194231" cy="348318"/>
          </a:xfrm>
          <a:prstGeom prst="rect">
            <a:avLst/>
          </a:prstGeom>
        </p:spPr>
      </p:pic>
      <p:pic>
        <p:nvPicPr>
          <p:cNvPr id="47" name="Picture 46">
            <a:extLst>
              <a:ext uri="{FF2B5EF4-FFF2-40B4-BE49-F238E27FC236}">
                <a16:creationId xmlns:a16="http://schemas.microsoft.com/office/drawing/2014/main" id="{FFAD270C-6119-4C0D-8DEF-99891EB3D500}"/>
              </a:ext>
            </a:extLst>
          </p:cNvPr>
          <p:cNvPicPr>
            <a:picLocks noChangeAspect="1"/>
          </p:cNvPicPr>
          <p:nvPr/>
        </p:nvPicPr>
        <p:blipFill rotWithShape="1">
          <a:blip r:embed="rId29"/>
          <a:srcRect t="22115" b="21094"/>
          <a:stretch/>
        </p:blipFill>
        <p:spPr>
          <a:xfrm>
            <a:off x="10368728" y="4388849"/>
            <a:ext cx="1054266" cy="217279"/>
          </a:xfrm>
          <a:prstGeom prst="rect">
            <a:avLst/>
          </a:prstGeom>
        </p:spPr>
      </p:pic>
      <p:pic>
        <p:nvPicPr>
          <p:cNvPr id="48" name="Picture 2" descr="Image result for buhler">
            <a:extLst>
              <a:ext uri="{FF2B5EF4-FFF2-40B4-BE49-F238E27FC236}">
                <a16:creationId xmlns:a16="http://schemas.microsoft.com/office/drawing/2014/main" id="{5E0FB6DA-D54C-45AC-8B45-5F4BC50E42A4}"/>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40548" y="5015572"/>
            <a:ext cx="1281721" cy="29091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2C09268-DE2D-4823-9527-70FC73230D6A}"/>
              </a:ext>
            </a:extLst>
          </p:cNvPr>
          <p:cNvSpPr>
            <a:spLocks noGrp="1"/>
          </p:cNvSpPr>
          <p:nvPr>
            <p:ph type="title"/>
          </p:nvPr>
        </p:nvSpPr>
        <p:spPr>
          <a:xfrm>
            <a:off x="588263" y="457200"/>
            <a:ext cx="11018520" cy="553998"/>
          </a:xfrm>
        </p:spPr>
        <p:txBody>
          <a:bodyPr/>
          <a:lstStyle/>
          <a:p>
            <a:r>
              <a:rPr lang="en-US" dirty="0"/>
              <a:t>Proven Technology</a:t>
            </a:r>
          </a:p>
        </p:txBody>
      </p:sp>
      <p:sp>
        <p:nvSpPr>
          <p:cNvPr id="21" name="Rectangle 20">
            <a:extLst>
              <a:ext uri="{FF2B5EF4-FFF2-40B4-BE49-F238E27FC236}">
                <a16:creationId xmlns:a16="http://schemas.microsoft.com/office/drawing/2014/main" id="{6BFE051A-7AAA-48E2-BC45-54500025E942}"/>
              </a:ext>
            </a:extLst>
          </p:cNvPr>
          <p:cNvSpPr/>
          <p:nvPr/>
        </p:nvSpPr>
        <p:spPr bwMode="auto">
          <a:xfrm>
            <a:off x="0" y="2017713"/>
            <a:ext cx="12191996" cy="1130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244EB829-A814-4050-953E-3BA917E7A876}"/>
              </a:ext>
            </a:extLst>
          </p:cNvPr>
          <p:cNvSpPr txBox="1">
            <a:spLocks/>
          </p:cNvSpPr>
          <p:nvPr/>
        </p:nvSpPr>
        <p:spPr bwMode="gray">
          <a:xfrm>
            <a:off x="634942" y="2314047"/>
            <a:ext cx="3535995"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Battle tested for Microsoft internal workload</a:t>
            </a:r>
          </a:p>
        </p:txBody>
      </p:sp>
      <p:sp>
        <p:nvSpPr>
          <p:cNvPr id="24" name="Text Placeholder 3">
            <a:extLst>
              <a:ext uri="{FF2B5EF4-FFF2-40B4-BE49-F238E27FC236}">
                <a16:creationId xmlns:a16="http://schemas.microsoft.com/office/drawing/2014/main" id="{5D183FA4-0BD4-40D5-8492-6244B06AFB20}"/>
              </a:ext>
            </a:extLst>
          </p:cNvPr>
          <p:cNvSpPr txBox="1">
            <a:spLocks/>
          </p:cNvSpPr>
          <p:nvPr/>
        </p:nvSpPr>
        <p:spPr bwMode="gray">
          <a:xfrm>
            <a:off x="4328002" y="2314047"/>
            <a:ext cx="3535996"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The platform for analytical solutions (SaaS)</a:t>
            </a:r>
          </a:p>
        </p:txBody>
      </p:sp>
      <p:sp>
        <p:nvSpPr>
          <p:cNvPr id="41" name="Text Placeholder 3">
            <a:extLst>
              <a:ext uri="{FF2B5EF4-FFF2-40B4-BE49-F238E27FC236}">
                <a16:creationId xmlns:a16="http://schemas.microsoft.com/office/drawing/2014/main" id="{624E437D-09E1-4A18-A293-8CF9EF3E1926}"/>
              </a:ext>
            </a:extLst>
          </p:cNvPr>
          <p:cNvSpPr txBox="1">
            <a:spLocks/>
          </p:cNvSpPr>
          <p:nvPr/>
        </p:nvSpPr>
        <p:spPr bwMode="gray">
          <a:xfrm>
            <a:off x="8162488" y="2314047"/>
            <a:ext cx="3394569"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Available</a:t>
            </a:r>
            <a:b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b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as PaaS</a:t>
            </a:r>
          </a:p>
        </p:txBody>
      </p:sp>
      <p:pic>
        <p:nvPicPr>
          <p:cNvPr id="3" name="Picture 2" descr="Icon&#10;&#10;Description automatically generated">
            <a:extLst>
              <a:ext uri="{FF2B5EF4-FFF2-40B4-BE49-F238E27FC236}">
                <a16:creationId xmlns:a16="http://schemas.microsoft.com/office/drawing/2014/main" id="{D183250F-89F8-4BE7-9BE1-3575BAC24EF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5" name="Picture 4" descr="Story logo">
            <a:extLst>
              <a:ext uri="{FF2B5EF4-FFF2-40B4-BE49-F238E27FC236}">
                <a16:creationId xmlns:a16="http://schemas.microsoft.com/office/drawing/2014/main" id="{63F42A58-4A18-4CC3-982E-C8CAD37770BB}"/>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5558" t="12036" r="5558" b="11115"/>
          <a:stretch/>
        </p:blipFill>
        <p:spPr bwMode="auto">
          <a:xfrm>
            <a:off x="10419699" y="4746407"/>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7E7770F-F721-4E31-AD7C-CE02348729E2}"/>
              </a:ext>
            </a:extLst>
          </p:cNvPr>
          <p:cNvPicPr>
            <a:picLocks noChangeAspect="1"/>
          </p:cNvPicPr>
          <p:nvPr/>
        </p:nvPicPr>
        <p:blipFill>
          <a:blip r:embed="rId33"/>
          <a:srcRect/>
          <a:stretch/>
        </p:blipFill>
        <p:spPr bwMode="gray">
          <a:xfrm>
            <a:off x="8748092" y="5563621"/>
            <a:ext cx="964835" cy="352165"/>
          </a:xfrm>
          <a:prstGeom prst="rect">
            <a:avLst/>
          </a:prstGeom>
          <a:ln>
            <a:noFill/>
          </a:ln>
        </p:spPr>
      </p:pic>
      <p:pic>
        <p:nvPicPr>
          <p:cNvPr id="8" name="Picture 2">
            <a:extLst>
              <a:ext uri="{FF2B5EF4-FFF2-40B4-BE49-F238E27FC236}">
                <a16:creationId xmlns:a16="http://schemas.microsoft.com/office/drawing/2014/main" id="{A06FC03B-C066-407C-861B-50E9BE4349E0}"/>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0336974" y="5605920"/>
            <a:ext cx="978264" cy="3795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00C8DC0-3D69-44A5-9323-BE319911060F}"/>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426590" y="4005987"/>
            <a:ext cx="1534111" cy="2604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 picture containing text, sign&#10;&#10;Description automatically generated">
            <a:extLst>
              <a:ext uri="{FF2B5EF4-FFF2-40B4-BE49-F238E27FC236}">
                <a16:creationId xmlns:a16="http://schemas.microsoft.com/office/drawing/2014/main" id="{D189B67E-8BDD-492E-A5FE-61C566B6EC3A}"/>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3966" r="61188"/>
          <a:stretch/>
        </p:blipFill>
        <p:spPr bwMode="auto">
          <a:xfrm>
            <a:off x="4512645" y="4840432"/>
            <a:ext cx="566560" cy="655590"/>
          </a:xfrm>
          <a:prstGeom prst="rect">
            <a:avLst/>
          </a:prstGeom>
          <a:noFill/>
        </p:spPr>
      </p:pic>
      <p:pic>
        <p:nvPicPr>
          <p:cNvPr id="19" name="Picture 2" descr="Logo&#10;&#10;Description automatically generated">
            <a:extLst>
              <a:ext uri="{FF2B5EF4-FFF2-40B4-BE49-F238E27FC236}">
                <a16:creationId xmlns:a16="http://schemas.microsoft.com/office/drawing/2014/main" id="{2A8CC959-43E1-44BB-A621-9117BF360F5C}"/>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809369" y="5778522"/>
            <a:ext cx="709397" cy="622278"/>
          </a:xfrm>
          <a:prstGeom prst="rect">
            <a:avLst/>
          </a:prstGeom>
          <a:noFill/>
        </p:spPr>
      </p:pic>
    </p:spTree>
    <p:extLst>
      <p:ext uri="{BB962C8B-B14F-4D97-AF65-F5344CB8AC3E}">
        <p14:creationId xmlns:p14="http://schemas.microsoft.com/office/powerpoint/2010/main" val="71803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ags/tag3.xml><?xml version="1.0" encoding="utf-8"?>
<p:tagLst xmlns:a="http://schemas.openxmlformats.org/drawingml/2006/main" xmlns:r="http://schemas.openxmlformats.org/officeDocument/2006/relationships" xmlns:p="http://schemas.openxmlformats.org/presentationml/2006/main">
  <p:tag name="TIMING" val="|3|1.4|1.4"/>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Black_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gradFill>
            <a:gsLst>
              <a:gs pos="11000">
                <a:schemeClr val="accent1"/>
              </a:gs>
              <a:gs pos="50000">
                <a:schemeClr val="accent2"/>
              </a:gs>
              <a:gs pos="100000">
                <a:schemeClr val="bg1"/>
              </a:gs>
              <a:gs pos="0">
                <a:schemeClr val="bg1"/>
              </a:gs>
              <a:gs pos="90000">
                <a:schemeClr val="accent1"/>
              </a:gs>
            </a:gsLst>
            <a:lin ang="5400000" scaled="1"/>
          </a:gra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lack_template" id="{32B00443-0F0F-468A-8D30-287ED9EBE2C2}" vid="{786BA7DC-878B-4DC9-BD55-2A637226D6DD}"/>
    </a:ext>
  </a:extLst>
</a:theme>
</file>

<file path=ppt/theme/theme3.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MSFT 2016">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 2016" id="{33E87335-22DA-4D25-8523-937A9755B52D}" vid="{05BA0C01-8F20-418A-A33C-2D0EBEF969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BB657BC86925438BD8CC2A3D527F5B" ma:contentTypeVersion="19" ma:contentTypeDescription="Create a new document." ma:contentTypeScope="" ma:versionID="199c59d3dbaa1416193eb9d8b9d1417c">
  <xsd:schema xmlns:xsd="http://www.w3.org/2001/XMLSchema" xmlns:xs="http://www.w3.org/2001/XMLSchema" xmlns:p="http://schemas.microsoft.com/office/2006/metadata/properties" xmlns:ns1="http://schemas.microsoft.com/sharepoint/v3" xmlns:ns2="1faa36c2-34b5-4e19-8d10-c01498bdf7db" xmlns:ns3="b1539245-de36-4d19-b9d0-7f8ec0cbd51e" xmlns:ns4="230e9df3-be65-4c73-a93b-d1236ebd677e" targetNamespace="http://schemas.microsoft.com/office/2006/metadata/properties" ma:root="true" ma:fieldsID="38e12779e00fb70ed8b2b485b5ac0df8" ns1:_="" ns2:_="" ns3:_="" ns4:_="">
    <xsd:import namespace="http://schemas.microsoft.com/sharepoint/v3"/>
    <xsd:import namespace="1faa36c2-34b5-4e19-8d10-c01498bdf7db"/>
    <xsd:import namespace="b1539245-de36-4d19-b9d0-7f8ec0cbd51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MediaLengthInSeconds" minOccurs="0"/>
                <xsd:element ref="ns2:OneNoteFluid_FileOrder"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aa36c2-34b5-4e19-8d10-c01498bdf7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OneNoteFluid_FileOrder" ma:index="23" nillable="true" ma:displayName="OneNoteFluid_FileOrder" ma:internalName="OneNoteFluid_FileOrder">
      <xsd:simpleType>
        <xsd:restriction base="dms:Text">
          <xsd:maxLength value="255"/>
        </xsd:restrictio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1539245-de36-4d19-b9d0-7f8ec0cbd51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a0f2cf04-7cee-42f9-a264-280c9c647f9d}" ma:internalName="TaxCatchAll" ma:showField="CatchAllData" ma:web="b1539245-de36-4d19-b9d0-7f8ec0cbd5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1faa36c2-34b5-4e19-8d10-c01498bdf7db">
      <Terms xmlns="http://schemas.microsoft.com/office/infopath/2007/PartnerControls"/>
    </lcf76f155ced4ddcb4097134ff3c332f>
    <MediaServiceKeyPoints xmlns="1faa36c2-34b5-4e19-8d10-c01498bdf7db" xsi:nil="true"/>
    <OneNoteFluid_FileOrder xmlns="1faa36c2-34b5-4e19-8d10-c01498bdf7db" xsi:nil="true"/>
  </documentManagement>
</p:properties>
</file>

<file path=customXml/itemProps1.xml><?xml version="1.0" encoding="utf-8"?>
<ds:datastoreItem xmlns:ds="http://schemas.openxmlformats.org/officeDocument/2006/customXml" ds:itemID="{9E697449-C27B-4BF7-83A8-2E6617C7D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faa36c2-34b5-4e19-8d10-c01498bdf7db"/>
    <ds:schemaRef ds:uri="b1539245-de36-4d19-b9d0-7f8ec0cbd51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1B70D356-E601-4D10-90F6-536FDCA3FCED}">
  <ds:schemaRefs>
    <ds:schemaRef ds:uri="http://schemas.microsoft.com/office/2006/metadata/properties"/>
    <ds:schemaRef ds:uri="http://schemas.microsoft.com/office/infopath/2007/PartnerControls"/>
    <ds:schemaRef ds:uri="http://purl.org/dc/terms/"/>
    <ds:schemaRef ds:uri="http://schemas.openxmlformats.org/package/2006/metadata/core-properties"/>
    <ds:schemaRef ds:uri="http://schemas.microsoft.com/sharepoint/v3"/>
    <ds:schemaRef ds:uri="230e9df3-be65-4c73-a93b-d1236ebd677e"/>
    <ds:schemaRef ds:uri="b1539245-de36-4d19-b9d0-7f8ec0cbd51e"/>
    <ds:schemaRef ds:uri="http://schemas.microsoft.com/office/2006/documentManagement/types"/>
    <ds:schemaRef ds:uri="1faa36c2-34b5-4e19-8d10-c01498bdf7db"/>
    <ds:schemaRef ds:uri="http://www.w3.org/XML/1998/namespace"/>
    <ds:schemaRef ds:uri="http://purl.org/dc/dcmitype/"/>
    <ds:schemaRef ds:uri="http://purl.org/dc/elements/1.1/"/>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6056</Words>
  <Application>Microsoft Office PowerPoint</Application>
  <PresentationFormat>Widescreen</PresentationFormat>
  <Paragraphs>887</Paragraphs>
  <Slides>60</Slides>
  <Notes>47</Notes>
  <HiddenSlides>5</HiddenSlides>
  <MMClips>0</MMClips>
  <ScaleCrop>false</ScaleCrop>
  <HeadingPairs>
    <vt:vector size="4" baseType="variant">
      <vt:variant>
        <vt:lpstr>Theme</vt:lpstr>
      </vt:variant>
      <vt:variant>
        <vt:i4>4</vt:i4>
      </vt:variant>
      <vt:variant>
        <vt:lpstr>Slide Titles</vt:lpstr>
      </vt:variant>
      <vt:variant>
        <vt:i4>60</vt:i4>
      </vt:variant>
    </vt:vector>
  </HeadingPairs>
  <TitlesOfParts>
    <vt:vector size="64" baseType="lpstr">
      <vt:lpstr>Black Template</vt:lpstr>
      <vt:lpstr>Black_template</vt:lpstr>
      <vt:lpstr>1_Black Template</vt:lpstr>
      <vt:lpstr>MSFT 2016</vt:lpstr>
      <vt:lpstr>Azure Data Explorer Overview</vt:lpstr>
      <vt:lpstr>Telemetry - A key data for Digital Transformation</vt:lpstr>
      <vt:lpstr>Observational  Data</vt:lpstr>
      <vt:lpstr>Observational  Analytics</vt:lpstr>
      <vt:lpstr>Introducing Azure Data Explorer!</vt:lpstr>
      <vt:lpstr>Demo: High Velocity Monitoring </vt:lpstr>
      <vt:lpstr>Kusto: Near real time analytics on observational data at petabyte scale </vt:lpstr>
      <vt:lpstr>Kusto by the numbers</vt:lpstr>
      <vt:lpstr>Proven Technology</vt:lpstr>
      <vt:lpstr>Demo: Operational Monitoring</vt:lpstr>
      <vt:lpstr>Key usage patterns</vt:lpstr>
      <vt:lpstr>Start for free details </vt:lpstr>
      <vt:lpstr>Azure Synapse data explorer</vt:lpstr>
      <vt:lpstr>Run log &amp; telemetry analytics seamlessly with Azure Synapse</vt:lpstr>
      <vt:lpstr>Azure Synapse Data Explorer – But which one?</vt:lpstr>
      <vt:lpstr>Architecture</vt:lpstr>
      <vt:lpstr>Demo: Cost control</vt:lpstr>
      <vt:lpstr>Cloud Scale Analytics - Common Workload Patterns </vt:lpstr>
      <vt:lpstr>Modern Data Warehouse</vt:lpstr>
      <vt:lpstr>Azure powered pattern for real-time analytics</vt:lpstr>
      <vt:lpstr>Run log &amp; telemetry analytics seamlessly with Azure Synapse Analytics </vt:lpstr>
      <vt:lpstr>Analytical Power and Innovation Velocity – Past year </vt:lpstr>
      <vt:lpstr>Analytical Power and Innovation Velocity – Ignite 22</vt:lpstr>
      <vt:lpstr>Analytical Power and Innovation Velocity – Coming Soon</vt:lpstr>
      <vt:lpstr>PowerPoint Presentation</vt:lpstr>
      <vt:lpstr>Demo: Start free with Azure Data Explorer</vt:lpstr>
      <vt:lpstr>Start for free with Kusto</vt:lpstr>
      <vt:lpstr>Customers are saying about Azure Data Explorer </vt:lpstr>
      <vt:lpstr>PowerPoint Presentation</vt:lpstr>
      <vt:lpstr>Connected Trucks Connected Factories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Partner Program </vt:lpstr>
      <vt:lpstr>ADX Learning Programs</vt:lpstr>
      <vt:lpstr>Online Content Links</vt:lpstr>
      <vt:lpstr>Thanks! </vt:lpstr>
      <vt:lpstr>Common use cases across verticals</vt:lpstr>
      <vt:lpstr>Scenarios</vt:lpstr>
      <vt:lpstr>Azure Data Explorer Customer Stories (Public)</vt:lpstr>
      <vt:lpstr>Integration Patterns</vt:lpstr>
      <vt:lpstr>Integration: Streaming Ingestion</vt:lpstr>
      <vt:lpstr>Integration: Batch Ingestion</vt:lpstr>
      <vt:lpstr>How it works</vt:lpstr>
      <vt:lpstr>Azure Data Share - Data Sharing</vt:lpstr>
      <vt:lpstr>Intuitive querying</vt:lpstr>
      <vt:lpstr>Geospatial query </vt:lpstr>
      <vt:lpstr>Advanced Analytics – Built-in &amp; Extendible</vt:lpstr>
      <vt:lpstr>Pricing – Flexible Cost</vt:lpstr>
      <vt:lpstr>Enterprise Ready – Mission Critical</vt:lpstr>
      <vt:lpstr>ADX - The platform for Analytical SaaS</vt:lpstr>
      <vt:lpstr>The Digital Transformation</vt:lpstr>
      <vt:lpstr>Big Data in Modern Business Environment </vt:lpstr>
      <vt:lpstr>Multi-temperature data processing paths</vt:lpstr>
      <vt:lpstr>Introducing Azure Data Explorer!</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Developer Template</dc:title>
  <dc:creator/>
  <cp:keywords/>
  <dc:description>Version 1.0a</dc:description>
  <cp:lastModifiedBy/>
  <cp:revision>26</cp:revision>
  <dcterms:created xsi:type="dcterms:W3CDTF">2018-03-09T21:22:36Z</dcterms:created>
  <dcterms:modified xsi:type="dcterms:W3CDTF">2023-02-25T14:45:21Z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0x01010045BB657BC86925438BD8CC2A3D527F5B</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y fmtid="{D5CDD505-2E9C-101B-9397-08002B2CF9AE}" pid="12" name="MediaServiceImageTags">
    <vt:lpwstr/>
  </property>
</Properties>
</file>